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sldIdLst>
    <p:sldId id="261" r:id="rId2"/>
    <p:sldId id="279" r:id="rId3"/>
    <p:sldId id="276" r:id="rId4"/>
    <p:sldId id="280" r:id="rId5"/>
    <p:sldId id="262" r:id="rId6"/>
    <p:sldId id="281" r:id="rId7"/>
    <p:sldId id="270" r:id="rId8"/>
    <p:sldId id="291" r:id="rId9"/>
    <p:sldId id="292" r:id="rId10"/>
    <p:sldId id="282" r:id="rId11"/>
    <p:sldId id="283" r:id="rId12"/>
    <p:sldId id="284" r:id="rId13"/>
    <p:sldId id="285" r:id="rId14"/>
    <p:sldId id="286" r:id="rId15"/>
    <p:sldId id="287" r:id="rId16"/>
    <p:sldId id="288" r:id="rId17"/>
    <p:sldId id="289" r:id="rId18"/>
    <p:sldId id="290" r:id="rId19"/>
    <p:sldId id="271" r:id="rId2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9B1BC"/>
    <a:srgbClr val="FFD6D8"/>
    <a:srgbClr val="FEEAEA"/>
    <a:srgbClr val="B4EFFF"/>
    <a:srgbClr val="F72F98"/>
    <a:srgbClr val="F8526B"/>
    <a:srgbClr val="F786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69" autoAdjust="0"/>
    <p:restoredTop sz="94660"/>
  </p:normalViewPr>
  <p:slideViewPr>
    <p:cSldViewPr snapToGrid="0">
      <p:cViewPr varScale="1">
        <p:scale>
          <a:sx n="69" d="100"/>
          <a:sy n="69" d="100"/>
        </p:scale>
        <p:origin x="-20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1</a:t>
            </a: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680017" y="848207"/>
            <a:ext cx="4225764" cy="34163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QUÊ HƯƠNG EM</a:t>
            </a:r>
          </a:p>
        </p:txBody>
      </p:sp>
      <p:pic>
        <p:nvPicPr>
          <p:cNvPr id="2052" name="Picture 4">
            <a:extLst>
              <a:ext uri="{FF2B5EF4-FFF2-40B4-BE49-F238E27FC236}">
                <a16:creationId xmlns:a16="http://schemas.microsoft.com/office/drawing/2014/main" xmlns=""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xmlns="" id="{CE1FEF7C-A608-465F-872F-2E82D0183C7F}"/>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xmlns="" id="{8B9286E6-3564-422A-81A0-228AF960DCAF}"/>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xmlns="" id="{2E373646-138F-4174-B5DC-CB02BCF86D7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xmlns="" id="{BAFBCB57-75BE-4E7E-AACA-A67F31E6AAA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xmlns="" id="{2B950039-EE59-4687-A35C-612053A19A03}"/>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xmlns="" id="{679E8608-4B1D-4040-98D9-863C35FBD356}"/>
              </a:ext>
            </a:extLst>
          </p:cNvPr>
          <p:cNvSpPr/>
          <p:nvPr userDrawn="1"/>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xmlns="" id="{60A80D99-9069-4588-88B1-CEE0DE893D97}"/>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176039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4758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xmlns=""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39"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xmlns="" id="{D49FDBB5-A5A6-4316-8393-3F5017974D4E}"/>
              </a:ext>
            </a:extLst>
          </p:cNvPr>
          <p:cNvSpPr txBox="1"/>
          <p:nvPr userDrawn="1"/>
        </p:nvSpPr>
        <p:spPr>
          <a:xfrm>
            <a:off x="8283016" y="1100807"/>
            <a:ext cx="3929071" cy="4812600"/>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THỂ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HIỆN CẢM XÚC CÁ NHÂN</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863021" y="3237194"/>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9475798" y="1931176"/>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xmlns=""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xmlns=""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59"/>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xmlns=""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0"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xmlns=""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6"/>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xmlns="" id="{11279A89-778E-42ED-967F-5333033758C5}"/>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1;p3">
            <a:extLst>
              <a:ext uri="{FF2B5EF4-FFF2-40B4-BE49-F238E27FC236}">
                <a16:creationId xmlns:a16="http://schemas.microsoft.com/office/drawing/2014/main" xmlns="" id="{4DF0A3AF-40BE-4357-883E-88B26CDA9236}"/>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p3">
            <a:extLst>
              <a:ext uri="{FF2B5EF4-FFF2-40B4-BE49-F238E27FC236}">
                <a16:creationId xmlns:a16="http://schemas.microsoft.com/office/drawing/2014/main" xmlns="" id="{6BEA95D6-AE7C-463B-8794-0E678FF5BD6F}"/>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3;p3">
            <a:extLst>
              <a:ext uri="{FF2B5EF4-FFF2-40B4-BE49-F238E27FC236}">
                <a16:creationId xmlns:a16="http://schemas.microsoft.com/office/drawing/2014/main" xmlns="" id="{D3481FB4-93ED-4A2F-9694-B65CD39B0D0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p3">
            <a:extLst>
              <a:ext uri="{FF2B5EF4-FFF2-40B4-BE49-F238E27FC236}">
                <a16:creationId xmlns:a16="http://schemas.microsoft.com/office/drawing/2014/main" xmlns="" id="{CDBBC38C-DE88-44E8-B2F1-57A5FAB9ECB0}"/>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p3">
            <a:extLst>
              <a:ext uri="{FF2B5EF4-FFF2-40B4-BE49-F238E27FC236}">
                <a16:creationId xmlns:a16="http://schemas.microsoft.com/office/drawing/2014/main" xmlns="" id="{953DA865-4072-4D81-BA18-791DDF362826}"/>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xmlns="" id="{FB3C8884-940E-4342-8C64-73674B7D1109}"/>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708238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9091805B-67E7-429E-A14C-448572DA2248}"/>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503532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07969" y="55540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749964" y="921294"/>
            <a:ext cx="3382085"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TÌM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KIẾM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SỰ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HỖ TRỢ</a:t>
            </a: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xmlns=""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2201" y="2185588"/>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323F362A-C07B-4CE2-A439-135B6FDD1EED}"/>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949843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xmlns=""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811877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xmlns=""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xmlns=""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48920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207382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 name="TextBox 24">
            <a:extLst>
              <a:ext uri="{FF2B5EF4-FFF2-40B4-BE49-F238E27FC236}">
                <a16:creationId xmlns:a16="http://schemas.microsoft.com/office/drawing/2014/main" xmlns="" id="{289FEB59-9F1B-409C-837D-E20FF8DA4D5B}"/>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421037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xmlns=""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r>
              <a:rPr lang="en-US" sz="800" dirty="0">
                <a:solidFill>
                  <a:schemeClr val="bg2"/>
                </a:solidFill>
              </a:rPr>
              <a:t>FeistyForwarders_0968120672</a:t>
            </a: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46756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KÍNH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TRỌNG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xmlns="" id="{1615A6E5-55AE-4AF3-8171-CF240090A2C9}"/>
              </a:ext>
            </a:extLst>
          </p:cNvPr>
          <p:cNvPicPr>
            <a:picLocks noChangeAspect="1"/>
          </p:cNvPicPr>
          <p:nvPr userDrawn="1"/>
        </p:nvPicPr>
        <p:blipFill>
          <a:blip r:embed="rId2"/>
          <a:stretch>
            <a:fillRect/>
          </a:stretch>
        </p:blipFill>
        <p:spPr>
          <a:xfrm>
            <a:off x="5415966" y="1482254"/>
            <a:ext cx="3929071" cy="3929071"/>
          </a:xfrm>
          <a:prstGeom prst="rect">
            <a:avLst/>
          </a:prstGeom>
        </p:spPr>
      </p:pic>
    </p:spTree>
    <p:extLst>
      <p:ext uri="{BB962C8B-B14F-4D97-AF65-F5344CB8AC3E}">
        <p14:creationId xmlns:p14="http://schemas.microsoft.com/office/powerpoint/2010/main" val="4198762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TextBox 15">
            <a:extLst>
              <a:ext uri="{FF2B5EF4-FFF2-40B4-BE49-F238E27FC236}">
                <a16:creationId xmlns:a16="http://schemas.microsoft.com/office/drawing/2014/main" xmlns=""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674376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680017" y="848207"/>
            <a:ext cx="4225764"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QUÝ TRỌNG THỜI GIAN</a:t>
            </a: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xmlns=""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0"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xmlns="" id="{A8F09454-8788-4190-86FB-DD38471C58D1}"/>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xmlns="" id="{7475D6F5-5CC9-4492-88E1-8F3ADE6303ED}"/>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xmlns="" id="{5DAD4EC7-8CC9-4988-9B2E-EE5891519296}"/>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xmlns="" id="{47CA47C2-FDAD-4CE4-8131-DFCABFC8BA3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xmlns="" id="{314752F8-EF0C-43B8-9AA3-5B5800B38D7C}"/>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xmlns="" id="{10E76702-E494-42C2-821E-CFEA1D7FF992}"/>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xmlns="" id="{E4AAE9D6-32CE-4088-98EA-A98425878F81}"/>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4223716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xmlns=""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xmlns=""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293083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8680017" y="848207"/>
            <a:ext cx="4225764"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NHẬN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SỬA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a:t>
            </a:r>
          </a:p>
        </p:txBody>
      </p:sp>
      <p:sp>
        <p:nvSpPr>
          <p:cNvPr id="30" name="Google Shape;30;p3"/>
          <p:cNvSpPr/>
          <p:nvPr/>
        </p:nvSpPr>
        <p:spPr>
          <a:xfrm>
            <a:off x="9303213"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xmlns=""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xmlns="" id="{9A9E6374-6F27-4919-828F-EDB8D36687CA}"/>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p3">
            <a:extLst>
              <a:ext uri="{FF2B5EF4-FFF2-40B4-BE49-F238E27FC236}">
                <a16:creationId xmlns:a16="http://schemas.microsoft.com/office/drawing/2014/main" xmlns="" id="{08181C7D-9182-4C61-8E2B-2996BEB330D7}"/>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2;p3">
            <a:extLst>
              <a:ext uri="{FF2B5EF4-FFF2-40B4-BE49-F238E27FC236}">
                <a16:creationId xmlns:a16="http://schemas.microsoft.com/office/drawing/2014/main" xmlns="" id="{A84F8B0B-AD1E-4180-B7EC-F7275A58B3C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3;p3">
            <a:extLst>
              <a:ext uri="{FF2B5EF4-FFF2-40B4-BE49-F238E27FC236}">
                <a16:creationId xmlns:a16="http://schemas.microsoft.com/office/drawing/2014/main" xmlns="" id="{FA4B92BF-D0D0-45F0-8607-EDCF53D9735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p3">
            <a:extLst>
              <a:ext uri="{FF2B5EF4-FFF2-40B4-BE49-F238E27FC236}">
                <a16:creationId xmlns:a16="http://schemas.microsoft.com/office/drawing/2014/main" xmlns="" id="{B0B3D858-9A4A-4251-9AA5-F05D60970416}"/>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p3">
            <a:extLst>
              <a:ext uri="{FF2B5EF4-FFF2-40B4-BE49-F238E27FC236}">
                <a16:creationId xmlns:a16="http://schemas.microsoft.com/office/drawing/2014/main" xmlns="" id="{E13B4C12-5701-460B-86DE-FEE31944CC33}"/>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xmlns="" id="{5EF186DA-4F6F-4EB7-B7BF-4A5C7D7582CD}"/>
              </a:ext>
            </a:extLst>
          </p:cNvPr>
          <p:cNvSpPr txBox="1"/>
          <p:nvPr userDrawn="1"/>
        </p:nvSpPr>
        <p:spPr>
          <a:xfrm>
            <a:off x="9027688" y="6604772"/>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750999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4" cy="6522921"/>
            <a:chOff x="262135" y="188414"/>
            <a:chExt cx="8616642" cy="4744301"/>
          </a:xfrm>
          <a:solidFill>
            <a:schemeClr val="accent2"/>
          </a:solidFill>
        </p:grpSpPr>
        <p:grpSp>
          <p:nvGrpSpPr>
            <p:cNvPr id="46" name="Google Shape;46;p4"/>
            <p:cNvGrpSpPr/>
            <p:nvPr/>
          </p:nvGrpSpPr>
          <p:grpSpPr>
            <a:xfrm>
              <a:off x="262135" y="188414"/>
              <a:ext cx="8616642" cy="4744301"/>
              <a:chOff x="262135" y="188414"/>
              <a:chExt cx="8616642" cy="4744301"/>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475155" y="4650863"/>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271874" y="387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xmlns="" id="{BCC72087-4FA3-4794-934B-D71FADABB6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205286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5</a:t>
            </a:r>
          </a:p>
        </p:txBody>
      </p:sp>
      <p:sp>
        <p:nvSpPr>
          <p:cNvPr id="19" name="TextBox 18">
            <a:extLst>
              <a:ext uri="{FF2B5EF4-FFF2-40B4-BE49-F238E27FC236}">
                <a16:creationId xmlns:a16="http://schemas.microsoft.com/office/drawing/2014/main" xmlns="" id="{0256798B-C569-4288-8547-D3A8F47EE487}"/>
              </a:ext>
            </a:extLst>
          </p:cNvPr>
          <p:cNvSpPr txBox="1"/>
          <p:nvPr userDrawn="1"/>
        </p:nvSpPr>
        <p:spPr>
          <a:xfrm>
            <a:off x="48280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BẢO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QUẢN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ĐỒ DÙNG</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CÁ NHÂN 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GIA ĐÌNH</a:t>
            </a:r>
          </a:p>
        </p:txBody>
      </p:sp>
      <p:pic>
        <p:nvPicPr>
          <p:cNvPr id="5122" name="Picture 2">
            <a:extLst>
              <a:ext uri="{FF2B5EF4-FFF2-40B4-BE49-F238E27FC236}">
                <a16:creationId xmlns:a16="http://schemas.microsoft.com/office/drawing/2014/main" xmlns=""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4"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BF89F3C3-1506-4047-95DD-45D7831B32ED}"/>
              </a:ext>
            </a:extLst>
          </p:cNvPr>
          <p:cNvSpPr txBox="1"/>
          <p:nvPr userDrawn="1"/>
        </p:nvSpPr>
        <p:spPr>
          <a:xfrm>
            <a:off x="6874155" y="6584138"/>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668148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8537742"/>
      </p:ext>
    </p:extLst>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66" r:id="rId9"/>
    <p:sldLayoutId id="2147483659" r:id="rId10"/>
    <p:sldLayoutId id="2147483660" r:id="rId11"/>
    <p:sldLayoutId id="2147483661" r:id="rId12"/>
    <p:sldLayoutId id="2147483662" r:id="rId13"/>
    <p:sldLayoutId id="2147483663" r:id="rId14"/>
    <p:sldLayoutId id="2147483664" r:id="rId15"/>
    <p:sldLayoutId id="2147483665" r:id="rId16"/>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31.jp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8" Type="http://schemas.openxmlformats.org/officeDocument/2006/relationships/image" Target="../media/image17.jpg"/><Relationship Id="rId3" Type="http://schemas.microsoft.com/office/2007/relationships/hdphoto" Target="../media/hdphoto3.wdp"/><Relationship Id="rId7" Type="http://schemas.openxmlformats.org/officeDocument/2006/relationships/image" Target="../media/image16.jp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jpg"/><Relationship Id="rId11" Type="http://schemas.microsoft.com/office/2007/relationships/hdphoto" Target="../media/hdphoto4.wdp"/><Relationship Id="rId5" Type="http://schemas.openxmlformats.org/officeDocument/2006/relationships/image" Target="../media/image14.jp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image" Target="../media/image1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3.wdp"/><Relationship Id="rId7" Type="http://schemas.openxmlformats.org/officeDocument/2006/relationships/image" Target="../media/image23.jp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C38C99A1-5BA6-4729-86DA-9D58242C1800}"/>
              </a:ext>
            </a:extLst>
          </p:cNvPr>
          <p:cNvSpPr txBox="1"/>
          <p:nvPr/>
        </p:nvSpPr>
        <p:spPr>
          <a:xfrm>
            <a:off x="1630878" y="2475346"/>
            <a:ext cx="2089033" cy="923330"/>
          </a:xfrm>
          <a:prstGeom prst="rect">
            <a:avLst/>
          </a:prstGeom>
          <a:noFill/>
        </p:spPr>
        <p:txBody>
          <a:bodyPr wrap="none" rtlCol="0">
            <a:spAutoFit/>
          </a:bodyPr>
          <a:lstStyle/>
          <a:p>
            <a:r>
              <a:rPr lang="vi-VN" sz="5400" dirty="0">
                <a:solidFill>
                  <a:schemeClr val="bg2"/>
                </a:solidFill>
                <a:latin typeface="Times New Roman" panose="02020603050405020304" pitchFamily="18" charset="0"/>
                <a:cs typeface="Times New Roman" panose="02020603050405020304" pitchFamily="18" charset="0"/>
              </a:rPr>
              <a:t>BÀI </a:t>
            </a:r>
            <a:r>
              <a:rPr lang="en-US" sz="5400" dirty="0">
                <a:solidFill>
                  <a:schemeClr val="bg2"/>
                </a:solidFill>
                <a:latin typeface="Times New Roman" panose="02020603050405020304" pitchFamily="18" charset="0"/>
                <a:cs typeface="Times New Roman" panose="02020603050405020304" pitchFamily="18" charset="0"/>
              </a:rPr>
              <a:t>9:</a:t>
            </a:r>
            <a:endParaRPr lang="vi-VN" sz="5400" dirty="0">
              <a:solidFill>
                <a:schemeClr val="bg2"/>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1D884E68-EC12-4781-9498-C9F25AC4681F}"/>
              </a:ext>
            </a:extLst>
          </p:cNvPr>
          <p:cNvSpPr txBox="1"/>
          <p:nvPr/>
        </p:nvSpPr>
        <p:spPr>
          <a:xfrm>
            <a:off x="3719911" y="2547126"/>
            <a:ext cx="7726019" cy="923330"/>
          </a:xfrm>
          <a:prstGeom prst="rect">
            <a:avLst/>
          </a:prstGeom>
          <a:noFill/>
        </p:spPr>
        <p:txBody>
          <a:bodyPr wrap="square" rtlCol="0">
            <a:spAutoFit/>
          </a:bodyPr>
          <a:lstStyle/>
          <a:p>
            <a:pPr algn="ctr"/>
            <a:r>
              <a:rPr lang="nl-NL" sz="5400" b="1" dirty="0">
                <a:latin typeface="Times New Roman" panose="02020603050405020304" pitchFamily="18" charset="0"/>
                <a:cs typeface="Times New Roman" panose="02020603050405020304" pitchFamily="18" charset="0"/>
              </a:rPr>
              <a:t>ĐI BỘ </a:t>
            </a:r>
            <a:r>
              <a:rPr lang="nl-NL" sz="5400" b="1">
                <a:latin typeface="Times New Roman" panose="02020603050405020304" pitchFamily="18" charset="0"/>
                <a:cs typeface="Times New Roman" panose="02020603050405020304" pitchFamily="18" charset="0"/>
              </a:rPr>
              <a:t>AN TOÀN (Tiết </a:t>
            </a:r>
            <a:r>
              <a:rPr lang="nl-NL" sz="5400" b="1" smtClean="0">
                <a:latin typeface="Times New Roman" panose="02020603050405020304" pitchFamily="18" charset="0"/>
                <a:cs typeface="Times New Roman" panose="02020603050405020304" pitchFamily="18" charset="0"/>
              </a:rPr>
              <a:t>)</a:t>
            </a:r>
            <a:endParaRPr lang="vi-VN" sz="5400" dirty="0">
              <a:solidFill>
                <a:srgbClr val="00206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1D884E68-EC12-4781-9498-C9F25AC4681F}"/>
              </a:ext>
            </a:extLst>
          </p:cNvPr>
          <p:cNvSpPr txBox="1"/>
          <p:nvPr/>
        </p:nvSpPr>
        <p:spPr>
          <a:xfrm>
            <a:off x="628474" y="226758"/>
            <a:ext cx="11443854" cy="1938992"/>
          </a:xfrm>
          <a:prstGeom prst="rect">
            <a:avLst/>
          </a:prstGeom>
          <a:noFill/>
        </p:spPr>
        <p:txBody>
          <a:bodyPr wrap="square" rtlCol="0">
            <a:spAutoFit/>
          </a:bodyPr>
          <a:lstStyle/>
          <a:p>
            <a:r>
              <a:rPr lang="nl-NL" sz="6000" b="1" u="sng" dirty="0">
                <a:latin typeface="Times New Roman" panose="02020603050405020304" pitchFamily="18" charset="0"/>
                <a:cs typeface="Times New Roman" panose="02020603050405020304" pitchFamily="18" charset="0"/>
              </a:rPr>
              <a:t>CHỦ ĐỀ 8</a:t>
            </a:r>
            <a:r>
              <a:rPr lang="nl-NL" sz="6000" b="1" dirty="0">
                <a:latin typeface="Times New Roman" panose="02020603050405020304" pitchFamily="18" charset="0"/>
                <a:cs typeface="Times New Roman" panose="02020603050405020304" pitchFamily="18" charset="0"/>
              </a:rPr>
              <a:t>: TUÂN THỦ QUY TẮT AN TOÀN GIAO THÔNG</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9594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C38C99A1-5BA6-4729-86DA-9D58242C1800}"/>
              </a:ext>
            </a:extLst>
          </p:cNvPr>
          <p:cNvSpPr txBox="1"/>
          <p:nvPr/>
        </p:nvSpPr>
        <p:spPr>
          <a:xfrm>
            <a:off x="1630877" y="3708272"/>
            <a:ext cx="208903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BÀI </a:t>
            </a:r>
            <a:r>
              <a:rPr kumimoji="0" lang="en-US" sz="5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9:</a:t>
            </a:r>
            <a:endParaRPr kumimoji="0" lang="vi-VN" sz="5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xmlns="" id="{1D884E68-EC12-4781-9498-C9F25AC4681F}"/>
              </a:ext>
            </a:extLst>
          </p:cNvPr>
          <p:cNvSpPr txBox="1"/>
          <p:nvPr/>
        </p:nvSpPr>
        <p:spPr>
          <a:xfrm>
            <a:off x="3466226" y="3708272"/>
            <a:ext cx="824797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ĐI BỘ </a:t>
            </a:r>
            <a:r>
              <a:rPr kumimoji="0" lang="nl-NL" sz="5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AN TOÀN ( Tiết</a:t>
            </a:r>
            <a:r>
              <a:rPr kumimoji="0" lang="nl-NL" sz="54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2</a:t>
            </a:r>
            <a:r>
              <a:rPr kumimoji="0" lang="nl-NL" sz="5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vi-VN" sz="5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xmlns="" id="{1D884E68-EC12-4781-9498-C9F25AC4681F}"/>
              </a:ext>
            </a:extLst>
          </p:cNvPr>
          <p:cNvSpPr txBox="1"/>
          <p:nvPr/>
        </p:nvSpPr>
        <p:spPr>
          <a:xfrm>
            <a:off x="628474" y="1492032"/>
            <a:ext cx="1144385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6000" b="1" i="0" u="sng" strike="noStrike" kern="1200" cap="none" spc="0" normalizeH="0" baseline="0" noProof="0" dirty="0">
                <a:ln>
                  <a:noFill/>
                </a:ln>
                <a:solidFill>
                  <a:srgbClr val="EA4F46"/>
                </a:solidFill>
                <a:effectLst/>
                <a:uLnTx/>
                <a:uFillTx/>
                <a:latin typeface="Times New Roman" panose="02020603050405020304" pitchFamily="18" charset="0"/>
                <a:ea typeface="+mn-ea"/>
                <a:cs typeface="Times New Roman" panose="02020603050405020304" pitchFamily="18" charset="0"/>
              </a:rPr>
              <a:t>CHỦ ĐỀ 8</a:t>
            </a:r>
            <a:r>
              <a:rPr kumimoji="0" lang="nl-NL" sz="6000" b="1" i="0" u="none" strike="noStrike" kern="1200" cap="none" spc="0" normalizeH="0" baseline="0" noProof="0" dirty="0">
                <a:ln>
                  <a:noFill/>
                </a:ln>
                <a:solidFill>
                  <a:srgbClr val="EA4F46"/>
                </a:solidFill>
                <a:effectLst/>
                <a:uLnTx/>
                <a:uFillTx/>
                <a:latin typeface="Times New Roman" panose="02020603050405020304" pitchFamily="18" charset="0"/>
                <a:ea typeface="+mn-ea"/>
                <a:cs typeface="Times New Roman" panose="02020603050405020304" pitchFamily="18" charset="0"/>
              </a:rPr>
              <a:t>: TUÂN THỦ QUY TẮT AN TOÀN GIAO THÔNG</a:t>
            </a:r>
            <a:endParaRPr kumimoji="0" lang="en-US" sz="6000" b="0" i="0" u="none" strike="noStrike" kern="1200" cap="none" spc="0" normalizeH="0" baseline="0" noProof="0" dirty="0">
              <a:ln>
                <a:noFill/>
              </a:ln>
              <a:solidFill>
                <a:srgbClr val="EA4F46"/>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0878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C89C4AD2-46DF-4322-9806-A3ACA214062A}"/>
              </a:ext>
            </a:extLst>
          </p:cNvPr>
          <p:cNvGrpSpPr/>
          <p:nvPr/>
        </p:nvGrpSpPr>
        <p:grpSpPr>
          <a:xfrm>
            <a:off x="500062" y="381715"/>
            <a:ext cx="2886686" cy="975278"/>
            <a:chOff x="500062" y="381715"/>
            <a:chExt cx="2886686" cy="975278"/>
          </a:xfrm>
        </p:grpSpPr>
        <p:pic>
          <p:nvPicPr>
            <p:cNvPr id="9" name="Picture 8">
              <a:extLst>
                <a:ext uri="{FF2B5EF4-FFF2-40B4-BE49-F238E27FC236}">
                  <a16:creationId xmlns:a16="http://schemas.microsoft.com/office/drawing/2014/main" xmlns="" id="{7B184F5B-7CAC-4B80-B156-8C694C9E3AB4}"/>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a:extLst>
                <a:ext uri="{FF2B5EF4-FFF2-40B4-BE49-F238E27FC236}">
                  <a16:creationId xmlns:a16="http://schemas.microsoft.com/office/drawing/2014/main" xmlns="" id="{E9414956-4A62-4264-A537-DD96800310E3}"/>
                </a:ext>
              </a:extLst>
            </p:cNvPr>
            <p:cNvSpPr txBox="1"/>
            <p:nvPr/>
          </p:nvSpPr>
          <p:spPr>
            <a:xfrm>
              <a:off x="1493281" y="639505"/>
              <a:ext cx="18934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78609"/>
                  </a:solidFill>
                  <a:effectLst/>
                  <a:uLnTx/>
                  <a:uFillTx/>
                  <a:latin typeface="UTM Cookies"/>
                  <a:ea typeface="+mn-ea"/>
                  <a:cs typeface="+mn-cs"/>
                </a:rPr>
                <a:t>KHỞI ĐỘNG</a:t>
              </a:r>
            </a:p>
          </p:txBody>
        </p:sp>
      </p:grpSp>
      <p:sp>
        <p:nvSpPr>
          <p:cNvPr id="11" name="TextBox 10">
            <a:extLst>
              <a:ext uri="{FF2B5EF4-FFF2-40B4-BE49-F238E27FC236}">
                <a16:creationId xmlns:a16="http://schemas.microsoft.com/office/drawing/2014/main" xmlns="" id="{9FEA8C53-61DA-4483-A788-863652AFA471}"/>
              </a:ext>
            </a:extLst>
          </p:cNvPr>
          <p:cNvSpPr txBox="1"/>
          <p:nvPr/>
        </p:nvSpPr>
        <p:spPr>
          <a:xfrm flipH="1">
            <a:off x="2440014" y="1432974"/>
            <a:ext cx="7085721" cy="1569660"/>
          </a:xfrm>
          <a:prstGeom prst="rect">
            <a:avLst/>
          </a:prstGeom>
          <a:ln>
            <a:solidFill>
              <a:srgbClr val="FF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472C18"/>
                </a:solidFill>
                <a:effectLst/>
                <a:uLnTx/>
                <a:uFillTx/>
                <a:latin typeface="Times New Roman" panose="02020603050405020304" pitchFamily="18" charset="0"/>
                <a:ea typeface="+mn-ea"/>
                <a:cs typeface="Times New Roman" panose="02020603050405020304" pitchFamily="18" charset="0"/>
              </a:rPr>
              <a:t>C</a:t>
            </a:r>
            <a:r>
              <a:rPr kumimoji="0" lang="vi-VN" sz="4800" b="0" i="0" u="none" strike="noStrike" kern="1200" cap="none" spc="0" normalizeH="0" baseline="0" noProof="0" dirty="0">
                <a:ln>
                  <a:noFill/>
                </a:ln>
                <a:solidFill>
                  <a:srgbClr val="472C18"/>
                </a:solidFill>
                <a:effectLst/>
                <a:uLnTx/>
                <a:uFillTx/>
                <a:latin typeface="Times New Roman" panose="02020603050405020304" pitchFamily="18" charset="0"/>
                <a:ea typeface="+mn-ea"/>
                <a:cs typeface="Times New Roman" panose="02020603050405020304" pitchFamily="18" charset="0"/>
              </a:rPr>
              <a:t>ác bạn </a:t>
            </a:r>
            <a:r>
              <a:rPr kumimoji="0" lang="nl-NL" sz="4800" b="0" i="0" u="none" strike="noStrike" kern="1200" cap="none" spc="0" normalizeH="0" baseline="0" noProof="0" dirty="0">
                <a:ln>
                  <a:noFill/>
                </a:ln>
                <a:solidFill>
                  <a:srgbClr val="472C18"/>
                </a:solidFill>
                <a:effectLst/>
                <a:uLnTx/>
                <a:uFillTx/>
                <a:latin typeface="Times New Roman" panose="02020603050405020304" pitchFamily="18" charset="0"/>
                <a:ea typeface="+mn-ea"/>
                <a:cs typeface="Times New Roman" panose="02020603050405020304" pitchFamily="18" charset="0"/>
              </a:rPr>
              <a:t>hát tập thể bài “Đèn đỏ đèn xanh”</a:t>
            </a:r>
            <a:endParaRPr kumimoji="0" lang="vi-VN" sz="4800" b="0" i="0" u="none" strike="noStrike" kern="1200" cap="none" spc="0" normalizeH="0" baseline="0" noProof="0" dirty="0">
              <a:ln>
                <a:noFill/>
              </a:ln>
              <a:solidFill>
                <a:srgbClr val="472C18"/>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p:cNvSpPr/>
          <p:nvPr/>
        </p:nvSpPr>
        <p:spPr>
          <a:xfrm>
            <a:off x="946684" y="3863171"/>
            <a:ext cx="992290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EA4F46"/>
                </a:solidFill>
                <a:effectLst/>
                <a:uLnTx/>
                <a:uFillTx/>
                <a:latin typeface="Times New Roman" panose="02020603050405020304" pitchFamily="18" charset="0"/>
                <a:ea typeface="Times New Roman" panose="02020603050405020304" pitchFamily="18" charset="0"/>
                <a:cs typeface="+mn-cs"/>
              </a:rPr>
              <a:t>  Khi đi bộ, chúng ta cần tuân thủ các quy tắc an toàn nào?</a:t>
            </a:r>
            <a:endParaRPr kumimoji="0" lang="en-US" sz="3200" b="0" i="0" u="none" strike="noStrike" kern="1200" cap="none" spc="0" normalizeH="0" baseline="0" noProof="0" dirty="0">
              <a:ln>
                <a:noFill/>
              </a:ln>
              <a:solidFill>
                <a:srgbClr val="EA4F46"/>
              </a:solidFill>
              <a:effectLst/>
              <a:uLnTx/>
              <a:uFillTx/>
              <a:latin typeface="Arial"/>
              <a:ea typeface="+mn-ea"/>
              <a:cs typeface="+mn-cs"/>
            </a:endParaRPr>
          </a:p>
        </p:txBody>
      </p:sp>
    </p:spTree>
    <p:extLst>
      <p:ext uri="{BB962C8B-B14F-4D97-AF65-F5344CB8AC3E}">
        <p14:creationId xmlns:p14="http://schemas.microsoft.com/office/powerpoint/2010/main" val="367104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xmlns="" id="{FF42F663-F3A2-4AB3-B9A5-6F4D44B3BC5B}"/>
              </a:ext>
            </a:extLst>
          </p:cNvPr>
          <p:cNvSpPr/>
          <p:nvPr/>
        </p:nvSpPr>
        <p:spPr>
          <a:xfrm>
            <a:off x="2823758" y="19152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UTM Cookies"/>
                <a:ea typeface="+mn-ea"/>
                <a:cs typeface="+mn-cs"/>
              </a:rPr>
              <a:t>1</a:t>
            </a:r>
          </a:p>
        </p:txBody>
      </p:sp>
      <p:sp>
        <p:nvSpPr>
          <p:cNvPr id="16" name="TextBox 15">
            <a:extLst>
              <a:ext uri="{FF2B5EF4-FFF2-40B4-BE49-F238E27FC236}">
                <a16:creationId xmlns:a16="http://schemas.microsoft.com/office/drawing/2014/main" xmlns="" id="{BC025334-9B63-44D3-957B-00AB8843D486}"/>
              </a:ext>
            </a:extLst>
          </p:cNvPr>
          <p:cNvSpPr txBox="1"/>
          <p:nvPr/>
        </p:nvSpPr>
        <p:spPr>
          <a:xfrm>
            <a:off x="3287585" y="251864"/>
            <a:ext cx="856267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Arial"/>
                <a:ea typeface="+mn-ea"/>
                <a:cs typeface="+mn-cs"/>
              </a:rPr>
              <a:t>Em</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đồng</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tình</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hoặc</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không</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đồng</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tình</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với</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hành</a:t>
            </a:r>
            <a:r>
              <a:rPr kumimoji="0" lang="en-US" sz="2800" b="1" i="0" u="none" strike="noStrike" kern="1200" cap="none" spc="0" normalizeH="0" baseline="0" noProof="0" dirty="0">
                <a:ln>
                  <a:noFill/>
                </a:ln>
                <a:solidFill>
                  <a:srgbClr val="00B050"/>
                </a:solidFill>
                <a:effectLst/>
                <a:uLnTx/>
                <a:uFillTx/>
                <a:latin typeface="Arial"/>
                <a:ea typeface="+mn-ea"/>
                <a:cs typeface="+mn-cs"/>
              </a:rPr>
              <a:t> vi </a:t>
            </a:r>
            <a:r>
              <a:rPr kumimoji="0" lang="en-US" sz="2800" b="1" i="0" u="none" strike="noStrike" kern="1200" cap="none" spc="0" normalizeH="0" baseline="0" noProof="0" dirty="0" err="1">
                <a:ln>
                  <a:noFill/>
                </a:ln>
                <a:solidFill>
                  <a:srgbClr val="00B050"/>
                </a:solidFill>
                <a:effectLst/>
                <a:uLnTx/>
                <a:uFillTx/>
                <a:latin typeface="Arial"/>
                <a:ea typeface="+mn-ea"/>
                <a:cs typeface="+mn-cs"/>
              </a:rPr>
              <a:t>của</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các</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bạn</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nào</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trong</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tranh</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dưới</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đây</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Vì</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sao</a:t>
            </a:r>
            <a:r>
              <a:rPr kumimoji="0" lang="en-US" sz="2800" b="1" i="0" u="none" strike="noStrike" kern="1200" cap="none" spc="0" normalizeH="0" baseline="0" noProof="0" dirty="0">
                <a:ln>
                  <a:noFill/>
                </a:ln>
                <a:solidFill>
                  <a:srgbClr val="00B050"/>
                </a:solidFill>
                <a:effectLst/>
                <a:uLnTx/>
                <a:uFillTx/>
                <a:latin typeface="Arial"/>
                <a:ea typeface="+mn-ea"/>
                <a:cs typeface="+mn-cs"/>
              </a:rPr>
              <a:t>?</a:t>
            </a:r>
            <a:endParaRPr kumimoji="0" lang="vi-VN" sz="2800" b="1" i="0" u="none" strike="noStrike" kern="1200" cap="none" spc="0" normalizeH="0" baseline="0" noProof="0" dirty="0">
              <a:ln>
                <a:noFill/>
              </a:ln>
              <a:solidFill>
                <a:srgbClr val="00B050"/>
              </a:solidFill>
              <a:effectLst/>
              <a:uLnTx/>
              <a:uFillTx/>
              <a:latin typeface="Arial"/>
              <a:ea typeface="+mn-ea"/>
              <a:cs typeface="+mn-cs"/>
            </a:endParaRPr>
          </a:p>
        </p:txBody>
      </p:sp>
      <p:pic>
        <p:nvPicPr>
          <p:cNvPr id="19" name="Picture 18">
            <a:extLst>
              <a:ext uri="{FF2B5EF4-FFF2-40B4-BE49-F238E27FC236}">
                <a16:creationId xmlns:a16="http://schemas.microsoft.com/office/drawing/2014/main" xmlns="" id="{6F5792B0-5237-4921-9333-2D63473E023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74036" y="10991"/>
            <a:ext cx="2743055" cy="1288726"/>
          </a:xfrm>
          <a:prstGeom prst="rect">
            <a:avLst/>
          </a:prstGeom>
        </p:spPr>
      </p:pic>
      <p:sp>
        <p:nvSpPr>
          <p:cNvPr id="20" name="TextBox 19">
            <a:extLst>
              <a:ext uri="{FF2B5EF4-FFF2-40B4-BE49-F238E27FC236}">
                <a16:creationId xmlns:a16="http://schemas.microsoft.com/office/drawing/2014/main" xmlns="" id="{3EA80D1D-39F5-4C85-B473-87262938D567}"/>
              </a:ext>
            </a:extLst>
          </p:cNvPr>
          <p:cNvSpPr txBox="1"/>
          <p:nvPr/>
        </p:nvSpPr>
        <p:spPr>
          <a:xfrm>
            <a:off x="811824" y="454080"/>
            <a:ext cx="22084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LUYỆN TẬP</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5563" y="1254492"/>
            <a:ext cx="4631964" cy="223389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4263" y="1266307"/>
            <a:ext cx="4642428" cy="222208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3488391"/>
            <a:ext cx="4553527" cy="2068001"/>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0630" y="3452286"/>
            <a:ext cx="4642427" cy="2104106"/>
          </a:xfrm>
          <a:prstGeom prst="rect">
            <a:avLst/>
          </a:prstGeom>
        </p:spPr>
      </p:pic>
      <p:sp>
        <p:nvSpPr>
          <p:cNvPr id="22" name="Rectangle 21"/>
          <p:cNvSpPr/>
          <p:nvPr/>
        </p:nvSpPr>
        <p:spPr>
          <a:xfrm>
            <a:off x="2823758" y="2939964"/>
            <a:ext cx="2210060" cy="41563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B050"/>
                </a:solidFill>
                <a:effectLst/>
                <a:uLnTx/>
                <a:uFillTx/>
                <a:latin typeface="Arial"/>
                <a:ea typeface="+mn-ea"/>
                <a:cs typeface="+mn-cs"/>
              </a:rPr>
              <a:t>Đồng</a:t>
            </a:r>
            <a:r>
              <a:rPr kumimoji="0" lang="en-US" sz="1800" b="1" i="0" u="none" strike="noStrike" kern="1200" cap="none" spc="0" normalizeH="0" baseline="0" noProof="0" dirty="0">
                <a:ln>
                  <a:noFill/>
                </a:ln>
                <a:solidFill>
                  <a:srgbClr val="00B050"/>
                </a:solidFill>
                <a:effectLst/>
                <a:uLnTx/>
                <a:uFillTx/>
                <a:latin typeface="Arial"/>
                <a:ea typeface="+mn-ea"/>
                <a:cs typeface="+mn-cs"/>
              </a:rPr>
              <a:t> </a:t>
            </a:r>
            <a:r>
              <a:rPr kumimoji="0" lang="en-US" sz="1800" b="1" i="0" u="none" strike="noStrike" kern="1200" cap="none" spc="0" normalizeH="0" baseline="0" noProof="0" dirty="0" err="1">
                <a:ln>
                  <a:noFill/>
                </a:ln>
                <a:solidFill>
                  <a:srgbClr val="00B050"/>
                </a:solidFill>
                <a:effectLst/>
                <a:uLnTx/>
                <a:uFillTx/>
                <a:latin typeface="Arial"/>
                <a:ea typeface="+mn-ea"/>
                <a:cs typeface="+mn-cs"/>
              </a:rPr>
              <a:t>tình</a:t>
            </a:r>
            <a:endParaRPr kumimoji="0" lang="en-US" sz="1800" b="0" i="0" u="none" strike="noStrike" kern="1200" cap="none" spc="0" normalizeH="0" baseline="0" noProof="0" dirty="0">
              <a:ln>
                <a:noFill/>
              </a:ln>
              <a:solidFill>
                <a:srgbClr val="F7D538"/>
              </a:solidFill>
              <a:effectLst/>
              <a:uLnTx/>
              <a:uFillTx/>
              <a:latin typeface="Arial"/>
              <a:ea typeface="+mn-ea"/>
              <a:cs typeface="+mn-cs"/>
            </a:endParaRPr>
          </a:p>
        </p:txBody>
      </p:sp>
      <p:sp>
        <p:nvSpPr>
          <p:cNvPr id="25" name="Rectangle 24"/>
          <p:cNvSpPr/>
          <p:nvPr/>
        </p:nvSpPr>
        <p:spPr>
          <a:xfrm>
            <a:off x="8083867" y="4915279"/>
            <a:ext cx="2210060" cy="41563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B050"/>
                </a:solidFill>
                <a:effectLst/>
                <a:uLnTx/>
                <a:uFillTx/>
                <a:latin typeface="Arial"/>
                <a:ea typeface="+mn-ea"/>
                <a:cs typeface="+mn-cs"/>
              </a:rPr>
              <a:t>Đồng</a:t>
            </a:r>
            <a:r>
              <a:rPr kumimoji="0" lang="en-US" sz="1800" b="1" i="0" u="none" strike="noStrike" kern="1200" cap="none" spc="0" normalizeH="0" baseline="0" noProof="0" dirty="0">
                <a:ln>
                  <a:noFill/>
                </a:ln>
                <a:solidFill>
                  <a:srgbClr val="00B050"/>
                </a:solidFill>
                <a:effectLst/>
                <a:uLnTx/>
                <a:uFillTx/>
                <a:latin typeface="Arial"/>
                <a:ea typeface="+mn-ea"/>
                <a:cs typeface="+mn-cs"/>
              </a:rPr>
              <a:t> </a:t>
            </a:r>
            <a:r>
              <a:rPr kumimoji="0" lang="en-US" sz="1800" b="1" i="0" u="none" strike="noStrike" kern="1200" cap="none" spc="0" normalizeH="0" baseline="0" noProof="0" dirty="0" err="1">
                <a:ln>
                  <a:noFill/>
                </a:ln>
                <a:solidFill>
                  <a:srgbClr val="00B050"/>
                </a:solidFill>
                <a:effectLst/>
                <a:uLnTx/>
                <a:uFillTx/>
                <a:latin typeface="Arial"/>
                <a:ea typeface="+mn-ea"/>
                <a:cs typeface="+mn-cs"/>
              </a:rPr>
              <a:t>tình</a:t>
            </a:r>
            <a:endParaRPr kumimoji="0" lang="en-US" sz="1800" b="0" i="0" u="none" strike="noStrike" kern="1200" cap="none" spc="0" normalizeH="0" baseline="0" noProof="0" dirty="0">
              <a:ln>
                <a:noFill/>
              </a:ln>
              <a:solidFill>
                <a:srgbClr val="F7D538"/>
              </a:solidFill>
              <a:effectLst/>
              <a:uLnTx/>
              <a:uFillTx/>
              <a:latin typeface="Arial"/>
              <a:ea typeface="+mn-ea"/>
              <a:cs typeface="+mn-cs"/>
            </a:endParaRPr>
          </a:p>
        </p:txBody>
      </p:sp>
      <p:sp>
        <p:nvSpPr>
          <p:cNvPr id="27" name="Rectangle 26"/>
          <p:cNvSpPr/>
          <p:nvPr/>
        </p:nvSpPr>
        <p:spPr>
          <a:xfrm>
            <a:off x="2872285" y="5022343"/>
            <a:ext cx="2210060" cy="41563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B050"/>
                </a:solidFill>
                <a:effectLst/>
                <a:uLnTx/>
                <a:uFillTx/>
                <a:latin typeface="Arial"/>
                <a:ea typeface="+mn-ea"/>
                <a:cs typeface="+mn-cs"/>
              </a:rPr>
              <a:t>Không</a:t>
            </a:r>
            <a:r>
              <a:rPr kumimoji="0" lang="en-US" sz="1800" b="1" i="0" u="none" strike="noStrike" kern="1200" cap="none" spc="0" normalizeH="0" baseline="0" noProof="0" dirty="0">
                <a:ln>
                  <a:noFill/>
                </a:ln>
                <a:solidFill>
                  <a:srgbClr val="00B050"/>
                </a:solidFill>
                <a:effectLst/>
                <a:uLnTx/>
                <a:uFillTx/>
                <a:latin typeface="Arial"/>
                <a:ea typeface="+mn-ea"/>
                <a:cs typeface="+mn-cs"/>
              </a:rPr>
              <a:t> </a:t>
            </a:r>
            <a:r>
              <a:rPr kumimoji="0" lang="en-US" sz="1800" b="1" i="0" u="none" strike="noStrike" kern="1200" cap="none" spc="0" normalizeH="0" baseline="0" noProof="0" dirty="0" err="1">
                <a:ln>
                  <a:noFill/>
                </a:ln>
                <a:solidFill>
                  <a:srgbClr val="00B050"/>
                </a:solidFill>
                <a:effectLst/>
                <a:uLnTx/>
                <a:uFillTx/>
                <a:latin typeface="Arial"/>
                <a:ea typeface="+mn-ea"/>
                <a:cs typeface="+mn-cs"/>
              </a:rPr>
              <a:t>đồng</a:t>
            </a:r>
            <a:r>
              <a:rPr kumimoji="0" lang="en-US" sz="1800" b="1" i="0" u="none" strike="noStrike" kern="1200" cap="none" spc="0" normalizeH="0" baseline="0" noProof="0" dirty="0">
                <a:ln>
                  <a:noFill/>
                </a:ln>
                <a:solidFill>
                  <a:srgbClr val="00B050"/>
                </a:solidFill>
                <a:effectLst/>
                <a:uLnTx/>
                <a:uFillTx/>
                <a:latin typeface="Arial"/>
                <a:ea typeface="+mn-ea"/>
                <a:cs typeface="+mn-cs"/>
              </a:rPr>
              <a:t> </a:t>
            </a:r>
            <a:r>
              <a:rPr kumimoji="0" lang="en-US" sz="1800" b="1" i="0" u="none" strike="noStrike" kern="1200" cap="none" spc="0" normalizeH="0" baseline="0" noProof="0" dirty="0" err="1">
                <a:ln>
                  <a:noFill/>
                </a:ln>
                <a:solidFill>
                  <a:srgbClr val="00B050"/>
                </a:solidFill>
                <a:effectLst/>
                <a:uLnTx/>
                <a:uFillTx/>
                <a:latin typeface="Arial"/>
                <a:ea typeface="+mn-ea"/>
                <a:cs typeface="+mn-cs"/>
              </a:rPr>
              <a:t>tình</a:t>
            </a:r>
            <a:endParaRPr kumimoji="0" lang="en-US" sz="1800" b="0" i="0" u="none" strike="noStrike" kern="1200" cap="none" spc="0" normalizeH="0" baseline="0" noProof="0" dirty="0">
              <a:ln>
                <a:noFill/>
              </a:ln>
              <a:solidFill>
                <a:srgbClr val="F7D538"/>
              </a:solidFill>
              <a:effectLst/>
              <a:uLnTx/>
              <a:uFillTx/>
              <a:latin typeface="Arial"/>
              <a:ea typeface="+mn-ea"/>
              <a:cs typeface="+mn-cs"/>
            </a:endParaRPr>
          </a:p>
        </p:txBody>
      </p:sp>
      <p:sp>
        <p:nvSpPr>
          <p:cNvPr id="28" name="Rectangle 27"/>
          <p:cNvSpPr/>
          <p:nvPr/>
        </p:nvSpPr>
        <p:spPr>
          <a:xfrm>
            <a:off x="7751733" y="2901013"/>
            <a:ext cx="2210060" cy="41563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B050"/>
                </a:solidFill>
                <a:effectLst/>
                <a:uLnTx/>
                <a:uFillTx/>
                <a:latin typeface="Arial"/>
                <a:ea typeface="+mn-ea"/>
                <a:cs typeface="+mn-cs"/>
              </a:rPr>
              <a:t>Không</a:t>
            </a:r>
            <a:r>
              <a:rPr kumimoji="0" lang="en-US" sz="1800" b="1" i="0" u="none" strike="noStrike" kern="1200" cap="none" spc="0" normalizeH="0" baseline="0" noProof="0" dirty="0">
                <a:ln>
                  <a:noFill/>
                </a:ln>
                <a:solidFill>
                  <a:srgbClr val="00B050"/>
                </a:solidFill>
                <a:effectLst/>
                <a:uLnTx/>
                <a:uFillTx/>
                <a:latin typeface="Arial"/>
                <a:ea typeface="+mn-ea"/>
                <a:cs typeface="+mn-cs"/>
              </a:rPr>
              <a:t> </a:t>
            </a:r>
            <a:r>
              <a:rPr kumimoji="0" lang="en-US" sz="1800" b="1" i="0" u="none" strike="noStrike" kern="1200" cap="none" spc="0" normalizeH="0" baseline="0" noProof="0" dirty="0" err="1">
                <a:ln>
                  <a:noFill/>
                </a:ln>
                <a:solidFill>
                  <a:srgbClr val="00B050"/>
                </a:solidFill>
                <a:effectLst/>
                <a:uLnTx/>
                <a:uFillTx/>
                <a:latin typeface="Arial"/>
                <a:ea typeface="+mn-ea"/>
                <a:cs typeface="+mn-cs"/>
              </a:rPr>
              <a:t>đồng</a:t>
            </a:r>
            <a:r>
              <a:rPr kumimoji="0" lang="en-US" sz="1800" b="1" i="0" u="none" strike="noStrike" kern="1200" cap="none" spc="0" normalizeH="0" baseline="0" noProof="0" dirty="0">
                <a:ln>
                  <a:noFill/>
                </a:ln>
                <a:solidFill>
                  <a:srgbClr val="00B050"/>
                </a:solidFill>
                <a:effectLst/>
                <a:uLnTx/>
                <a:uFillTx/>
                <a:latin typeface="Arial"/>
                <a:ea typeface="+mn-ea"/>
                <a:cs typeface="+mn-cs"/>
              </a:rPr>
              <a:t> </a:t>
            </a:r>
            <a:r>
              <a:rPr kumimoji="0" lang="en-US" sz="1800" b="1" i="0" u="none" strike="noStrike" kern="1200" cap="none" spc="0" normalizeH="0" baseline="0" noProof="0" dirty="0" err="1">
                <a:ln>
                  <a:noFill/>
                </a:ln>
                <a:solidFill>
                  <a:srgbClr val="00B050"/>
                </a:solidFill>
                <a:effectLst/>
                <a:uLnTx/>
                <a:uFillTx/>
                <a:latin typeface="Arial"/>
                <a:ea typeface="+mn-ea"/>
                <a:cs typeface="+mn-cs"/>
              </a:rPr>
              <a:t>tình</a:t>
            </a:r>
            <a:endParaRPr kumimoji="0" lang="en-US" sz="1800" b="0" i="0" u="none" strike="noStrike" kern="1200" cap="none" spc="0" normalizeH="0" baseline="0" noProof="0" dirty="0">
              <a:ln>
                <a:noFill/>
              </a:ln>
              <a:solidFill>
                <a:srgbClr val="F7D538"/>
              </a:solidFill>
              <a:effectLst/>
              <a:uLnTx/>
              <a:uFillTx/>
              <a:latin typeface="Arial"/>
              <a:ea typeface="+mn-ea"/>
              <a:cs typeface="+mn-cs"/>
            </a:endParaRPr>
          </a:p>
        </p:txBody>
      </p:sp>
      <p:sp>
        <p:nvSpPr>
          <p:cNvPr id="24" name="Rectangle 23"/>
          <p:cNvSpPr/>
          <p:nvPr/>
        </p:nvSpPr>
        <p:spPr>
          <a:xfrm>
            <a:off x="659300" y="5486829"/>
            <a:ext cx="5256567" cy="564257"/>
          </a:xfrm>
          <a:prstGeom prst="rect">
            <a:avLst/>
          </a:prstGeom>
        </p:spPr>
        <p:txBody>
          <a:bodyPr wrap="non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EA4F46"/>
                </a:solidFill>
                <a:effectLst/>
                <a:uLnTx/>
                <a:uFillTx/>
                <a:latin typeface="Times New Roman" panose="02020603050405020304" pitchFamily="18" charset="0"/>
                <a:ea typeface="Times New Roman" panose="02020603050405020304" pitchFamily="18" charset="0"/>
                <a:cs typeface="+mn-cs"/>
              </a:rPr>
              <a:t>+ Các bạn trong tranh đang làm gì?</a:t>
            </a:r>
            <a:endParaRPr kumimoji="0" lang="en-US" sz="2400" b="0" i="0" u="none" strike="noStrike" kern="1200" cap="none" spc="0" normalizeH="0" baseline="0" noProof="0" dirty="0">
              <a:ln>
                <a:noFill/>
              </a:ln>
              <a:solidFill>
                <a:srgbClr val="EA4F46"/>
              </a:solidFill>
              <a:effectLst/>
              <a:uLnTx/>
              <a:uFillTx/>
              <a:latin typeface="Times New Roman" panose="02020603050405020304" pitchFamily="18" charset="0"/>
              <a:ea typeface="Times New Roman" panose="02020603050405020304" pitchFamily="18" charset="0"/>
              <a:cs typeface="+mn-cs"/>
            </a:endParaRPr>
          </a:p>
        </p:txBody>
      </p:sp>
      <p:sp>
        <p:nvSpPr>
          <p:cNvPr id="29" name="Rectangle 28"/>
          <p:cNvSpPr/>
          <p:nvPr/>
        </p:nvSpPr>
        <p:spPr>
          <a:xfrm>
            <a:off x="641291" y="5939111"/>
            <a:ext cx="10872471" cy="609398"/>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EA4F46"/>
                </a:solidFill>
                <a:effectLst/>
                <a:uLnTx/>
                <a:uFillTx/>
                <a:latin typeface="Times New Roman" panose="02020603050405020304" pitchFamily="18" charset="0"/>
                <a:ea typeface="Times New Roman" panose="02020603050405020304" pitchFamily="18" charset="0"/>
                <a:cs typeface="+mn-cs"/>
              </a:rPr>
              <a:t>+ Bạn nào tuân thủ hoặc chưa tuân thủ quy tắc an toàn khi đi bộ? Vì sao?</a:t>
            </a:r>
            <a:endParaRPr kumimoji="0" lang="en-US" sz="2400" b="0" i="0" u="none" strike="noStrike" kern="1200" cap="none" spc="0" normalizeH="0" baseline="0" noProof="0" dirty="0">
              <a:ln>
                <a:noFill/>
              </a:ln>
              <a:solidFill>
                <a:srgbClr val="EA4F46"/>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25918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barn(inVertical)">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circle(in)">
                                      <p:cBhvr>
                                        <p:cTn id="57" dur="20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circle(in)">
                                      <p:cBhvr>
                                        <p:cTn id="62" dur="20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circle(in)">
                                      <p:cBhvr>
                                        <p:cTn id="67" dur="20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circle(in)">
                                      <p:cBhvr>
                                        <p:cTn id="7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p:bldP spid="20" grpId="0"/>
      <p:bldP spid="22" grpId="0" animBg="1"/>
      <p:bldP spid="25" grpId="0" animBg="1"/>
      <p:bldP spid="27" grpId="0" animBg="1"/>
      <p:bldP spid="28" grpId="0" animBg="1"/>
      <p:bldP spid="24"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xmlns="" id="{FF42F663-F3A2-4AB3-B9A5-6F4D44B3BC5B}"/>
              </a:ext>
            </a:extLst>
          </p:cNvPr>
          <p:cNvSpPr/>
          <p:nvPr/>
        </p:nvSpPr>
        <p:spPr>
          <a:xfrm>
            <a:off x="2823758" y="19152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UTM Cookies"/>
                <a:ea typeface="+mn-ea"/>
                <a:cs typeface="+mn-cs"/>
              </a:rPr>
              <a:t>2</a:t>
            </a:r>
            <a:endParaRPr kumimoji="0" lang="vi-VN" sz="3200" b="0" i="0" u="none" strike="noStrike" kern="1200" cap="none" spc="0" normalizeH="0" baseline="0" noProof="0" dirty="0">
              <a:ln>
                <a:noFill/>
              </a:ln>
              <a:solidFill>
                <a:srgbClr val="FFFFFF"/>
              </a:solidFill>
              <a:effectLst/>
              <a:uLnTx/>
              <a:uFillTx/>
              <a:latin typeface="UTM Cookies"/>
              <a:ea typeface="+mn-ea"/>
              <a:cs typeface="+mn-cs"/>
            </a:endParaRPr>
          </a:p>
        </p:txBody>
      </p:sp>
      <p:sp>
        <p:nvSpPr>
          <p:cNvPr id="16" name="TextBox 15">
            <a:extLst>
              <a:ext uri="{FF2B5EF4-FFF2-40B4-BE49-F238E27FC236}">
                <a16:creationId xmlns:a16="http://schemas.microsoft.com/office/drawing/2014/main" xmlns="" id="{BC025334-9B63-44D3-957B-00AB8843D486}"/>
              </a:ext>
            </a:extLst>
          </p:cNvPr>
          <p:cNvSpPr txBox="1"/>
          <p:nvPr/>
        </p:nvSpPr>
        <p:spPr>
          <a:xfrm>
            <a:off x="3287585" y="251864"/>
            <a:ext cx="85626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Arial"/>
                <a:ea typeface="+mn-ea"/>
                <a:cs typeface="+mn-cs"/>
              </a:rPr>
              <a:t>Em</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sẽ</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làm</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gì</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trong</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các</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tình</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huống</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dưới</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đây</a:t>
            </a:r>
            <a:r>
              <a:rPr kumimoji="0" lang="en-US" sz="2800" b="1" i="0" u="none" strike="noStrike" kern="1200" cap="none" spc="0" normalizeH="0" baseline="0" noProof="0" dirty="0">
                <a:ln>
                  <a:noFill/>
                </a:ln>
                <a:solidFill>
                  <a:srgbClr val="00B050"/>
                </a:solidFill>
                <a:effectLst/>
                <a:uLnTx/>
                <a:uFillTx/>
                <a:latin typeface="Arial"/>
                <a:ea typeface="+mn-ea"/>
                <a:cs typeface="+mn-cs"/>
              </a:rPr>
              <a:t>?</a:t>
            </a:r>
            <a:endParaRPr kumimoji="0" lang="vi-VN" sz="2800" b="1" i="0" u="none" strike="noStrike" kern="1200" cap="none" spc="0" normalizeH="0" baseline="0" noProof="0" dirty="0">
              <a:ln>
                <a:noFill/>
              </a:ln>
              <a:solidFill>
                <a:srgbClr val="00B050"/>
              </a:solidFill>
              <a:effectLst/>
              <a:uLnTx/>
              <a:uFillTx/>
              <a:latin typeface="Arial"/>
              <a:ea typeface="+mn-ea"/>
              <a:cs typeface="+mn-cs"/>
            </a:endParaRPr>
          </a:p>
        </p:txBody>
      </p:sp>
      <p:pic>
        <p:nvPicPr>
          <p:cNvPr id="19" name="Picture 18">
            <a:extLst>
              <a:ext uri="{FF2B5EF4-FFF2-40B4-BE49-F238E27FC236}">
                <a16:creationId xmlns:a16="http://schemas.microsoft.com/office/drawing/2014/main" xmlns="" id="{6F5792B0-5237-4921-9333-2D63473E023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74036" y="10991"/>
            <a:ext cx="2743055" cy="1288726"/>
          </a:xfrm>
          <a:prstGeom prst="rect">
            <a:avLst/>
          </a:prstGeom>
        </p:spPr>
      </p:pic>
      <p:sp>
        <p:nvSpPr>
          <p:cNvPr id="20" name="TextBox 19">
            <a:extLst>
              <a:ext uri="{FF2B5EF4-FFF2-40B4-BE49-F238E27FC236}">
                <a16:creationId xmlns:a16="http://schemas.microsoft.com/office/drawing/2014/main" xmlns="" id="{3EA80D1D-39F5-4C85-B473-87262938D567}"/>
              </a:ext>
            </a:extLst>
          </p:cNvPr>
          <p:cNvSpPr txBox="1"/>
          <p:nvPr/>
        </p:nvSpPr>
        <p:spPr>
          <a:xfrm>
            <a:off x="811824" y="454080"/>
            <a:ext cx="22084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LUYỆN TẬP</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7091" y="915746"/>
            <a:ext cx="7077075" cy="26772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0291" y="3733608"/>
            <a:ext cx="7229475" cy="3124392"/>
          </a:xfrm>
          <a:prstGeom prst="rect">
            <a:avLst/>
          </a:prstGeom>
        </p:spPr>
      </p:pic>
    </p:spTree>
    <p:extLst>
      <p:ext uri="{BB962C8B-B14F-4D97-AF65-F5344CB8AC3E}">
        <p14:creationId xmlns:p14="http://schemas.microsoft.com/office/powerpoint/2010/main" val="151793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xmlns="" id="{FF42F663-F3A2-4AB3-B9A5-6F4D44B3BC5B}"/>
              </a:ext>
            </a:extLst>
          </p:cNvPr>
          <p:cNvSpPr/>
          <p:nvPr/>
        </p:nvSpPr>
        <p:spPr>
          <a:xfrm>
            <a:off x="2823758" y="19152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UTM Cookies"/>
                <a:ea typeface="+mn-ea"/>
                <a:cs typeface="+mn-cs"/>
              </a:rPr>
              <a:t>2</a:t>
            </a:r>
            <a:endParaRPr kumimoji="0" lang="vi-VN" sz="3200" b="0" i="0" u="none" strike="noStrike" kern="1200" cap="none" spc="0" normalizeH="0" baseline="0" noProof="0" dirty="0">
              <a:ln>
                <a:noFill/>
              </a:ln>
              <a:solidFill>
                <a:srgbClr val="FFFFFF"/>
              </a:solidFill>
              <a:effectLst/>
              <a:uLnTx/>
              <a:uFillTx/>
              <a:latin typeface="UTM Cookies"/>
              <a:ea typeface="+mn-ea"/>
              <a:cs typeface="+mn-cs"/>
            </a:endParaRPr>
          </a:p>
        </p:txBody>
      </p:sp>
      <p:sp>
        <p:nvSpPr>
          <p:cNvPr id="16" name="TextBox 15">
            <a:extLst>
              <a:ext uri="{FF2B5EF4-FFF2-40B4-BE49-F238E27FC236}">
                <a16:creationId xmlns:a16="http://schemas.microsoft.com/office/drawing/2014/main" xmlns="" id="{BC025334-9B63-44D3-957B-00AB8843D486}"/>
              </a:ext>
            </a:extLst>
          </p:cNvPr>
          <p:cNvSpPr txBox="1"/>
          <p:nvPr/>
        </p:nvSpPr>
        <p:spPr>
          <a:xfrm>
            <a:off x="3287585" y="251864"/>
            <a:ext cx="85626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Arial"/>
                <a:ea typeface="+mn-ea"/>
                <a:cs typeface="+mn-cs"/>
              </a:rPr>
              <a:t>Em</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sẽ</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làm</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gì</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trong</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các</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tình</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huống</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dưới</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đây</a:t>
            </a:r>
            <a:r>
              <a:rPr kumimoji="0" lang="en-US" sz="2800" b="1" i="0" u="none" strike="noStrike" kern="1200" cap="none" spc="0" normalizeH="0" baseline="0" noProof="0" dirty="0">
                <a:ln>
                  <a:noFill/>
                </a:ln>
                <a:solidFill>
                  <a:srgbClr val="00B050"/>
                </a:solidFill>
                <a:effectLst/>
                <a:uLnTx/>
                <a:uFillTx/>
                <a:latin typeface="Arial"/>
                <a:ea typeface="+mn-ea"/>
                <a:cs typeface="+mn-cs"/>
              </a:rPr>
              <a:t>?</a:t>
            </a:r>
            <a:endParaRPr kumimoji="0" lang="vi-VN" sz="2800" b="1" i="0" u="none" strike="noStrike" kern="1200" cap="none" spc="0" normalizeH="0" baseline="0" noProof="0" dirty="0">
              <a:ln>
                <a:noFill/>
              </a:ln>
              <a:solidFill>
                <a:srgbClr val="00B050"/>
              </a:solidFill>
              <a:effectLst/>
              <a:uLnTx/>
              <a:uFillTx/>
              <a:latin typeface="Arial"/>
              <a:ea typeface="+mn-ea"/>
              <a:cs typeface="+mn-cs"/>
            </a:endParaRPr>
          </a:p>
        </p:txBody>
      </p:sp>
      <p:pic>
        <p:nvPicPr>
          <p:cNvPr id="19" name="Picture 18">
            <a:extLst>
              <a:ext uri="{FF2B5EF4-FFF2-40B4-BE49-F238E27FC236}">
                <a16:creationId xmlns:a16="http://schemas.microsoft.com/office/drawing/2014/main" xmlns="" id="{6F5792B0-5237-4921-9333-2D63473E023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74036" y="10991"/>
            <a:ext cx="2743055" cy="1088136"/>
          </a:xfrm>
          <a:prstGeom prst="rect">
            <a:avLst/>
          </a:prstGeom>
        </p:spPr>
      </p:pic>
      <p:sp>
        <p:nvSpPr>
          <p:cNvPr id="20" name="TextBox 19">
            <a:extLst>
              <a:ext uri="{FF2B5EF4-FFF2-40B4-BE49-F238E27FC236}">
                <a16:creationId xmlns:a16="http://schemas.microsoft.com/office/drawing/2014/main" xmlns="" id="{3EA80D1D-39F5-4C85-B473-87262938D567}"/>
              </a:ext>
            </a:extLst>
          </p:cNvPr>
          <p:cNvSpPr txBox="1"/>
          <p:nvPr/>
        </p:nvSpPr>
        <p:spPr>
          <a:xfrm>
            <a:off x="811824" y="454080"/>
            <a:ext cx="22084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LUYỆN TẬP</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824" y="1098442"/>
            <a:ext cx="10973776" cy="3482793"/>
          </a:xfrm>
          <a:prstGeom prst="rect">
            <a:avLst/>
          </a:prstGeom>
        </p:spPr>
      </p:pic>
      <p:sp>
        <p:nvSpPr>
          <p:cNvPr id="2" name="Rectangle 1"/>
          <p:cNvSpPr/>
          <p:nvPr/>
        </p:nvSpPr>
        <p:spPr>
          <a:xfrm>
            <a:off x="811824" y="4655123"/>
            <a:ext cx="10844467" cy="1826462"/>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0" i="0" u="none" strike="noStrike" kern="1200" cap="none" spc="0" normalizeH="0" baseline="0" noProof="0" dirty="0">
                <a:ln>
                  <a:noFill/>
                </a:ln>
                <a:solidFill>
                  <a:srgbClr val="EA4F46"/>
                </a:solidFill>
                <a:effectLst/>
                <a:uLnTx/>
                <a:uFillTx/>
                <a:latin typeface="Times New Roman" panose="02020603050405020304" pitchFamily="18" charset="0"/>
                <a:ea typeface="Times New Roman" panose="02020603050405020304" pitchFamily="18" charset="0"/>
                <a:cs typeface="+mn-cs"/>
              </a:rPr>
              <a:t>       Khi cần đi qua đường ở nơi không có vạch kẻ đường, em và bạn cần quan sát cẩn thận khi chắc chắc không có xe nào đang đến gần mới đi qua đường. Trong trường hợp đường quá đông các phương tiện tham gia giao thông, các em nên nhờ người lớn đưa qua đường để đảm bảo an toàn.</a:t>
            </a:r>
            <a:endParaRPr kumimoji="0" lang="en-US" sz="2000" b="0" i="0" u="none" strike="noStrike" kern="1200" cap="none" spc="0" normalizeH="0" baseline="0" noProof="0" dirty="0">
              <a:ln>
                <a:noFill/>
              </a:ln>
              <a:solidFill>
                <a:srgbClr val="EA4F46"/>
              </a:solidFill>
              <a:effectLst/>
              <a:uLnTx/>
              <a:uFillTx/>
              <a:latin typeface="Times New Roman" panose="02020603050405020304" pitchFamily="18" charset="0"/>
              <a:ea typeface="Times New Roman" panose="02020603050405020304" pitchFamily="18" charset="0"/>
              <a:cs typeface="+mn-cs"/>
            </a:endParaRPr>
          </a:p>
        </p:txBody>
      </p:sp>
      <p:sp>
        <p:nvSpPr>
          <p:cNvPr id="4" name="Right Arrow 3"/>
          <p:cNvSpPr/>
          <p:nvPr/>
        </p:nvSpPr>
        <p:spPr>
          <a:xfrm>
            <a:off x="811824" y="4784436"/>
            <a:ext cx="499740" cy="2863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D538"/>
              </a:solidFill>
              <a:effectLst/>
              <a:uLnTx/>
              <a:uFillTx/>
              <a:latin typeface="Arial"/>
              <a:ea typeface="+mn-ea"/>
              <a:cs typeface="+mn-cs"/>
            </a:endParaRPr>
          </a:p>
        </p:txBody>
      </p:sp>
    </p:spTree>
    <p:extLst>
      <p:ext uri="{BB962C8B-B14F-4D97-AF65-F5344CB8AC3E}">
        <p14:creationId xmlns:p14="http://schemas.microsoft.com/office/powerpoint/2010/main" val="63924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p:bldP spid="2"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xmlns="" id="{FF42F663-F3A2-4AB3-B9A5-6F4D44B3BC5B}"/>
              </a:ext>
            </a:extLst>
          </p:cNvPr>
          <p:cNvSpPr/>
          <p:nvPr/>
        </p:nvSpPr>
        <p:spPr>
          <a:xfrm>
            <a:off x="3092283" y="353807"/>
            <a:ext cx="482968" cy="5421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UTM Cookies"/>
                <a:ea typeface="+mn-ea"/>
                <a:cs typeface="+mn-cs"/>
              </a:rPr>
              <a:t>2</a:t>
            </a:r>
            <a:endParaRPr kumimoji="0" lang="vi-VN" sz="3200" b="0" i="0" u="none" strike="noStrike" kern="1200" cap="none" spc="0" normalizeH="0" baseline="0" noProof="0" dirty="0">
              <a:ln>
                <a:noFill/>
              </a:ln>
              <a:solidFill>
                <a:srgbClr val="FFFFFF"/>
              </a:solidFill>
              <a:effectLst/>
              <a:uLnTx/>
              <a:uFillTx/>
              <a:latin typeface="UTM Cookies"/>
              <a:ea typeface="+mn-ea"/>
              <a:cs typeface="+mn-cs"/>
            </a:endParaRPr>
          </a:p>
        </p:txBody>
      </p:sp>
      <p:sp>
        <p:nvSpPr>
          <p:cNvPr id="16" name="TextBox 15">
            <a:extLst>
              <a:ext uri="{FF2B5EF4-FFF2-40B4-BE49-F238E27FC236}">
                <a16:creationId xmlns:a16="http://schemas.microsoft.com/office/drawing/2014/main" xmlns="" id="{BC025334-9B63-44D3-957B-00AB8843D486}"/>
              </a:ext>
            </a:extLst>
          </p:cNvPr>
          <p:cNvSpPr txBox="1"/>
          <p:nvPr/>
        </p:nvSpPr>
        <p:spPr>
          <a:xfrm>
            <a:off x="3758079" y="363257"/>
            <a:ext cx="85626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Arial"/>
                <a:ea typeface="+mn-ea"/>
                <a:cs typeface="+mn-cs"/>
              </a:rPr>
              <a:t>Em</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sẽ</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làm</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gì</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trong</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các</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tình</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huống</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dưới</a:t>
            </a:r>
            <a:r>
              <a:rPr kumimoji="0" lang="en-US" sz="2800" b="1" i="0" u="none" strike="noStrike" kern="1200" cap="none" spc="0" normalizeH="0" baseline="0" noProof="0" dirty="0">
                <a:ln>
                  <a:noFill/>
                </a:ln>
                <a:solidFill>
                  <a:srgbClr val="00B050"/>
                </a:solidFill>
                <a:effectLst/>
                <a:uLnTx/>
                <a:uFillTx/>
                <a:latin typeface="Arial"/>
                <a:ea typeface="+mn-ea"/>
                <a:cs typeface="+mn-cs"/>
              </a:rPr>
              <a:t> </a:t>
            </a:r>
            <a:r>
              <a:rPr kumimoji="0" lang="en-US" sz="2800" b="1" i="0" u="none" strike="noStrike" kern="1200" cap="none" spc="0" normalizeH="0" baseline="0" noProof="0" dirty="0" err="1">
                <a:ln>
                  <a:noFill/>
                </a:ln>
                <a:solidFill>
                  <a:srgbClr val="00B050"/>
                </a:solidFill>
                <a:effectLst/>
                <a:uLnTx/>
                <a:uFillTx/>
                <a:latin typeface="Arial"/>
                <a:ea typeface="+mn-ea"/>
                <a:cs typeface="+mn-cs"/>
              </a:rPr>
              <a:t>đây</a:t>
            </a:r>
            <a:r>
              <a:rPr kumimoji="0" lang="en-US" sz="2800" b="1" i="0" u="none" strike="noStrike" kern="1200" cap="none" spc="0" normalizeH="0" baseline="0" noProof="0" dirty="0">
                <a:ln>
                  <a:noFill/>
                </a:ln>
                <a:solidFill>
                  <a:srgbClr val="00B050"/>
                </a:solidFill>
                <a:effectLst/>
                <a:uLnTx/>
                <a:uFillTx/>
                <a:latin typeface="Arial"/>
                <a:ea typeface="+mn-ea"/>
                <a:cs typeface="+mn-cs"/>
              </a:rPr>
              <a:t>?</a:t>
            </a:r>
            <a:endParaRPr kumimoji="0" lang="vi-VN" sz="2800" b="1" i="0" u="none" strike="noStrike" kern="1200" cap="none" spc="0" normalizeH="0" baseline="0" noProof="0" dirty="0">
              <a:ln>
                <a:noFill/>
              </a:ln>
              <a:solidFill>
                <a:srgbClr val="00B050"/>
              </a:solidFill>
              <a:effectLst/>
              <a:uLnTx/>
              <a:uFillTx/>
              <a:latin typeface="Arial"/>
              <a:ea typeface="+mn-ea"/>
              <a:cs typeface="+mn-cs"/>
            </a:endParaRPr>
          </a:p>
        </p:txBody>
      </p:sp>
      <p:pic>
        <p:nvPicPr>
          <p:cNvPr id="19" name="Picture 18">
            <a:extLst>
              <a:ext uri="{FF2B5EF4-FFF2-40B4-BE49-F238E27FC236}">
                <a16:creationId xmlns:a16="http://schemas.microsoft.com/office/drawing/2014/main" xmlns="" id="{6F5792B0-5237-4921-9333-2D63473E023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74036" y="10991"/>
            <a:ext cx="2835419" cy="1106609"/>
          </a:xfrm>
          <a:prstGeom prst="rect">
            <a:avLst/>
          </a:prstGeom>
        </p:spPr>
      </p:pic>
      <p:sp>
        <p:nvSpPr>
          <p:cNvPr id="20" name="TextBox 19">
            <a:extLst>
              <a:ext uri="{FF2B5EF4-FFF2-40B4-BE49-F238E27FC236}">
                <a16:creationId xmlns:a16="http://schemas.microsoft.com/office/drawing/2014/main" xmlns="" id="{3EA80D1D-39F5-4C85-B473-87262938D567}"/>
              </a:ext>
            </a:extLst>
          </p:cNvPr>
          <p:cNvSpPr txBox="1"/>
          <p:nvPr/>
        </p:nvSpPr>
        <p:spPr>
          <a:xfrm>
            <a:off x="811824" y="454080"/>
            <a:ext cx="22084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LUYỆN TẬP</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37" y="1117599"/>
            <a:ext cx="11139054" cy="4322087"/>
          </a:xfrm>
          <a:prstGeom prst="rect">
            <a:avLst/>
          </a:prstGeom>
        </p:spPr>
      </p:pic>
      <p:sp>
        <p:nvSpPr>
          <p:cNvPr id="2" name="Rectangle 1"/>
          <p:cNvSpPr/>
          <p:nvPr/>
        </p:nvSpPr>
        <p:spPr>
          <a:xfrm>
            <a:off x="1089888" y="5319957"/>
            <a:ext cx="10903637"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EA4F46"/>
                </a:solidFill>
                <a:effectLst/>
                <a:uLnTx/>
                <a:uFillTx/>
                <a:latin typeface="Times New Roman" panose="02020603050405020304" pitchFamily="18" charset="0"/>
                <a:ea typeface="Times New Roman" panose="02020603050405020304" pitchFamily="18" charset="0"/>
                <a:cs typeface="+mn-cs"/>
              </a:rPr>
              <a:t>         Khi đi bộ trên đường không có vỉa hè, em và bạn cần đi sát lề đường bên phải, tập trung quan sát; không dàn hàng ngang,....</a:t>
            </a:r>
            <a:endParaRPr kumimoji="0" lang="en-US" sz="3200" b="0" i="0" u="none" strike="noStrike" kern="1200" cap="none" spc="0" normalizeH="0" baseline="0" noProof="0" dirty="0">
              <a:ln>
                <a:noFill/>
              </a:ln>
              <a:solidFill>
                <a:srgbClr val="EA4F46"/>
              </a:solidFill>
              <a:effectLst/>
              <a:uLnTx/>
              <a:uFillTx/>
              <a:latin typeface="Arial"/>
              <a:ea typeface="+mn-ea"/>
              <a:cs typeface="+mn-cs"/>
            </a:endParaRPr>
          </a:p>
        </p:txBody>
      </p:sp>
      <p:sp>
        <p:nvSpPr>
          <p:cNvPr id="9" name="Right Arrow 8"/>
          <p:cNvSpPr/>
          <p:nvPr/>
        </p:nvSpPr>
        <p:spPr>
          <a:xfrm>
            <a:off x="1241875" y="5469126"/>
            <a:ext cx="499740" cy="22244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D538"/>
              </a:solidFill>
              <a:effectLst/>
              <a:uLnTx/>
              <a:uFillTx/>
              <a:latin typeface="Arial"/>
              <a:ea typeface="+mn-ea"/>
              <a:cs typeface="+mn-cs"/>
            </a:endParaRPr>
          </a:p>
        </p:txBody>
      </p:sp>
    </p:spTree>
    <p:extLst>
      <p:ext uri="{BB962C8B-B14F-4D97-AF65-F5344CB8AC3E}">
        <p14:creationId xmlns:p14="http://schemas.microsoft.com/office/powerpoint/2010/main" val="48030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p:bldP spid="2"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28A1BE0-E469-4869-8417-DE9B9EC6F2B4}"/>
              </a:ext>
            </a:extLst>
          </p:cNvPr>
          <p:cNvGrpSpPr/>
          <p:nvPr/>
        </p:nvGrpSpPr>
        <p:grpSpPr>
          <a:xfrm>
            <a:off x="537988" y="406680"/>
            <a:ext cx="3385426" cy="1274454"/>
            <a:chOff x="479771" y="4186500"/>
            <a:chExt cx="2677424" cy="1274454"/>
          </a:xfrm>
        </p:grpSpPr>
        <p:pic>
          <p:nvPicPr>
            <p:cNvPr id="3" name="Picture 2">
              <a:extLst>
                <a:ext uri="{FF2B5EF4-FFF2-40B4-BE49-F238E27FC236}">
                  <a16:creationId xmlns:a16="http://schemas.microsoft.com/office/drawing/2014/main" xmlns="" id="{8A137115-0E6C-4EB8-9AFF-E91DFB9C91F7}"/>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4" name="TextBox 3">
              <a:extLst>
                <a:ext uri="{FF2B5EF4-FFF2-40B4-BE49-F238E27FC236}">
                  <a16:creationId xmlns:a16="http://schemas.microsoft.com/office/drawing/2014/main" xmlns="" id="{99733AAB-E5E3-46A1-9F4E-0452DF37F2DF}"/>
                </a:ext>
              </a:extLst>
            </p:cNvPr>
            <p:cNvSpPr txBox="1"/>
            <p:nvPr/>
          </p:nvSpPr>
          <p:spPr>
            <a:xfrm>
              <a:off x="1148949" y="4550361"/>
              <a:ext cx="17972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UTM Cookies"/>
                  <a:ea typeface="+mn-ea"/>
                  <a:cs typeface="+mn-cs"/>
                </a:rPr>
                <a:t>VẬN DỤNG</a:t>
              </a:r>
            </a:p>
          </p:txBody>
        </p:sp>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701" y="1657622"/>
            <a:ext cx="7806768" cy="3324225"/>
          </a:xfrm>
          <a:prstGeom prst="rect">
            <a:avLst/>
          </a:prstGeom>
        </p:spPr>
      </p:pic>
      <p:sp>
        <p:nvSpPr>
          <p:cNvPr id="6" name="Rectangle 5"/>
          <p:cNvSpPr/>
          <p:nvPr/>
        </p:nvSpPr>
        <p:spPr>
          <a:xfrm>
            <a:off x="990809" y="5066554"/>
            <a:ext cx="1070962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Open Sans"/>
                <a:ea typeface="+mn-ea"/>
                <a:cs typeface="+mn-cs"/>
              </a:rPr>
              <a:t> </a:t>
            </a:r>
            <a:r>
              <a:rPr kumimoji="0" lang="vi-VN" sz="3200" b="0" i="0" u="none" strike="noStrike" kern="1200" cap="none" spc="0" normalizeH="0" baseline="0" noProof="0" dirty="0">
                <a:ln>
                  <a:noFill/>
                </a:ln>
                <a:solidFill>
                  <a:srgbClr val="000000"/>
                </a:solidFill>
                <a:effectLst/>
                <a:uLnTx/>
                <a:uFillTx/>
                <a:latin typeface="Open Sans"/>
                <a:ea typeface="+mn-ea"/>
                <a:cs typeface="+mn-cs"/>
              </a:rPr>
              <a:t>Vẽ hoặc sưu tầm tranh để tuyên truyền với bạn bè, người thân về quy tắc đi bộ an toàn</a:t>
            </a:r>
            <a:endParaRPr kumimoji="0" lang="en-US" sz="3200" b="0" i="0" u="none" strike="noStrike" kern="1200" cap="none" spc="0" normalizeH="0" baseline="0" noProof="0" dirty="0">
              <a:ln>
                <a:noFill/>
              </a:ln>
              <a:solidFill>
                <a:srgbClr val="EA4F46"/>
              </a:solidFill>
              <a:effectLst/>
              <a:uLnTx/>
              <a:uFillTx/>
              <a:latin typeface="Arial"/>
              <a:ea typeface="+mn-ea"/>
              <a:cs typeface="+mn-cs"/>
            </a:endParaRPr>
          </a:p>
        </p:txBody>
      </p:sp>
    </p:spTree>
    <p:extLst>
      <p:ext uri="{BB962C8B-B14F-4D97-AF65-F5344CB8AC3E}">
        <p14:creationId xmlns:p14="http://schemas.microsoft.com/office/powerpoint/2010/main" val="132878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091" y="166255"/>
            <a:ext cx="5754254" cy="648392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345" y="166255"/>
            <a:ext cx="5874328" cy="6483927"/>
          </a:xfrm>
          <a:prstGeom prst="rect">
            <a:avLst/>
          </a:prstGeom>
        </p:spPr>
      </p:pic>
    </p:spTree>
    <p:extLst>
      <p:ext uri="{BB962C8B-B14F-4D97-AF65-F5344CB8AC3E}">
        <p14:creationId xmlns:p14="http://schemas.microsoft.com/office/powerpoint/2010/main" val="3157464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28A1BE0-E469-4869-8417-DE9B9EC6F2B4}"/>
              </a:ext>
            </a:extLst>
          </p:cNvPr>
          <p:cNvGrpSpPr/>
          <p:nvPr/>
        </p:nvGrpSpPr>
        <p:grpSpPr>
          <a:xfrm>
            <a:off x="537988" y="406680"/>
            <a:ext cx="3385426" cy="1274454"/>
            <a:chOff x="479771" y="4186500"/>
            <a:chExt cx="2677424" cy="1274454"/>
          </a:xfrm>
        </p:grpSpPr>
        <p:pic>
          <p:nvPicPr>
            <p:cNvPr id="3" name="Picture 2">
              <a:extLst>
                <a:ext uri="{FF2B5EF4-FFF2-40B4-BE49-F238E27FC236}">
                  <a16:creationId xmlns:a16="http://schemas.microsoft.com/office/drawing/2014/main" xmlns="" id="{8A137115-0E6C-4EB8-9AFF-E91DFB9C91F7}"/>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4" name="TextBox 3">
              <a:extLst>
                <a:ext uri="{FF2B5EF4-FFF2-40B4-BE49-F238E27FC236}">
                  <a16:creationId xmlns:a16="http://schemas.microsoft.com/office/drawing/2014/main" xmlns="" id="{99733AAB-E5E3-46A1-9F4E-0452DF37F2DF}"/>
                </a:ext>
              </a:extLst>
            </p:cNvPr>
            <p:cNvSpPr txBox="1"/>
            <p:nvPr/>
          </p:nvSpPr>
          <p:spPr>
            <a:xfrm>
              <a:off x="1148949" y="4550361"/>
              <a:ext cx="17972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UTM Cookies"/>
                  <a:ea typeface="+mn-ea"/>
                  <a:cs typeface="+mn-cs"/>
                </a:rPr>
                <a:t>VẬN DỤNG</a:t>
              </a:r>
            </a:p>
          </p:txBody>
        </p:sp>
      </p:grpSp>
      <p:sp>
        <p:nvSpPr>
          <p:cNvPr id="5" name="Rectangle 4"/>
          <p:cNvSpPr/>
          <p:nvPr/>
        </p:nvSpPr>
        <p:spPr>
          <a:xfrm>
            <a:off x="997528" y="1808140"/>
            <a:ext cx="10224654" cy="1315425"/>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Hằng</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ngày</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em</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hãy</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tuân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thủ</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nghiêm</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túc</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các</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quy</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tắc</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an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toàn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khi</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đi</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bộ</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858982" y="3410818"/>
            <a:ext cx="10123055" cy="23083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Hằng ngày em cần tuân thủ nghiêm túc quy tắc an toàn giao thông đường bộ như: Đi bộ trên vỉa hè. Qua đường phải quan sát cẩn thận.Đi đúng vạch kẻ đường dành cho người đi bộ qua đường…</a:t>
            </a:r>
          </a:p>
        </p:txBody>
      </p:sp>
      <p:sp>
        <p:nvSpPr>
          <p:cNvPr id="7" name="Right Arrow 6"/>
          <p:cNvSpPr/>
          <p:nvPr/>
        </p:nvSpPr>
        <p:spPr>
          <a:xfrm>
            <a:off x="1134249" y="3640326"/>
            <a:ext cx="499740" cy="22244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D538"/>
              </a:solidFill>
              <a:effectLst/>
              <a:uLnTx/>
              <a:uFillTx/>
              <a:latin typeface="Arial"/>
              <a:ea typeface="+mn-ea"/>
              <a:cs typeface="+mn-cs"/>
            </a:endParaRPr>
          </a:p>
        </p:txBody>
      </p:sp>
    </p:spTree>
    <p:extLst>
      <p:ext uri="{BB962C8B-B14F-4D97-AF65-F5344CB8AC3E}">
        <p14:creationId xmlns:p14="http://schemas.microsoft.com/office/powerpoint/2010/main" val="382264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xmlns="" id="{772BCB20-476C-4531-85DE-D3100836196B}"/>
              </a:ext>
            </a:extLst>
          </p:cNvPr>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43989" y="593907"/>
            <a:ext cx="5188584" cy="518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965" r="18433" b="22138"/>
          <a:stretch/>
        </p:blipFill>
        <p:spPr>
          <a:xfrm>
            <a:off x="4114800" y="2664824"/>
            <a:ext cx="7733211" cy="3945844"/>
          </a:xfrm>
          <a:prstGeom prst="rect">
            <a:avLst/>
          </a:prstGeom>
        </p:spPr>
      </p:pic>
    </p:spTree>
    <p:extLst>
      <p:ext uri="{BB962C8B-B14F-4D97-AF65-F5344CB8AC3E}">
        <p14:creationId xmlns:p14="http://schemas.microsoft.com/office/powerpoint/2010/main" val="269016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C89C4AD2-46DF-4322-9806-A3ACA214062A}"/>
              </a:ext>
            </a:extLst>
          </p:cNvPr>
          <p:cNvGrpSpPr/>
          <p:nvPr/>
        </p:nvGrpSpPr>
        <p:grpSpPr>
          <a:xfrm>
            <a:off x="500062" y="381715"/>
            <a:ext cx="2886686" cy="975278"/>
            <a:chOff x="500062" y="381715"/>
            <a:chExt cx="2886686" cy="975278"/>
          </a:xfrm>
        </p:grpSpPr>
        <p:pic>
          <p:nvPicPr>
            <p:cNvPr id="9" name="Picture 8">
              <a:extLst>
                <a:ext uri="{FF2B5EF4-FFF2-40B4-BE49-F238E27FC236}">
                  <a16:creationId xmlns:a16="http://schemas.microsoft.com/office/drawing/2014/main" xmlns="" id="{7B184F5B-7CAC-4B80-B156-8C694C9E3AB4}"/>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a:extLst>
                <a:ext uri="{FF2B5EF4-FFF2-40B4-BE49-F238E27FC236}">
                  <a16:creationId xmlns:a16="http://schemas.microsoft.com/office/drawing/2014/main" xmlns="" id="{E9414956-4A62-4264-A537-DD96800310E3}"/>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
        <p:nvSpPr>
          <p:cNvPr id="15" name="TextBox 14">
            <a:extLst>
              <a:ext uri="{FF2B5EF4-FFF2-40B4-BE49-F238E27FC236}">
                <a16:creationId xmlns:a16="http://schemas.microsoft.com/office/drawing/2014/main" xmlns="" id="{9FEA8C53-61DA-4483-A788-863652AFA471}"/>
              </a:ext>
            </a:extLst>
          </p:cNvPr>
          <p:cNvSpPr txBox="1"/>
          <p:nvPr/>
        </p:nvSpPr>
        <p:spPr>
          <a:xfrm flipH="1">
            <a:off x="3742307" y="560657"/>
            <a:ext cx="7085721" cy="954107"/>
          </a:xfrm>
          <a:prstGeom prst="rect">
            <a:avLst/>
          </a:prstGeom>
          <a:ln>
            <a:solidFill>
              <a:srgbClr val="FF000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vi-VN" sz="2800" dirty="0">
                <a:solidFill>
                  <a:srgbClr val="000000"/>
                </a:solidFill>
              </a:rPr>
              <a:t>Em cùng các bạn chơi trò </a:t>
            </a:r>
            <a:r>
              <a:rPr lang="nl-NL" sz="2800" dirty="0">
                <a:solidFill>
                  <a:schemeClr val="accent3">
                    <a:lumMod val="75000"/>
                  </a:schemeClr>
                </a:solidFill>
              </a:rPr>
              <a:t>“ Đi theo đèn tín hiệu giao thông”</a:t>
            </a:r>
            <a:endParaRPr lang="vi-VN" sz="2800" dirty="0">
              <a:solidFill>
                <a:schemeClr val="accent3">
                  <a:lumMod val="75000"/>
                </a:schemeClr>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3650" y="2346036"/>
            <a:ext cx="8540750" cy="4156364"/>
          </a:xfrm>
          <a:prstGeom prst="rect">
            <a:avLst/>
          </a:prstGeom>
        </p:spPr>
      </p:pic>
      <p:sp>
        <p:nvSpPr>
          <p:cNvPr id="7" name="Rounded Rectangular Callout 6"/>
          <p:cNvSpPr/>
          <p:nvPr/>
        </p:nvSpPr>
        <p:spPr>
          <a:xfrm>
            <a:off x="8756072" y="4054764"/>
            <a:ext cx="1293091" cy="554181"/>
          </a:xfrm>
          <a:prstGeom prst="wedgeRoundRectCallout">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err="1">
                <a:solidFill>
                  <a:schemeClr val="bg2"/>
                </a:solidFill>
              </a:rPr>
              <a:t>Đèn</a:t>
            </a:r>
            <a:r>
              <a:rPr lang="en-US" dirty="0">
                <a:solidFill>
                  <a:schemeClr val="bg2"/>
                </a:solidFill>
              </a:rPr>
              <a:t> </a:t>
            </a:r>
            <a:r>
              <a:rPr lang="en-US" dirty="0" err="1">
                <a:solidFill>
                  <a:schemeClr val="bg2"/>
                </a:solidFill>
              </a:rPr>
              <a:t>đỏ</a:t>
            </a:r>
            <a:r>
              <a:rPr lang="en-US" dirty="0">
                <a:solidFill>
                  <a:schemeClr val="bg2"/>
                </a:solidFill>
              </a:rPr>
              <a:t>,</a:t>
            </a:r>
          </a:p>
          <a:p>
            <a:pPr algn="ctr"/>
            <a:r>
              <a:rPr lang="en-US" dirty="0" err="1">
                <a:solidFill>
                  <a:schemeClr val="bg2"/>
                </a:solidFill>
              </a:rPr>
              <a:t>Đèn</a:t>
            </a:r>
            <a:r>
              <a:rPr lang="en-US" dirty="0">
                <a:solidFill>
                  <a:schemeClr val="bg2"/>
                </a:solidFill>
              </a:rPr>
              <a:t> </a:t>
            </a:r>
            <a:r>
              <a:rPr lang="en-US" dirty="0" err="1">
                <a:solidFill>
                  <a:schemeClr val="bg2"/>
                </a:solidFill>
              </a:rPr>
              <a:t>đỏ</a:t>
            </a:r>
            <a:endParaRPr lang="en-US" dirty="0">
              <a:solidFill>
                <a:schemeClr val="bg2"/>
              </a:solidFill>
            </a:endParaRPr>
          </a:p>
        </p:txBody>
      </p:sp>
      <p:sp>
        <p:nvSpPr>
          <p:cNvPr id="19" name="Rounded Rectangular Callout 18"/>
          <p:cNvSpPr/>
          <p:nvPr/>
        </p:nvSpPr>
        <p:spPr>
          <a:xfrm>
            <a:off x="8954654" y="1791855"/>
            <a:ext cx="1417781" cy="554181"/>
          </a:xfrm>
          <a:prstGeom prst="wedgeRoundRectCallout">
            <a:avLst/>
          </a:prstGeom>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err="1">
                <a:solidFill>
                  <a:schemeClr val="bg2"/>
                </a:solidFill>
              </a:rPr>
              <a:t>Đèn</a:t>
            </a:r>
            <a:r>
              <a:rPr lang="en-US" dirty="0">
                <a:solidFill>
                  <a:schemeClr val="bg2"/>
                </a:solidFill>
              </a:rPr>
              <a:t> </a:t>
            </a:r>
            <a:r>
              <a:rPr lang="en-US" dirty="0" err="1">
                <a:solidFill>
                  <a:schemeClr val="bg2"/>
                </a:solidFill>
              </a:rPr>
              <a:t>xanh</a:t>
            </a:r>
            <a:r>
              <a:rPr lang="en-US" dirty="0">
                <a:solidFill>
                  <a:schemeClr val="bg2"/>
                </a:solidFill>
              </a:rPr>
              <a:t>,</a:t>
            </a:r>
          </a:p>
          <a:p>
            <a:pPr algn="ctr"/>
            <a:r>
              <a:rPr lang="en-US" dirty="0" err="1">
                <a:solidFill>
                  <a:schemeClr val="bg2"/>
                </a:solidFill>
              </a:rPr>
              <a:t>Đèn</a:t>
            </a:r>
            <a:r>
              <a:rPr lang="en-US" dirty="0">
                <a:solidFill>
                  <a:schemeClr val="bg2"/>
                </a:solidFill>
              </a:rPr>
              <a:t> </a:t>
            </a:r>
            <a:r>
              <a:rPr lang="en-US" dirty="0" err="1">
                <a:solidFill>
                  <a:schemeClr val="bg2"/>
                </a:solidFill>
              </a:rPr>
              <a:t>xanh</a:t>
            </a:r>
            <a:endParaRPr lang="en-US" dirty="0">
              <a:solidFill>
                <a:schemeClr val="bg2"/>
              </a:solidFill>
            </a:endParaRPr>
          </a:p>
        </p:txBody>
      </p:sp>
    </p:spTree>
    <p:extLst>
      <p:ext uri="{BB962C8B-B14F-4D97-AF65-F5344CB8AC3E}">
        <p14:creationId xmlns:p14="http://schemas.microsoft.com/office/powerpoint/2010/main" val="65000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FCC409D7-DEED-4CFC-8307-14A64DE36C48}"/>
              </a:ext>
            </a:extLst>
          </p:cNvPr>
          <p:cNvGrpSpPr/>
          <p:nvPr/>
        </p:nvGrpSpPr>
        <p:grpSpPr>
          <a:xfrm>
            <a:off x="133221" y="38008"/>
            <a:ext cx="3413783" cy="1489289"/>
            <a:chOff x="189798" y="1059358"/>
            <a:chExt cx="2953272" cy="1489289"/>
          </a:xfrm>
        </p:grpSpPr>
        <p:pic>
          <p:nvPicPr>
            <p:cNvPr id="3" name="Picture 2">
              <a:extLst>
                <a:ext uri="{FF2B5EF4-FFF2-40B4-BE49-F238E27FC236}">
                  <a16:creationId xmlns:a16="http://schemas.microsoft.com/office/drawing/2014/main" xmlns="" id="{F8BC5D2D-D039-4AB6-AA00-D3310D94C54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89798" y="1059358"/>
              <a:ext cx="2816950" cy="1489289"/>
            </a:xfrm>
            <a:prstGeom prst="rect">
              <a:avLst/>
            </a:prstGeom>
          </p:spPr>
        </p:pic>
        <p:sp>
          <p:nvSpPr>
            <p:cNvPr id="8" name="TextBox 7">
              <a:extLst>
                <a:ext uri="{FF2B5EF4-FFF2-40B4-BE49-F238E27FC236}">
                  <a16:creationId xmlns:a16="http://schemas.microsoft.com/office/drawing/2014/main" xmlns="" id="{527F1D03-CF96-43A1-94DF-E7D051B287F9}"/>
                </a:ext>
              </a:extLst>
            </p:cNvPr>
            <p:cNvSpPr txBox="1"/>
            <p:nvPr/>
          </p:nvSpPr>
          <p:spPr>
            <a:xfrm>
              <a:off x="1041211" y="1495193"/>
              <a:ext cx="2101859" cy="523220"/>
            </a:xfrm>
            <a:prstGeom prst="rect">
              <a:avLst/>
            </a:prstGeom>
            <a:noFill/>
          </p:spPr>
          <p:txBody>
            <a:bodyPr wrap="square" rtlCol="0">
              <a:spAutoFit/>
            </a:bodyPr>
            <a:lstStyle/>
            <a:p>
              <a:r>
                <a:rPr lang="vi-VN" sz="2800" b="1" dirty="0">
                  <a:solidFill>
                    <a:schemeClr val="bg1">
                      <a:lumMod val="40000"/>
                      <a:lumOff val="60000"/>
                    </a:schemeClr>
                  </a:solidFill>
                  <a:latin typeface="+mj-lt"/>
                </a:rPr>
                <a:t>KHÁM PHÁ</a:t>
              </a:r>
            </a:p>
          </p:txBody>
        </p:sp>
      </p:grpSp>
      <p:sp>
        <p:nvSpPr>
          <p:cNvPr id="6" name="Oval 5">
            <a:extLst>
              <a:ext uri="{FF2B5EF4-FFF2-40B4-BE49-F238E27FC236}">
                <a16:creationId xmlns:a16="http://schemas.microsoft.com/office/drawing/2014/main" xmlns="" id="{FF42F663-F3A2-4AB3-B9A5-6F4D44B3BC5B}"/>
              </a:ext>
            </a:extLst>
          </p:cNvPr>
          <p:cNvSpPr/>
          <p:nvPr/>
        </p:nvSpPr>
        <p:spPr>
          <a:xfrm>
            <a:off x="3623143" y="170030"/>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1</a:t>
            </a:r>
          </a:p>
        </p:txBody>
      </p:sp>
      <p:sp>
        <p:nvSpPr>
          <p:cNvPr id="7" name="TextBox 6">
            <a:extLst>
              <a:ext uri="{FF2B5EF4-FFF2-40B4-BE49-F238E27FC236}">
                <a16:creationId xmlns:a16="http://schemas.microsoft.com/office/drawing/2014/main" xmlns="" id="{BC025334-9B63-44D3-957B-00AB8843D486}"/>
              </a:ext>
            </a:extLst>
          </p:cNvPr>
          <p:cNvSpPr txBox="1"/>
          <p:nvPr/>
        </p:nvSpPr>
        <p:spPr>
          <a:xfrm>
            <a:off x="4005530" y="608427"/>
            <a:ext cx="6343783" cy="523220"/>
          </a:xfrm>
          <a:prstGeom prst="rect">
            <a:avLst/>
          </a:prstGeom>
          <a:noFill/>
        </p:spPr>
        <p:txBody>
          <a:bodyPr wrap="square" rtlCol="0">
            <a:spAutoFit/>
          </a:bodyPr>
          <a:lstStyle/>
          <a:p>
            <a:r>
              <a:rPr lang="vi-VN" sz="2800" b="1" dirty="0"/>
              <a:t>Quan sát tranh và trả lời câu hỏi:</a:t>
            </a:r>
          </a:p>
        </p:txBody>
      </p:sp>
      <p:sp>
        <p:nvSpPr>
          <p:cNvPr id="16" name="TextBox 15">
            <a:extLst>
              <a:ext uri="{FF2B5EF4-FFF2-40B4-BE49-F238E27FC236}">
                <a16:creationId xmlns:a16="http://schemas.microsoft.com/office/drawing/2014/main" xmlns="" id="{BC025334-9B63-44D3-957B-00AB8843D486}"/>
              </a:ext>
            </a:extLst>
          </p:cNvPr>
          <p:cNvSpPr txBox="1"/>
          <p:nvPr/>
        </p:nvSpPr>
        <p:spPr>
          <a:xfrm>
            <a:off x="4163109" y="189308"/>
            <a:ext cx="7270120" cy="523220"/>
          </a:xfrm>
          <a:prstGeom prst="rect">
            <a:avLst/>
          </a:prstGeom>
          <a:noFill/>
        </p:spPr>
        <p:txBody>
          <a:bodyPr wrap="square" rtlCol="0">
            <a:spAutoFit/>
          </a:bodyPr>
          <a:lstStyle/>
          <a:p>
            <a:r>
              <a:rPr lang="en-US" sz="2800" b="1" dirty="0" err="1">
                <a:solidFill>
                  <a:srgbClr val="00B050"/>
                </a:solidFill>
              </a:rPr>
              <a:t>Tìm</a:t>
            </a:r>
            <a:r>
              <a:rPr lang="en-US" sz="2800" b="1" dirty="0">
                <a:solidFill>
                  <a:srgbClr val="00B050"/>
                </a:solidFill>
              </a:rPr>
              <a:t> </a:t>
            </a:r>
            <a:r>
              <a:rPr lang="en-US" sz="2800" b="1" dirty="0" err="1">
                <a:solidFill>
                  <a:srgbClr val="00B050"/>
                </a:solidFill>
              </a:rPr>
              <a:t>hiểu</a:t>
            </a:r>
            <a:r>
              <a:rPr lang="en-US" sz="2800" b="1" dirty="0">
                <a:solidFill>
                  <a:srgbClr val="00B050"/>
                </a:solidFill>
              </a:rPr>
              <a:t> </a:t>
            </a:r>
            <a:r>
              <a:rPr lang="en-US" sz="2800" b="1" dirty="0" err="1">
                <a:solidFill>
                  <a:srgbClr val="00B050"/>
                </a:solidFill>
              </a:rPr>
              <a:t>các</a:t>
            </a:r>
            <a:r>
              <a:rPr lang="en-US" sz="2800" b="1" dirty="0">
                <a:solidFill>
                  <a:srgbClr val="00B050"/>
                </a:solidFill>
              </a:rPr>
              <a:t> </a:t>
            </a:r>
            <a:r>
              <a:rPr lang="en-US" sz="2800" b="1" dirty="0" err="1">
                <a:solidFill>
                  <a:srgbClr val="00B050"/>
                </a:solidFill>
              </a:rPr>
              <a:t>quy</a:t>
            </a:r>
            <a:r>
              <a:rPr lang="en-US" sz="2800" b="1" dirty="0">
                <a:solidFill>
                  <a:srgbClr val="00B050"/>
                </a:solidFill>
              </a:rPr>
              <a:t> </a:t>
            </a:r>
            <a:r>
              <a:rPr lang="en-US" sz="2800" b="1" dirty="0" err="1">
                <a:solidFill>
                  <a:srgbClr val="00B050"/>
                </a:solidFill>
              </a:rPr>
              <a:t>tắc</a:t>
            </a:r>
            <a:r>
              <a:rPr lang="en-US" sz="2800" b="1" dirty="0">
                <a:solidFill>
                  <a:srgbClr val="00B050"/>
                </a:solidFill>
              </a:rPr>
              <a:t> an </a:t>
            </a:r>
            <a:r>
              <a:rPr lang="en-US" sz="2800" b="1" dirty="0" err="1">
                <a:solidFill>
                  <a:srgbClr val="00B050"/>
                </a:solidFill>
              </a:rPr>
              <a:t>toàn</a:t>
            </a:r>
            <a:r>
              <a:rPr lang="en-US" sz="2800" b="1" dirty="0">
                <a:solidFill>
                  <a:srgbClr val="00B050"/>
                </a:solidFill>
              </a:rPr>
              <a:t> </a:t>
            </a:r>
            <a:r>
              <a:rPr lang="en-US" sz="2800" b="1" dirty="0" err="1">
                <a:solidFill>
                  <a:srgbClr val="00B050"/>
                </a:solidFill>
              </a:rPr>
              <a:t>khi</a:t>
            </a:r>
            <a:r>
              <a:rPr lang="en-US" sz="2800" b="1" dirty="0">
                <a:solidFill>
                  <a:srgbClr val="00B050"/>
                </a:solidFill>
              </a:rPr>
              <a:t> </a:t>
            </a:r>
            <a:r>
              <a:rPr lang="en-US" sz="2800" b="1" dirty="0" err="1">
                <a:solidFill>
                  <a:srgbClr val="00B050"/>
                </a:solidFill>
              </a:rPr>
              <a:t>đi</a:t>
            </a:r>
            <a:r>
              <a:rPr lang="en-US" sz="2800" b="1" dirty="0">
                <a:solidFill>
                  <a:srgbClr val="00B050"/>
                </a:solidFill>
              </a:rPr>
              <a:t> </a:t>
            </a:r>
            <a:r>
              <a:rPr lang="en-US" sz="2800" b="1" dirty="0" err="1">
                <a:solidFill>
                  <a:srgbClr val="00B050"/>
                </a:solidFill>
              </a:rPr>
              <a:t>bộ</a:t>
            </a:r>
            <a:endParaRPr lang="vi-VN" sz="2800" b="1" dirty="0">
              <a:solidFill>
                <a:srgbClr val="00B050"/>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408" y="1275907"/>
            <a:ext cx="3940540" cy="209076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4472" y="1102468"/>
            <a:ext cx="3756163" cy="2323475"/>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0635" y="1102468"/>
            <a:ext cx="3629025" cy="2409825"/>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886" y="3288002"/>
            <a:ext cx="4037357" cy="2352675"/>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7948" y="3492280"/>
            <a:ext cx="3495675" cy="2409825"/>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31245" y="3567092"/>
            <a:ext cx="4057650" cy="2315768"/>
          </a:xfrm>
          <a:prstGeom prst="rect">
            <a:avLst/>
          </a:prstGeom>
        </p:spPr>
      </p:pic>
      <p:sp>
        <p:nvSpPr>
          <p:cNvPr id="18" name="Rectangle 17"/>
          <p:cNvSpPr/>
          <p:nvPr/>
        </p:nvSpPr>
        <p:spPr>
          <a:xfrm>
            <a:off x="1478283" y="5632583"/>
            <a:ext cx="9156033" cy="609398"/>
          </a:xfrm>
          <a:prstGeom prst="rect">
            <a:avLst/>
          </a:prstGeom>
        </p:spPr>
        <p:txBody>
          <a:bodyPr wrap="none">
            <a:spAutoFit/>
          </a:bodyPr>
          <a:lstStyle/>
          <a:p>
            <a:pPr algn="just">
              <a:lnSpc>
                <a:spcPct val="120000"/>
              </a:lnSpc>
            </a:pPr>
            <a:r>
              <a:rPr lang="nl-NL" sz="2800" b="1" dirty="0">
                <a:latin typeface="Times New Roman" panose="02020603050405020304" pitchFamily="18" charset="0"/>
                <a:ea typeface="Times New Roman" panose="02020603050405020304" pitchFamily="18" charset="0"/>
              </a:rPr>
              <a:t>- Việc đi bộ của các bạn đã đảm bảo an toàn chưa? Vì sao?</a:t>
            </a:r>
            <a:endParaRPr lang="en-US" sz="2400" b="1" dirty="0">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1431347" y="6064128"/>
            <a:ext cx="9243236" cy="609398"/>
          </a:xfrm>
          <a:prstGeom prst="rect">
            <a:avLst/>
          </a:prstGeom>
        </p:spPr>
        <p:txBody>
          <a:bodyPr wrap="none">
            <a:spAutoFit/>
          </a:bodyPr>
          <a:lstStyle/>
          <a:p>
            <a:pPr algn="just">
              <a:lnSpc>
                <a:spcPct val="120000"/>
              </a:lnSpc>
            </a:pPr>
            <a:r>
              <a:rPr lang="nl-NL" sz="2800" b="1" dirty="0">
                <a:latin typeface="Times New Roman" panose="02020603050405020304" pitchFamily="18" charset="0"/>
                <a:ea typeface="Times New Roman" panose="02020603050405020304" pitchFamily="18" charset="0"/>
              </a:rPr>
              <a:t>- Khi đi bộ, chúng ta cần tuân thủ các quy tắc an toàn nào?</a:t>
            </a:r>
            <a:endParaRPr lang="en-US" sz="2400" b="1" dirty="0">
              <a:effectLst/>
              <a:latin typeface="Times New Roman" panose="02020603050405020304" pitchFamily="18" charset="0"/>
              <a:ea typeface="Times New Roman" panose="02020603050405020304" pitchFamily="18" charset="0"/>
            </a:endParaRPr>
          </a:p>
        </p:txBody>
      </p:sp>
      <p:pic>
        <p:nvPicPr>
          <p:cNvPr id="26" name="Picture 2">
            <a:extLst>
              <a:ext uri="{FF2B5EF4-FFF2-40B4-BE49-F238E27FC236}">
                <a16:creationId xmlns:a16="http://schemas.microsoft.com/office/drawing/2014/main" xmlns="" id="{2BF5BBD3-FF6B-43A9-B4AE-31A7FF0DAF8C}"/>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530681" y="5608578"/>
            <a:ext cx="860399" cy="760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48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circle(in)">
                                      <p:cBhvr>
                                        <p:cTn id="57" dur="20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circle(in)">
                                      <p:cBhvr>
                                        <p:cTn id="62" dur="20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circle(in)">
                                      <p:cBhvr>
                                        <p:cTn id="6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6" grpId="0"/>
      <p:bldP spid="18"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527F1D03-CF96-43A1-94DF-E7D051B287F9}"/>
              </a:ext>
            </a:extLst>
          </p:cNvPr>
          <p:cNvSpPr txBox="1"/>
          <p:nvPr/>
        </p:nvSpPr>
        <p:spPr>
          <a:xfrm>
            <a:off x="1442495" y="887608"/>
            <a:ext cx="1861407" cy="523220"/>
          </a:xfrm>
          <a:prstGeom prst="rect">
            <a:avLst/>
          </a:prstGeom>
          <a:noFill/>
        </p:spPr>
        <p:txBody>
          <a:bodyPr wrap="none" rtlCol="0">
            <a:spAutoFit/>
          </a:bodyPr>
          <a:lstStyle/>
          <a:p>
            <a:r>
              <a:rPr lang="vi-VN" sz="2800" b="1" dirty="0">
                <a:solidFill>
                  <a:schemeClr val="accent2"/>
                </a:solidFill>
                <a:latin typeface="+mj-lt"/>
              </a:rPr>
              <a:t>KÁM PHÁ</a:t>
            </a:r>
          </a:p>
        </p:txBody>
      </p:sp>
      <p:sp>
        <p:nvSpPr>
          <p:cNvPr id="10" name="Rectangle 9"/>
          <p:cNvSpPr/>
          <p:nvPr/>
        </p:nvSpPr>
        <p:spPr>
          <a:xfrm>
            <a:off x="254381" y="553587"/>
            <a:ext cx="11713335" cy="699102"/>
          </a:xfrm>
          <a:prstGeom prst="rect">
            <a:avLst/>
          </a:prstGeom>
        </p:spPr>
        <p:txBody>
          <a:bodyPr wrap="none">
            <a:spAutoFit/>
          </a:bodyPr>
          <a:lstStyle/>
          <a:p>
            <a:pPr algn="just">
              <a:lnSpc>
                <a:spcPct val="120000"/>
              </a:lnSpc>
            </a:pPr>
            <a:r>
              <a:rPr lang="nl-NL" sz="3600" b="1" dirty="0">
                <a:latin typeface="Times New Roman" panose="02020603050405020304" pitchFamily="18" charset="0"/>
                <a:ea typeface="Times New Roman" panose="02020603050405020304" pitchFamily="18" charset="0"/>
              </a:rPr>
              <a:t>- Việc đi bộ của các bạn đã đảm bảo an toàn chưa? Vì sao?</a:t>
            </a:r>
            <a:endParaRPr lang="en-US" sz="3200" b="1" dirty="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302604" y="2576800"/>
            <a:ext cx="11816055" cy="699102"/>
          </a:xfrm>
          <a:prstGeom prst="rect">
            <a:avLst/>
          </a:prstGeom>
        </p:spPr>
        <p:txBody>
          <a:bodyPr wrap="none">
            <a:spAutoFit/>
          </a:bodyPr>
          <a:lstStyle/>
          <a:p>
            <a:pPr algn="just">
              <a:lnSpc>
                <a:spcPct val="120000"/>
              </a:lnSpc>
            </a:pPr>
            <a:r>
              <a:rPr lang="nl-NL" sz="3600" b="1" dirty="0">
                <a:latin typeface="Times New Roman" panose="02020603050405020304" pitchFamily="18" charset="0"/>
                <a:ea typeface="Times New Roman" panose="02020603050405020304" pitchFamily="18" charset="0"/>
              </a:rPr>
              <a:t>- Khi đi bộ, chúng ta cần tuân thủ các quy tắc an toàn nào?</a:t>
            </a:r>
            <a:endParaRPr lang="en-US" sz="3200" b="1"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565960" y="1154872"/>
            <a:ext cx="11289342" cy="1421928"/>
          </a:xfrm>
          <a:prstGeom prst="rect">
            <a:avLst/>
          </a:prstGeom>
        </p:spPr>
        <p:txBody>
          <a:bodyPr wrap="square">
            <a:spAutoFit/>
          </a:bodyPr>
          <a:lstStyle/>
          <a:p>
            <a:pPr>
              <a:lnSpc>
                <a:spcPct val="120000"/>
              </a:lnSpc>
            </a:pPr>
            <a:r>
              <a:rPr lang="nl-NL" sz="3600" dirty="0">
                <a:solidFill>
                  <a:schemeClr val="bg2"/>
                </a:solidFill>
                <a:latin typeface="Times New Roman" panose="02020603050405020304" pitchFamily="18" charset="0"/>
                <a:ea typeface="Times New Roman" panose="02020603050405020304" pitchFamily="18" charset="0"/>
              </a:rPr>
              <a:t>      Việc đi bộ của các bạn trong các tranh tình huống đã đảm bảo an toàn cho bản thân và những người xung quanh.</a:t>
            </a:r>
            <a:endParaRPr lang="en-US" sz="3200" dirty="0">
              <a:solidFill>
                <a:schemeClr val="bg2"/>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565960" y="3275902"/>
            <a:ext cx="11111023" cy="3416320"/>
          </a:xfrm>
          <a:prstGeom prst="rect">
            <a:avLst/>
          </a:prstGeom>
        </p:spPr>
        <p:txBody>
          <a:bodyPr wrap="square">
            <a:spAutoFit/>
          </a:bodyPr>
          <a:lstStyle/>
          <a:p>
            <a:pPr algn="just">
              <a:lnSpc>
                <a:spcPct val="120000"/>
              </a:lnSpc>
            </a:pPr>
            <a:r>
              <a:rPr lang="nl-NL" sz="3600" dirty="0">
                <a:solidFill>
                  <a:schemeClr val="bg2"/>
                </a:solidFill>
                <a:latin typeface="Times New Roman" panose="02020603050405020304" pitchFamily="18" charset="0"/>
                <a:ea typeface="Times New Roman" panose="02020603050405020304" pitchFamily="18" charset="0"/>
              </a:rPr>
              <a:t>       Khi đi bộ, chúng ta cần tuân thủ các quy tắc an toàn như: đi trên hè phố, lề đường; trong trường hợp đường không có hè phố, lề đường thì cần đi sát mép đường; qua đường ở ngã tư, đi vào vạch kẻ đường dành cho người đi bộ và tuân thủ đèn tín hiệu giao thông,...</a:t>
            </a:r>
            <a:endParaRPr lang="en-US" sz="3200" dirty="0">
              <a:solidFill>
                <a:schemeClr val="bg2"/>
              </a:solidFill>
              <a:effectLst/>
              <a:latin typeface="Times New Roman" panose="02020603050405020304" pitchFamily="18" charset="0"/>
              <a:ea typeface="Times New Roman" panose="02020603050405020304" pitchFamily="18" charset="0"/>
            </a:endParaRPr>
          </a:p>
        </p:txBody>
      </p:sp>
      <p:sp>
        <p:nvSpPr>
          <p:cNvPr id="13" name="Right Arrow 12"/>
          <p:cNvSpPr/>
          <p:nvPr/>
        </p:nvSpPr>
        <p:spPr>
          <a:xfrm>
            <a:off x="659219" y="1410828"/>
            <a:ext cx="520995" cy="2691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ight Arrow 16"/>
          <p:cNvSpPr/>
          <p:nvPr/>
        </p:nvSpPr>
        <p:spPr>
          <a:xfrm>
            <a:off x="775745" y="3473656"/>
            <a:ext cx="520995" cy="2691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68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4" grpId="0"/>
      <p:bldP spid="5" grpId="0"/>
      <p:bldP spid="13"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55C7B4DE-16BA-471D-BD83-73B91AE9279B}"/>
              </a:ext>
            </a:extLst>
          </p:cNvPr>
          <p:cNvGrpSpPr/>
          <p:nvPr/>
        </p:nvGrpSpPr>
        <p:grpSpPr>
          <a:xfrm>
            <a:off x="-81101" y="154427"/>
            <a:ext cx="3138265" cy="1489289"/>
            <a:chOff x="569797" y="1124402"/>
            <a:chExt cx="3138265" cy="1489289"/>
          </a:xfrm>
        </p:grpSpPr>
        <p:pic>
          <p:nvPicPr>
            <p:cNvPr id="18" name="Picture 17">
              <a:extLst>
                <a:ext uri="{FF2B5EF4-FFF2-40B4-BE49-F238E27FC236}">
                  <a16:creationId xmlns:a16="http://schemas.microsoft.com/office/drawing/2014/main" xmlns="" id="{4420EDD3-8286-47CF-98A7-DF70DDEA8506}"/>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7" y="1124402"/>
              <a:ext cx="3138265" cy="1489289"/>
            </a:xfrm>
            <a:prstGeom prst="rect">
              <a:avLst/>
            </a:prstGeom>
          </p:spPr>
        </p:pic>
        <p:sp>
          <p:nvSpPr>
            <p:cNvPr id="19" name="TextBox 18">
              <a:extLst>
                <a:ext uri="{FF2B5EF4-FFF2-40B4-BE49-F238E27FC236}">
                  <a16:creationId xmlns:a16="http://schemas.microsoft.com/office/drawing/2014/main" xmlns="" id="{49043584-068E-4448-AD9A-87AF15DFF335}"/>
                </a:ext>
              </a:extLst>
            </p:cNvPr>
            <p:cNvSpPr txBox="1"/>
            <p:nvPr/>
          </p:nvSpPr>
          <p:spPr>
            <a:xfrm>
              <a:off x="1442468" y="1610762"/>
              <a:ext cx="1784463" cy="523220"/>
            </a:xfrm>
            <a:prstGeom prst="rect">
              <a:avLst/>
            </a:prstGeom>
            <a:noFill/>
          </p:spPr>
          <p:txBody>
            <a:bodyPr wrap="none" rtlCol="0">
              <a:spAutoFit/>
            </a:bodyPr>
            <a:lstStyle/>
            <a:p>
              <a:r>
                <a:rPr lang="vi-VN" sz="2800" b="1" dirty="0">
                  <a:solidFill>
                    <a:schemeClr val="accent2"/>
                  </a:solidFill>
                  <a:latin typeface="+mj-lt"/>
                </a:rPr>
                <a:t>KHÁM PHÁ</a:t>
              </a:r>
            </a:p>
          </p:txBody>
        </p:sp>
      </p:grpSp>
      <p:sp>
        <p:nvSpPr>
          <p:cNvPr id="20" name="Oval 19">
            <a:extLst>
              <a:ext uri="{FF2B5EF4-FFF2-40B4-BE49-F238E27FC236}">
                <a16:creationId xmlns:a16="http://schemas.microsoft.com/office/drawing/2014/main" xmlns="" id="{CF056738-9254-4CB5-B1E0-8CBD3F90BA44}"/>
              </a:ext>
            </a:extLst>
          </p:cNvPr>
          <p:cNvSpPr/>
          <p:nvPr/>
        </p:nvSpPr>
        <p:spPr>
          <a:xfrm>
            <a:off x="3154862" y="29197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r>
              <a:rPr lang="en-US" sz="3200" dirty="0">
                <a:solidFill>
                  <a:schemeClr val="accent2"/>
                </a:solidFill>
                <a:latin typeface="+mj-lt"/>
              </a:rPr>
              <a:t> </a:t>
            </a:r>
            <a:endParaRPr lang="vi-VN" sz="3200" dirty="0">
              <a:solidFill>
                <a:schemeClr val="accent2"/>
              </a:solidFill>
              <a:latin typeface="+mj-lt"/>
            </a:endParaRPr>
          </a:p>
        </p:txBody>
      </p:sp>
      <p:sp>
        <p:nvSpPr>
          <p:cNvPr id="14" name="TextBox 13">
            <a:extLst>
              <a:ext uri="{FF2B5EF4-FFF2-40B4-BE49-F238E27FC236}">
                <a16:creationId xmlns:a16="http://schemas.microsoft.com/office/drawing/2014/main" xmlns="" id="{BC025334-9B63-44D3-957B-00AB8843D486}"/>
              </a:ext>
            </a:extLst>
          </p:cNvPr>
          <p:cNvSpPr txBox="1"/>
          <p:nvPr/>
        </p:nvSpPr>
        <p:spPr>
          <a:xfrm>
            <a:off x="3235255" y="1040088"/>
            <a:ext cx="6343783" cy="523220"/>
          </a:xfrm>
          <a:prstGeom prst="rect">
            <a:avLst/>
          </a:prstGeom>
          <a:noFill/>
        </p:spPr>
        <p:txBody>
          <a:bodyPr wrap="square" rtlCol="0">
            <a:spAutoFit/>
          </a:bodyPr>
          <a:lstStyle/>
          <a:p>
            <a:r>
              <a:rPr lang="vi-VN" sz="2800" b="1" dirty="0"/>
              <a:t>Quan sát tranh và trả lời câu hỏi:</a:t>
            </a:r>
          </a:p>
        </p:txBody>
      </p:sp>
      <p:sp>
        <p:nvSpPr>
          <p:cNvPr id="15" name="TextBox 14">
            <a:extLst>
              <a:ext uri="{FF2B5EF4-FFF2-40B4-BE49-F238E27FC236}">
                <a16:creationId xmlns:a16="http://schemas.microsoft.com/office/drawing/2014/main" xmlns="" id="{3DA279CA-ED36-47E4-8ECF-02E877EFCB85}"/>
              </a:ext>
            </a:extLst>
          </p:cNvPr>
          <p:cNvSpPr txBox="1"/>
          <p:nvPr/>
        </p:nvSpPr>
        <p:spPr>
          <a:xfrm>
            <a:off x="3716386" y="209900"/>
            <a:ext cx="8043223" cy="954107"/>
          </a:xfrm>
          <a:prstGeom prst="rect">
            <a:avLst/>
          </a:prstGeom>
          <a:noFill/>
        </p:spPr>
        <p:txBody>
          <a:bodyPr wrap="square" rtlCol="0">
            <a:spAutoFit/>
          </a:bodyPr>
          <a:lstStyle/>
          <a:p>
            <a:pPr algn="just"/>
            <a:r>
              <a:rPr lang="en-US" sz="2800" b="1" dirty="0" err="1">
                <a:solidFill>
                  <a:srgbClr val="00B050"/>
                </a:solidFill>
              </a:rPr>
              <a:t>Tìm</a:t>
            </a:r>
            <a:r>
              <a:rPr lang="en-US" sz="2800" b="1" dirty="0">
                <a:solidFill>
                  <a:srgbClr val="00B050"/>
                </a:solidFill>
              </a:rPr>
              <a:t> </a:t>
            </a:r>
            <a:r>
              <a:rPr lang="en-US" sz="2800" b="1" dirty="0" err="1">
                <a:solidFill>
                  <a:srgbClr val="00B050"/>
                </a:solidFill>
              </a:rPr>
              <a:t>hiểu</a:t>
            </a:r>
            <a:r>
              <a:rPr lang="en-US" sz="2800" b="1" dirty="0">
                <a:solidFill>
                  <a:srgbClr val="00B050"/>
                </a:solidFill>
              </a:rPr>
              <a:t> </a:t>
            </a:r>
            <a:r>
              <a:rPr lang="en-US" sz="2800" b="1" dirty="0" err="1">
                <a:solidFill>
                  <a:srgbClr val="00B050"/>
                </a:solidFill>
              </a:rPr>
              <a:t>sự</a:t>
            </a:r>
            <a:r>
              <a:rPr lang="en-US" sz="2800" b="1" dirty="0">
                <a:solidFill>
                  <a:srgbClr val="00B050"/>
                </a:solidFill>
              </a:rPr>
              <a:t> </a:t>
            </a:r>
            <a:r>
              <a:rPr lang="en-US" sz="2800" b="1" dirty="0" err="1">
                <a:solidFill>
                  <a:srgbClr val="00B050"/>
                </a:solidFill>
              </a:rPr>
              <a:t>cần</a:t>
            </a:r>
            <a:r>
              <a:rPr lang="en-US" sz="2800" b="1" dirty="0">
                <a:solidFill>
                  <a:srgbClr val="00B050"/>
                </a:solidFill>
              </a:rPr>
              <a:t> </a:t>
            </a:r>
            <a:r>
              <a:rPr lang="en-US" sz="2800" b="1" dirty="0" err="1">
                <a:solidFill>
                  <a:srgbClr val="00B050"/>
                </a:solidFill>
              </a:rPr>
              <a:t>thiết</a:t>
            </a:r>
            <a:r>
              <a:rPr lang="en-US" sz="2800" b="1" dirty="0">
                <a:solidFill>
                  <a:srgbClr val="00B050"/>
                </a:solidFill>
              </a:rPr>
              <a:t> </a:t>
            </a:r>
            <a:r>
              <a:rPr lang="en-US" sz="2800" b="1" dirty="0" err="1">
                <a:solidFill>
                  <a:srgbClr val="00B050"/>
                </a:solidFill>
              </a:rPr>
              <a:t>phải</a:t>
            </a:r>
            <a:r>
              <a:rPr lang="en-US" sz="2800" b="1" dirty="0">
                <a:solidFill>
                  <a:srgbClr val="00B050"/>
                </a:solidFill>
              </a:rPr>
              <a:t> </a:t>
            </a:r>
            <a:r>
              <a:rPr lang="en-US" sz="2800" b="1" dirty="0" err="1">
                <a:solidFill>
                  <a:srgbClr val="00B050"/>
                </a:solidFill>
              </a:rPr>
              <a:t>tuân</a:t>
            </a:r>
            <a:r>
              <a:rPr lang="en-US" sz="2800" b="1" dirty="0">
                <a:solidFill>
                  <a:srgbClr val="00B050"/>
                </a:solidFill>
              </a:rPr>
              <a:t> </a:t>
            </a:r>
            <a:r>
              <a:rPr lang="en-US" sz="2800" b="1" dirty="0" err="1">
                <a:solidFill>
                  <a:srgbClr val="00B050"/>
                </a:solidFill>
              </a:rPr>
              <a:t>thủ</a:t>
            </a:r>
            <a:r>
              <a:rPr lang="en-US" sz="2800" b="1" dirty="0">
                <a:solidFill>
                  <a:srgbClr val="00B050"/>
                </a:solidFill>
              </a:rPr>
              <a:t> </a:t>
            </a:r>
            <a:r>
              <a:rPr lang="en-US" sz="2800" b="1" dirty="0" err="1">
                <a:solidFill>
                  <a:srgbClr val="00B050"/>
                </a:solidFill>
              </a:rPr>
              <a:t>quy</a:t>
            </a:r>
            <a:r>
              <a:rPr lang="en-US" sz="2800" b="1" dirty="0">
                <a:solidFill>
                  <a:srgbClr val="00B050"/>
                </a:solidFill>
              </a:rPr>
              <a:t> </a:t>
            </a:r>
            <a:r>
              <a:rPr lang="en-US" sz="2800" b="1" dirty="0" err="1">
                <a:solidFill>
                  <a:srgbClr val="00B050"/>
                </a:solidFill>
              </a:rPr>
              <a:t>tắc</a:t>
            </a:r>
            <a:r>
              <a:rPr lang="en-US" sz="2800" b="1" dirty="0">
                <a:solidFill>
                  <a:srgbClr val="00B050"/>
                </a:solidFill>
              </a:rPr>
              <a:t> an </a:t>
            </a:r>
            <a:r>
              <a:rPr lang="en-US" sz="2800" b="1" dirty="0" err="1">
                <a:solidFill>
                  <a:srgbClr val="00B050"/>
                </a:solidFill>
              </a:rPr>
              <a:t>toàn</a:t>
            </a:r>
            <a:r>
              <a:rPr lang="en-US" sz="2800" b="1" dirty="0">
                <a:solidFill>
                  <a:srgbClr val="00B050"/>
                </a:solidFill>
              </a:rPr>
              <a:t> </a:t>
            </a:r>
            <a:r>
              <a:rPr lang="en-US" sz="2800" b="1" dirty="0" err="1">
                <a:solidFill>
                  <a:srgbClr val="00B050"/>
                </a:solidFill>
              </a:rPr>
              <a:t>khi</a:t>
            </a:r>
            <a:r>
              <a:rPr lang="en-US" sz="2800" b="1" dirty="0">
                <a:solidFill>
                  <a:srgbClr val="00B050"/>
                </a:solidFill>
              </a:rPr>
              <a:t> </a:t>
            </a:r>
            <a:r>
              <a:rPr lang="en-US" sz="2800" b="1" dirty="0" err="1">
                <a:solidFill>
                  <a:srgbClr val="00B050"/>
                </a:solidFill>
              </a:rPr>
              <a:t>đi</a:t>
            </a:r>
            <a:r>
              <a:rPr lang="en-US" sz="2800" b="1" dirty="0">
                <a:solidFill>
                  <a:srgbClr val="00B050"/>
                </a:solidFill>
              </a:rPr>
              <a:t> </a:t>
            </a:r>
            <a:r>
              <a:rPr lang="en-US" sz="2800" b="1" dirty="0" err="1">
                <a:solidFill>
                  <a:srgbClr val="00B050"/>
                </a:solidFill>
              </a:rPr>
              <a:t>bộ</a:t>
            </a:r>
            <a:endParaRPr lang="vi-VN" sz="2800" b="1" dirty="0">
              <a:solidFill>
                <a:srgbClr val="00B050"/>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842" y="1538561"/>
            <a:ext cx="3801122" cy="23622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0621" y="1605277"/>
            <a:ext cx="3717190" cy="22479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664" y="4043046"/>
            <a:ext cx="3543300" cy="215265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13279" y="3895147"/>
            <a:ext cx="3571875" cy="2247900"/>
          </a:xfrm>
          <a:prstGeom prst="rect">
            <a:avLst/>
          </a:prstGeom>
        </p:spPr>
      </p:pic>
      <p:pic>
        <p:nvPicPr>
          <p:cNvPr id="22" name="Picture 2">
            <a:extLst>
              <a:ext uri="{FF2B5EF4-FFF2-40B4-BE49-F238E27FC236}">
                <a16:creationId xmlns:a16="http://schemas.microsoft.com/office/drawing/2014/main" xmlns="" id="{2BF5BBD3-FF6B-43A9-B4AE-31A7FF0DAF8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7753469" y="1569677"/>
            <a:ext cx="978627" cy="7602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885154" y="2156845"/>
            <a:ext cx="4119004" cy="1569660"/>
          </a:xfrm>
          <a:prstGeom prst="rect">
            <a:avLst/>
          </a:prstGeom>
        </p:spPr>
        <p:txBody>
          <a:bodyPr wrap="square">
            <a:spAutoFit/>
          </a:bodyPr>
          <a:lstStyle/>
          <a:p>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Điều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gì</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thể</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xảy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ra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với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bạn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bức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tranh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trên</a:t>
            </a:r>
            <a:r>
              <a:rPr lang="en-US" sz="3200" dirty="0">
                <a:solidFill>
                  <a:srgbClr val="000000"/>
                </a:solidFill>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8" name="Rectangle 7"/>
          <p:cNvSpPr/>
          <p:nvPr/>
        </p:nvSpPr>
        <p:spPr>
          <a:xfrm>
            <a:off x="7913270" y="3943080"/>
            <a:ext cx="4090888" cy="1569660"/>
          </a:xfrm>
          <a:prstGeom prst="rect">
            <a:avLst/>
          </a:prstGeom>
        </p:spPr>
        <p:txBody>
          <a:bodyPr wrap="square">
            <a:spAutoFit/>
          </a:bodyPr>
          <a:lstStyle/>
          <a:p>
            <a:r>
              <a:rPr lang="vi-VN" sz="3200" dirty="0">
                <a:solidFill>
                  <a:srgbClr val="000000"/>
                </a:solidFill>
                <a:latin typeface="Times New Roman" panose="02020603050405020304" pitchFamily="18" charset="0"/>
                <a:cs typeface="Times New Roman" panose="02020603050405020304" pitchFamily="18" charset="0"/>
              </a:rPr>
              <a:t>- Theo em, vì sao phải tuân thủ quy tắc giao thông đường bộ?</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502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ircle(in)">
                                      <p:cBhvr>
                                        <p:cTn id="32" dur="20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ircle(in)">
                                      <p:cBhvr>
                                        <p:cTn id="37" dur="2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ircle(in)">
                                      <p:cBhvr>
                                        <p:cTn id="42" dur="20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ircle(in)">
                                      <p:cBhvr>
                                        <p:cTn id="47" dur="2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circle(in)">
                                      <p:cBhvr>
                                        <p:cTn id="52" dur="20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circle(in)">
                                      <p:cBhvr>
                                        <p:cTn id="5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4" grpId="0"/>
      <p:bldP spid="15"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527F1D03-CF96-43A1-94DF-E7D051B287F9}"/>
              </a:ext>
            </a:extLst>
          </p:cNvPr>
          <p:cNvSpPr txBox="1"/>
          <p:nvPr/>
        </p:nvSpPr>
        <p:spPr>
          <a:xfrm>
            <a:off x="1442495" y="887608"/>
            <a:ext cx="1861407" cy="523220"/>
          </a:xfrm>
          <a:prstGeom prst="rect">
            <a:avLst/>
          </a:prstGeom>
          <a:noFill/>
        </p:spPr>
        <p:txBody>
          <a:bodyPr wrap="none" rtlCol="0">
            <a:spAutoFit/>
          </a:bodyPr>
          <a:lstStyle/>
          <a:p>
            <a:r>
              <a:rPr lang="vi-VN" sz="2800" b="1" dirty="0">
                <a:solidFill>
                  <a:schemeClr val="accent2"/>
                </a:solidFill>
                <a:latin typeface="+mj-lt"/>
              </a:rPr>
              <a:t>KÁM PHÁ</a:t>
            </a:r>
          </a:p>
        </p:txBody>
      </p:sp>
      <p:sp>
        <p:nvSpPr>
          <p:cNvPr id="10" name="Rectangle 9"/>
          <p:cNvSpPr/>
          <p:nvPr/>
        </p:nvSpPr>
        <p:spPr>
          <a:xfrm>
            <a:off x="565960" y="513972"/>
            <a:ext cx="11262699" cy="646331"/>
          </a:xfrm>
          <a:prstGeom prst="rect">
            <a:avLst/>
          </a:prstGeom>
        </p:spPr>
        <p:txBody>
          <a:bodyPr wrap="none">
            <a:spAutoFit/>
          </a:bodyPr>
          <a:lstStyle/>
          <a:p>
            <a:r>
              <a:rPr lang="nl-NL" sz="3600" b="1" dirty="0">
                <a:solidFill>
                  <a:srgbClr val="C00000"/>
                </a:solidFill>
                <a:latin typeface="Times New Roman" panose="02020603050405020304" pitchFamily="18" charset="0"/>
                <a:ea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Điều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gì</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có</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thể</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xảy</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ra</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với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các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bạn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trong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bức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tranh</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trên</a:t>
            </a:r>
            <a:r>
              <a:rPr lang="en-US" sz="3600" b="1" dirty="0">
                <a:solidFill>
                  <a:srgbClr val="C00000"/>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655119" y="3360512"/>
            <a:ext cx="11111023" cy="1200329"/>
          </a:xfrm>
          <a:prstGeom prst="rect">
            <a:avLst/>
          </a:prstGeom>
        </p:spPr>
        <p:txBody>
          <a:bodyPr wrap="square">
            <a:spAutoFit/>
          </a:bodyPr>
          <a:lstStyle/>
          <a:p>
            <a:r>
              <a:rPr lang="nl-NL" sz="3600" b="1" dirty="0">
                <a:solidFill>
                  <a:srgbClr val="C00000"/>
                </a:solidFill>
                <a:latin typeface="Times New Roman" panose="02020603050405020304" pitchFamily="18" charset="0"/>
                <a:ea typeface="Times New Roman" panose="02020603050405020304" pitchFamily="18" charset="0"/>
              </a:rPr>
              <a:t>- </a:t>
            </a:r>
            <a:r>
              <a:rPr lang="vi-VN" sz="3600" b="1" dirty="0">
                <a:solidFill>
                  <a:srgbClr val="C00000"/>
                </a:solidFill>
                <a:latin typeface="Times New Roman" panose="02020603050405020304" pitchFamily="18" charset="0"/>
                <a:cs typeface="Times New Roman" panose="02020603050405020304" pitchFamily="18" charset="0"/>
              </a:rPr>
              <a:t>Theo em, vì sao phải tuân thủ quy tắc giao thông đường bộ?</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65960" y="1154872"/>
            <a:ext cx="11289342" cy="2308324"/>
          </a:xfrm>
          <a:prstGeom prst="rect">
            <a:avLst/>
          </a:prstGeom>
        </p:spPr>
        <p:txBody>
          <a:bodyPr wrap="square">
            <a:spAutoFit/>
          </a:bodyPr>
          <a:lstStyle/>
          <a:p>
            <a:r>
              <a:rPr lang="nl-NL" sz="3600"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chemeClr val="bg2"/>
                </a:solidFill>
                <a:latin typeface="Times New Roman" panose="02020603050405020304" pitchFamily="18" charset="0"/>
                <a:cs typeface="Times New Roman" panose="02020603050405020304" pitchFamily="18" charset="0"/>
              </a:rPr>
              <a:t> Các bạn nhỏ mải mê chơi diều có thể bị xe máy đụng phải. Có thể hai bạn sẽ bị xe máy đụng vì không đi sát vào lề đường. Bạn nhỏ sang đường bằng cách trèo qua dải phân cách rất nguy hiểm vì đường đông xe cộ và có thể bị ngã.</a:t>
            </a:r>
          </a:p>
        </p:txBody>
      </p:sp>
      <p:sp>
        <p:nvSpPr>
          <p:cNvPr id="5" name="Rectangle 4"/>
          <p:cNvSpPr/>
          <p:nvPr/>
        </p:nvSpPr>
        <p:spPr>
          <a:xfrm>
            <a:off x="565960" y="4458156"/>
            <a:ext cx="11111023" cy="1754326"/>
          </a:xfrm>
          <a:prstGeom prst="rect">
            <a:avLst/>
          </a:prstGeom>
        </p:spPr>
        <p:txBody>
          <a:bodyPr wrap="square">
            <a:spAutoFit/>
          </a:bodyPr>
          <a:lstStyle/>
          <a:p>
            <a:r>
              <a:rPr lang="nl-NL" sz="3600"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a:solidFill>
                  <a:schemeClr val="bg2"/>
                </a:solidFill>
                <a:latin typeface="Times New Roman" panose="02020603050405020304" pitchFamily="18" charset="0"/>
                <a:cs typeface="Times New Roman" panose="02020603050405020304" pitchFamily="18" charset="0"/>
              </a:rPr>
              <a:t> </a:t>
            </a:r>
            <a:r>
              <a:rPr lang="en-US" sz="3600" dirty="0" err="1">
                <a:solidFill>
                  <a:schemeClr val="bg2"/>
                </a:solidFill>
                <a:latin typeface="Times New Roman" panose="02020603050405020304" pitchFamily="18" charset="0"/>
                <a:cs typeface="Times New Roman" panose="02020603050405020304" pitchFamily="18" charset="0"/>
              </a:rPr>
              <a:t>Tuân</a:t>
            </a:r>
            <a:r>
              <a:rPr lang="en-US" sz="3600" dirty="0">
                <a:solidFill>
                  <a:schemeClr val="bg2"/>
                </a:solidFill>
                <a:latin typeface="Times New Roman" panose="02020603050405020304" pitchFamily="18" charset="0"/>
                <a:cs typeface="Times New Roman" panose="02020603050405020304" pitchFamily="18" charset="0"/>
              </a:rPr>
              <a:t> </a:t>
            </a:r>
            <a:r>
              <a:rPr lang="en-US" sz="3600" dirty="0" err="1">
                <a:solidFill>
                  <a:schemeClr val="bg2"/>
                </a:solidFill>
                <a:latin typeface="Times New Roman" panose="02020603050405020304" pitchFamily="18" charset="0"/>
                <a:cs typeface="Times New Roman" panose="02020603050405020304" pitchFamily="18" charset="0"/>
              </a:rPr>
              <a:t>thủ</a:t>
            </a:r>
            <a:r>
              <a:rPr lang="en-US" sz="3600" dirty="0">
                <a:solidFill>
                  <a:schemeClr val="bg2"/>
                </a:solidFill>
                <a:latin typeface="Times New Roman" panose="02020603050405020304" pitchFamily="18" charset="0"/>
                <a:cs typeface="Times New Roman" panose="02020603050405020304" pitchFamily="18" charset="0"/>
              </a:rPr>
              <a:t> </a:t>
            </a:r>
            <a:r>
              <a:rPr lang="en-US" sz="3600" dirty="0" err="1">
                <a:solidFill>
                  <a:schemeClr val="bg2"/>
                </a:solidFill>
                <a:latin typeface="Times New Roman" panose="02020603050405020304" pitchFamily="18" charset="0"/>
                <a:cs typeface="Times New Roman" panose="02020603050405020304" pitchFamily="18" charset="0"/>
              </a:rPr>
              <a:t>quy</a:t>
            </a:r>
            <a:r>
              <a:rPr lang="en-US" sz="3600" dirty="0">
                <a:solidFill>
                  <a:schemeClr val="bg2"/>
                </a:solidFill>
                <a:latin typeface="Times New Roman" panose="02020603050405020304" pitchFamily="18" charset="0"/>
                <a:cs typeface="Times New Roman" panose="02020603050405020304" pitchFamily="18" charset="0"/>
              </a:rPr>
              <a:t> </a:t>
            </a:r>
            <a:r>
              <a:rPr lang="en-US" sz="3600" dirty="0" err="1">
                <a:solidFill>
                  <a:schemeClr val="bg2"/>
                </a:solidFill>
                <a:latin typeface="Times New Roman" panose="02020603050405020304" pitchFamily="18" charset="0"/>
                <a:cs typeface="Times New Roman" panose="02020603050405020304" pitchFamily="18" charset="0"/>
              </a:rPr>
              <a:t>tắc</a:t>
            </a:r>
            <a:r>
              <a:rPr lang="en-US" sz="3600" dirty="0">
                <a:solidFill>
                  <a:schemeClr val="bg2"/>
                </a:solidFill>
                <a:latin typeface="Times New Roman" panose="02020603050405020304" pitchFamily="18" charset="0"/>
                <a:cs typeface="Times New Roman" panose="02020603050405020304" pitchFamily="18" charset="0"/>
              </a:rPr>
              <a:t> an </a:t>
            </a:r>
            <a:r>
              <a:rPr lang="en-US" sz="3600" dirty="0" err="1">
                <a:solidFill>
                  <a:schemeClr val="bg2"/>
                </a:solidFill>
                <a:latin typeface="Times New Roman" panose="02020603050405020304" pitchFamily="18" charset="0"/>
                <a:cs typeface="Times New Roman" panose="02020603050405020304" pitchFamily="18" charset="0"/>
              </a:rPr>
              <a:t>toàn</a:t>
            </a:r>
            <a:r>
              <a:rPr lang="en-US" sz="3600" dirty="0">
                <a:solidFill>
                  <a:schemeClr val="bg2"/>
                </a:solidFill>
                <a:latin typeface="Times New Roman" panose="02020603050405020304" pitchFamily="18" charset="0"/>
                <a:cs typeface="Times New Roman" panose="02020603050405020304" pitchFamily="18" charset="0"/>
              </a:rPr>
              <a:t> </a:t>
            </a:r>
            <a:r>
              <a:rPr lang="en-US" sz="3600" dirty="0" err="1">
                <a:solidFill>
                  <a:schemeClr val="bg2"/>
                </a:solidFill>
                <a:latin typeface="Times New Roman" panose="02020603050405020304" pitchFamily="18" charset="0"/>
                <a:cs typeface="Times New Roman" panose="02020603050405020304" pitchFamily="18" charset="0"/>
              </a:rPr>
              <a:t>khi</a:t>
            </a:r>
            <a:r>
              <a:rPr lang="en-US" sz="3600" dirty="0">
                <a:solidFill>
                  <a:schemeClr val="bg2"/>
                </a:solidFill>
                <a:latin typeface="Times New Roman" panose="02020603050405020304" pitchFamily="18" charset="0"/>
                <a:cs typeface="Times New Roman" panose="02020603050405020304" pitchFamily="18" charset="0"/>
              </a:rPr>
              <a:t> </a:t>
            </a:r>
            <a:r>
              <a:rPr lang="en-US" sz="3600" dirty="0" err="1">
                <a:solidFill>
                  <a:schemeClr val="bg2"/>
                </a:solidFill>
                <a:latin typeface="Times New Roman" panose="02020603050405020304" pitchFamily="18" charset="0"/>
                <a:cs typeface="Times New Roman" panose="02020603050405020304" pitchFamily="18" charset="0"/>
              </a:rPr>
              <a:t>đi</a:t>
            </a:r>
            <a:r>
              <a:rPr lang="en-US" sz="3600" dirty="0">
                <a:solidFill>
                  <a:schemeClr val="bg2"/>
                </a:solidFill>
                <a:latin typeface="Times New Roman" panose="02020603050405020304" pitchFamily="18" charset="0"/>
                <a:cs typeface="Times New Roman" panose="02020603050405020304" pitchFamily="18" charset="0"/>
              </a:rPr>
              <a:t> </a:t>
            </a:r>
            <a:r>
              <a:rPr lang="en-US" sz="3600" dirty="0" err="1">
                <a:solidFill>
                  <a:schemeClr val="bg2"/>
                </a:solidFill>
                <a:latin typeface="Times New Roman" panose="02020603050405020304" pitchFamily="18" charset="0"/>
                <a:cs typeface="Times New Roman" panose="02020603050405020304" pitchFamily="18" charset="0"/>
              </a:rPr>
              <a:t>bộ</a:t>
            </a:r>
            <a:r>
              <a:rPr lang="en-US" sz="3600" dirty="0">
                <a:solidFill>
                  <a:schemeClr val="bg2"/>
                </a:solidFill>
                <a:latin typeface="Times New Roman" panose="02020603050405020304" pitchFamily="18" charset="0"/>
                <a:cs typeface="Times New Roman" panose="02020603050405020304" pitchFamily="18" charset="0"/>
              </a:rPr>
              <a:t> </a:t>
            </a:r>
            <a:r>
              <a:rPr lang="en-US" sz="3600" dirty="0" err="1">
                <a:solidFill>
                  <a:schemeClr val="bg2"/>
                </a:solidFill>
                <a:latin typeface="Times New Roman" panose="02020603050405020304" pitchFamily="18" charset="0"/>
                <a:cs typeface="Times New Roman" panose="02020603050405020304" pitchFamily="18" charset="0"/>
              </a:rPr>
              <a:t>là</a:t>
            </a:r>
            <a:r>
              <a:rPr lang="en-US" sz="3600" dirty="0">
                <a:solidFill>
                  <a:schemeClr val="bg2"/>
                </a:solidFill>
                <a:latin typeface="Times New Roman" panose="02020603050405020304" pitchFamily="18" charset="0"/>
                <a:cs typeface="Times New Roman" panose="02020603050405020304" pitchFamily="18" charset="0"/>
              </a:rPr>
              <a:t> </a:t>
            </a:r>
            <a:r>
              <a:rPr lang="en-US" sz="3600" dirty="0" err="1">
                <a:solidFill>
                  <a:schemeClr val="bg2"/>
                </a:solidFill>
                <a:latin typeface="Times New Roman" panose="02020603050405020304" pitchFamily="18" charset="0"/>
                <a:cs typeface="Times New Roman" panose="02020603050405020304" pitchFamily="18" charset="0"/>
              </a:rPr>
              <a:t>rất</a:t>
            </a:r>
            <a:r>
              <a:rPr lang="en-US" sz="3600" dirty="0">
                <a:solidFill>
                  <a:schemeClr val="bg2"/>
                </a:solidFill>
                <a:latin typeface="Times New Roman" panose="02020603050405020304" pitchFamily="18" charset="0"/>
                <a:cs typeface="Times New Roman" panose="02020603050405020304" pitchFamily="18" charset="0"/>
              </a:rPr>
              <a:t> </a:t>
            </a:r>
            <a:r>
              <a:rPr lang="en-US" sz="3600" dirty="0" err="1">
                <a:solidFill>
                  <a:schemeClr val="bg2"/>
                </a:solidFill>
                <a:latin typeface="Times New Roman" panose="02020603050405020304" pitchFamily="18" charset="0"/>
                <a:cs typeface="Times New Roman" panose="02020603050405020304" pitchFamily="18" charset="0"/>
              </a:rPr>
              <a:t>cần</a:t>
            </a:r>
            <a:r>
              <a:rPr lang="en-US" sz="3600" dirty="0">
                <a:solidFill>
                  <a:schemeClr val="bg2"/>
                </a:solidFill>
                <a:latin typeface="Times New Roman" panose="02020603050405020304" pitchFamily="18" charset="0"/>
                <a:cs typeface="Times New Roman" panose="02020603050405020304" pitchFamily="18" charset="0"/>
              </a:rPr>
              <a:t> </a:t>
            </a:r>
            <a:r>
              <a:rPr lang="en-US" sz="3600" dirty="0" err="1">
                <a:solidFill>
                  <a:schemeClr val="bg2"/>
                </a:solidFill>
                <a:latin typeface="Times New Roman" panose="02020603050405020304" pitchFamily="18" charset="0"/>
                <a:cs typeface="Times New Roman" panose="02020603050405020304" pitchFamily="18" charset="0"/>
              </a:rPr>
              <a:t>thiết</a:t>
            </a:r>
            <a:r>
              <a:rPr lang="en-US" sz="3600" dirty="0">
                <a:solidFill>
                  <a:schemeClr val="bg2"/>
                </a:solidFill>
                <a:latin typeface="Times New Roman" panose="02020603050405020304" pitchFamily="18" charset="0"/>
                <a:cs typeface="Times New Roman" panose="02020603050405020304" pitchFamily="18" charset="0"/>
              </a:rPr>
              <a:t> </a:t>
            </a:r>
            <a:r>
              <a:rPr lang="en-US" sz="3600" dirty="0" err="1">
                <a:solidFill>
                  <a:schemeClr val="bg2"/>
                </a:solidFill>
                <a:latin typeface="Times New Roman" panose="02020603050405020304" pitchFamily="18" charset="0"/>
                <a:cs typeface="Times New Roman" panose="02020603050405020304" pitchFamily="18" charset="0"/>
              </a:rPr>
              <a:t>nhằm</a:t>
            </a:r>
            <a:r>
              <a:rPr lang="en-US" sz="3600" dirty="0">
                <a:solidFill>
                  <a:schemeClr val="bg2"/>
                </a:solidFill>
                <a:latin typeface="Times New Roman" panose="02020603050405020304" pitchFamily="18" charset="0"/>
                <a:cs typeface="Times New Roman" panose="02020603050405020304" pitchFamily="18" charset="0"/>
              </a:rPr>
              <a:t> </a:t>
            </a:r>
            <a:r>
              <a:rPr lang="en-US" sz="3600" dirty="0" err="1">
                <a:solidFill>
                  <a:schemeClr val="bg2"/>
                </a:solidFill>
                <a:latin typeface="Times New Roman" panose="02020603050405020304" pitchFamily="18" charset="0"/>
                <a:cs typeface="Times New Roman" panose="02020603050405020304" pitchFamily="18" charset="0"/>
              </a:rPr>
              <a:t>đảm</a:t>
            </a:r>
            <a:r>
              <a:rPr lang="en-US" sz="3600" dirty="0">
                <a:solidFill>
                  <a:schemeClr val="bg2"/>
                </a:solidFill>
                <a:latin typeface="Times New Roman" panose="02020603050405020304" pitchFamily="18" charset="0"/>
                <a:cs typeface="Times New Roman" panose="02020603050405020304" pitchFamily="18" charset="0"/>
              </a:rPr>
              <a:t> </a:t>
            </a:r>
            <a:r>
              <a:rPr lang="en-US" sz="3600" dirty="0" err="1">
                <a:solidFill>
                  <a:schemeClr val="bg2"/>
                </a:solidFill>
                <a:latin typeface="Times New Roman" panose="02020603050405020304" pitchFamily="18" charset="0"/>
                <a:cs typeface="Times New Roman" panose="02020603050405020304" pitchFamily="18" charset="0"/>
              </a:rPr>
              <a:t>bảo</a:t>
            </a:r>
            <a:r>
              <a:rPr lang="en-US" sz="3600" dirty="0">
                <a:solidFill>
                  <a:schemeClr val="bg2"/>
                </a:solidFill>
                <a:latin typeface="Times New Roman" panose="02020603050405020304" pitchFamily="18" charset="0"/>
                <a:cs typeface="Times New Roman" panose="02020603050405020304" pitchFamily="18" charset="0"/>
              </a:rPr>
              <a:t> an </a:t>
            </a:r>
            <a:r>
              <a:rPr lang="en-US" sz="3600" dirty="0" err="1">
                <a:solidFill>
                  <a:schemeClr val="bg2"/>
                </a:solidFill>
                <a:latin typeface="Times New Roman" panose="02020603050405020304" pitchFamily="18" charset="0"/>
                <a:cs typeface="Times New Roman" panose="02020603050405020304" pitchFamily="18" charset="0"/>
              </a:rPr>
              <a:t>toàn</a:t>
            </a:r>
            <a:r>
              <a:rPr lang="en-US" sz="3600" dirty="0">
                <a:solidFill>
                  <a:schemeClr val="bg2"/>
                </a:solidFill>
                <a:latin typeface="Times New Roman" panose="02020603050405020304" pitchFamily="18" charset="0"/>
                <a:cs typeface="Times New Roman" panose="02020603050405020304" pitchFamily="18" charset="0"/>
              </a:rPr>
              <a:t> </a:t>
            </a:r>
            <a:r>
              <a:rPr lang="en-US" sz="3600" dirty="0" err="1">
                <a:solidFill>
                  <a:schemeClr val="bg2"/>
                </a:solidFill>
                <a:latin typeface="Times New Roman" panose="02020603050405020304" pitchFamily="18" charset="0"/>
                <a:cs typeface="Times New Roman" panose="02020603050405020304" pitchFamily="18" charset="0"/>
              </a:rPr>
              <a:t>cho</a:t>
            </a:r>
            <a:r>
              <a:rPr lang="en-US" sz="3600" dirty="0">
                <a:solidFill>
                  <a:schemeClr val="bg2"/>
                </a:solidFill>
                <a:latin typeface="Times New Roman" panose="02020603050405020304" pitchFamily="18" charset="0"/>
                <a:cs typeface="Times New Roman" panose="02020603050405020304" pitchFamily="18" charset="0"/>
              </a:rPr>
              <a:t> </a:t>
            </a:r>
            <a:r>
              <a:rPr lang="en-US" sz="3600" dirty="0" err="1">
                <a:solidFill>
                  <a:schemeClr val="bg2"/>
                </a:solidFill>
                <a:latin typeface="Times New Roman" panose="02020603050405020304" pitchFamily="18" charset="0"/>
                <a:cs typeface="Times New Roman" panose="02020603050405020304" pitchFamily="18" charset="0"/>
              </a:rPr>
              <a:t>chính</a:t>
            </a:r>
            <a:r>
              <a:rPr lang="en-US" sz="3600" dirty="0">
                <a:solidFill>
                  <a:schemeClr val="bg2"/>
                </a:solidFill>
                <a:latin typeface="Times New Roman" panose="02020603050405020304" pitchFamily="18" charset="0"/>
                <a:cs typeface="Times New Roman" panose="02020603050405020304" pitchFamily="18" charset="0"/>
              </a:rPr>
              <a:t> </a:t>
            </a:r>
            <a:r>
              <a:rPr lang="en-US" sz="3600" dirty="0" err="1">
                <a:solidFill>
                  <a:schemeClr val="bg2"/>
                </a:solidFill>
                <a:latin typeface="Times New Roman" panose="02020603050405020304" pitchFamily="18" charset="0"/>
                <a:cs typeface="Times New Roman" panose="02020603050405020304" pitchFamily="18" charset="0"/>
              </a:rPr>
              <a:t>chúng</a:t>
            </a:r>
            <a:r>
              <a:rPr lang="en-US" sz="3600" dirty="0">
                <a:solidFill>
                  <a:schemeClr val="bg2"/>
                </a:solidFill>
                <a:latin typeface="Times New Roman" panose="02020603050405020304" pitchFamily="18" charset="0"/>
                <a:cs typeface="Times New Roman" panose="02020603050405020304" pitchFamily="18" charset="0"/>
              </a:rPr>
              <a:t> ta </a:t>
            </a:r>
            <a:r>
              <a:rPr lang="en-US" sz="3600" dirty="0" err="1">
                <a:solidFill>
                  <a:schemeClr val="bg2"/>
                </a:solidFill>
                <a:latin typeface="Times New Roman" panose="02020603050405020304" pitchFamily="18" charset="0"/>
                <a:cs typeface="Times New Roman" panose="02020603050405020304" pitchFamily="18" charset="0"/>
              </a:rPr>
              <a:t>và</a:t>
            </a:r>
            <a:r>
              <a:rPr lang="en-US" sz="3600" dirty="0">
                <a:solidFill>
                  <a:schemeClr val="bg2"/>
                </a:solidFill>
                <a:latin typeface="Times New Roman" panose="02020603050405020304" pitchFamily="18" charset="0"/>
                <a:cs typeface="Times New Roman" panose="02020603050405020304" pitchFamily="18" charset="0"/>
              </a:rPr>
              <a:t> </a:t>
            </a:r>
            <a:r>
              <a:rPr lang="en-US" sz="3600" dirty="0" err="1">
                <a:solidFill>
                  <a:schemeClr val="bg2"/>
                </a:solidFill>
                <a:latin typeface="Times New Roman" panose="02020603050405020304" pitchFamily="18" charset="0"/>
                <a:cs typeface="Times New Roman" panose="02020603050405020304" pitchFamily="18" charset="0"/>
              </a:rPr>
              <a:t>những</a:t>
            </a:r>
            <a:r>
              <a:rPr lang="en-US" sz="3600" dirty="0">
                <a:solidFill>
                  <a:schemeClr val="bg2"/>
                </a:solidFill>
                <a:latin typeface="Times New Roman" panose="02020603050405020304" pitchFamily="18" charset="0"/>
                <a:cs typeface="Times New Roman" panose="02020603050405020304" pitchFamily="18" charset="0"/>
              </a:rPr>
              <a:t> </a:t>
            </a:r>
            <a:r>
              <a:rPr lang="en-US" sz="3600" dirty="0" err="1">
                <a:solidFill>
                  <a:schemeClr val="bg2"/>
                </a:solidFill>
                <a:latin typeface="Times New Roman" panose="02020603050405020304" pitchFamily="18" charset="0"/>
                <a:cs typeface="Times New Roman" panose="02020603050405020304" pitchFamily="18" charset="0"/>
              </a:rPr>
              <a:t>người</a:t>
            </a:r>
            <a:r>
              <a:rPr lang="en-US" sz="3600" dirty="0">
                <a:solidFill>
                  <a:schemeClr val="bg2"/>
                </a:solidFill>
                <a:latin typeface="Times New Roman" panose="02020603050405020304" pitchFamily="18" charset="0"/>
                <a:cs typeface="Times New Roman" panose="02020603050405020304" pitchFamily="18" charset="0"/>
              </a:rPr>
              <a:t> </a:t>
            </a:r>
            <a:r>
              <a:rPr lang="en-US" sz="3600" dirty="0" err="1">
                <a:solidFill>
                  <a:schemeClr val="bg2"/>
                </a:solidFill>
                <a:latin typeface="Times New Roman" panose="02020603050405020304" pitchFamily="18" charset="0"/>
                <a:cs typeface="Times New Roman" panose="02020603050405020304" pitchFamily="18" charset="0"/>
              </a:rPr>
              <a:t>tham</a:t>
            </a:r>
            <a:r>
              <a:rPr lang="en-US" sz="3600" dirty="0">
                <a:solidFill>
                  <a:schemeClr val="bg2"/>
                </a:solidFill>
                <a:latin typeface="Times New Roman" panose="02020603050405020304" pitchFamily="18" charset="0"/>
                <a:cs typeface="Times New Roman" panose="02020603050405020304" pitchFamily="18" charset="0"/>
              </a:rPr>
              <a:t> </a:t>
            </a:r>
            <a:r>
              <a:rPr lang="en-US" sz="3600" dirty="0" err="1">
                <a:solidFill>
                  <a:schemeClr val="bg2"/>
                </a:solidFill>
                <a:latin typeface="Times New Roman" panose="02020603050405020304" pitchFamily="18" charset="0"/>
                <a:cs typeface="Times New Roman" panose="02020603050405020304" pitchFamily="18" charset="0"/>
              </a:rPr>
              <a:t>gia</a:t>
            </a:r>
            <a:r>
              <a:rPr lang="en-US" sz="3600" dirty="0">
                <a:solidFill>
                  <a:schemeClr val="bg2"/>
                </a:solidFill>
                <a:latin typeface="Times New Roman" panose="02020603050405020304" pitchFamily="18" charset="0"/>
                <a:cs typeface="Times New Roman" panose="02020603050405020304" pitchFamily="18" charset="0"/>
              </a:rPr>
              <a:t> </a:t>
            </a:r>
            <a:r>
              <a:rPr lang="en-US" sz="3600" dirty="0" err="1">
                <a:solidFill>
                  <a:schemeClr val="bg2"/>
                </a:solidFill>
                <a:latin typeface="Times New Roman" panose="02020603050405020304" pitchFamily="18" charset="0"/>
                <a:cs typeface="Times New Roman" panose="02020603050405020304" pitchFamily="18" charset="0"/>
              </a:rPr>
              <a:t>giao</a:t>
            </a:r>
            <a:r>
              <a:rPr lang="en-US" sz="3600" dirty="0">
                <a:solidFill>
                  <a:schemeClr val="bg2"/>
                </a:solidFill>
                <a:latin typeface="Times New Roman" panose="02020603050405020304" pitchFamily="18" charset="0"/>
                <a:cs typeface="Times New Roman" panose="02020603050405020304" pitchFamily="18" charset="0"/>
              </a:rPr>
              <a:t> </a:t>
            </a:r>
            <a:r>
              <a:rPr lang="en-US" sz="3600" dirty="0" err="1">
                <a:solidFill>
                  <a:schemeClr val="bg2"/>
                </a:solidFill>
                <a:latin typeface="Times New Roman" panose="02020603050405020304" pitchFamily="18" charset="0"/>
                <a:cs typeface="Times New Roman" panose="02020603050405020304" pitchFamily="18" charset="0"/>
              </a:rPr>
              <a:t>thông</a:t>
            </a:r>
            <a:r>
              <a:rPr lang="en-US" sz="3600" dirty="0">
                <a:solidFill>
                  <a:schemeClr val="bg2"/>
                </a:solidFill>
                <a:latin typeface="Times New Roman" panose="02020603050405020304" pitchFamily="18" charset="0"/>
                <a:cs typeface="Times New Roman" panose="02020603050405020304" pitchFamily="18" charset="0"/>
              </a:rPr>
              <a:t>.</a:t>
            </a:r>
          </a:p>
        </p:txBody>
      </p:sp>
      <p:sp>
        <p:nvSpPr>
          <p:cNvPr id="13" name="Right Arrow 12"/>
          <p:cNvSpPr/>
          <p:nvPr/>
        </p:nvSpPr>
        <p:spPr>
          <a:xfrm>
            <a:off x="659219" y="1410828"/>
            <a:ext cx="520995" cy="2691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ight Arrow 16"/>
          <p:cNvSpPr/>
          <p:nvPr/>
        </p:nvSpPr>
        <p:spPr>
          <a:xfrm>
            <a:off x="655119" y="4720565"/>
            <a:ext cx="520995" cy="2691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870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4" grpId="0"/>
      <p:bldP spid="5" grpId="0"/>
      <p:bldP spid="13"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28A1BE0-E469-4869-8417-DE9B9EC6F2B4}"/>
              </a:ext>
            </a:extLst>
          </p:cNvPr>
          <p:cNvGrpSpPr/>
          <p:nvPr/>
        </p:nvGrpSpPr>
        <p:grpSpPr>
          <a:xfrm>
            <a:off x="537988" y="406680"/>
            <a:ext cx="3385426" cy="1274454"/>
            <a:chOff x="479771" y="4186500"/>
            <a:chExt cx="2677424" cy="1274454"/>
          </a:xfrm>
        </p:grpSpPr>
        <p:pic>
          <p:nvPicPr>
            <p:cNvPr id="3" name="Picture 2">
              <a:extLst>
                <a:ext uri="{FF2B5EF4-FFF2-40B4-BE49-F238E27FC236}">
                  <a16:creationId xmlns:a16="http://schemas.microsoft.com/office/drawing/2014/main" xmlns="" id="{8A137115-0E6C-4EB8-9AFF-E91DFB9C91F7}"/>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4" name="TextBox 3">
              <a:extLst>
                <a:ext uri="{FF2B5EF4-FFF2-40B4-BE49-F238E27FC236}">
                  <a16:creationId xmlns:a16="http://schemas.microsoft.com/office/drawing/2014/main" xmlns="" id="{99733AAB-E5E3-46A1-9F4E-0452DF37F2DF}"/>
                </a:ext>
              </a:extLst>
            </p:cNvPr>
            <p:cNvSpPr txBox="1"/>
            <p:nvPr/>
          </p:nvSpPr>
          <p:spPr>
            <a:xfrm>
              <a:off x="1148949" y="4550361"/>
              <a:ext cx="1797287" cy="523220"/>
            </a:xfrm>
            <a:prstGeom prst="rect">
              <a:avLst/>
            </a:prstGeom>
            <a:noFill/>
          </p:spPr>
          <p:txBody>
            <a:bodyPr wrap="none" rtlCol="0">
              <a:spAutoFit/>
            </a:bodyPr>
            <a:lstStyle/>
            <a:p>
              <a:r>
                <a:rPr lang="vi-VN" sz="2800" b="1" dirty="0">
                  <a:solidFill>
                    <a:schemeClr val="accent2"/>
                  </a:solidFill>
                  <a:latin typeface="+mj-lt"/>
                </a:rPr>
                <a:t>VẬN DỤNG</a:t>
              </a:r>
            </a:p>
          </p:txBody>
        </p:sp>
      </p:grpSp>
      <p:sp>
        <p:nvSpPr>
          <p:cNvPr id="8" name="Rectangle 7"/>
          <p:cNvSpPr/>
          <p:nvPr/>
        </p:nvSpPr>
        <p:spPr>
          <a:xfrm>
            <a:off x="471055" y="1491542"/>
            <a:ext cx="10640291" cy="699102"/>
          </a:xfrm>
          <a:prstGeom prst="rect">
            <a:avLst/>
          </a:prstGeom>
        </p:spPr>
        <p:txBody>
          <a:bodyPr wrap="square">
            <a:spAutoFit/>
          </a:bodyPr>
          <a:lstStyle/>
          <a:p>
            <a:pPr algn="just">
              <a:lnSpc>
                <a:spcPct val="120000"/>
              </a:lnSpc>
            </a:pPr>
            <a:r>
              <a:rPr lang="nl-NL" sz="3600" dirty="0">
                <a:latin typeface="Times New Roman" panose="02020603050405020304" pitchFamily="18" charset="0"/>
                <a:ea typeface="Times New Roman" panose="02020603050405020304" pitchFamily="18" charset="0"/>
              </a:rPr>
              <a:t>+ Em hãy đi bộ trong các trường hợp nào?</a:t>
            </a:r>
            <a:endParaRPr lang="en-US" sz="3200" dirty="0">
              <a:latin typeface="Times New Roman" panose="02020603050405020304" pitchFamily="18" charset="0"/>
              <a:ea typeface="Times New Roman" panose="02020603050405020304" pitchFamily="18" charset="0"/>
            </a:endParaRPr>
          </a:p>
        </p:txBody>
      </p:sp>
      <p:sp>
        <p:nvSpPr>
          <p:cNvPr id="9" name="Rectangle 8"/>
          <p:cNvSpPr/>
          <p:nvPr/>
        </p:nvSpPr>
        <p:spPr>
          <a:xfrm>
            <a:off x="420254" y="3342961"/>
            <a:ext cx="11374582" cy="1363900"/>
          </a:xfrm>
          <a:prstGeom prst="rect">
            <a:avLst/>
          </a:prstGeom>
        </p:spPr>
        <p:txBody>
          <a:bodyPr wrap="square">
            <a:spAutoFit/>
          </a:bodyPr>
          <a:lstStyle/>
          <a:p>
            <a:pPr algn="just">
              <a:lnSpc>
                <a:spcPct val="120000"/>
              </a:lnSpc>
            </a:pPr>
            <a:r>
              <a:rPr lang="nl-NL" sz="3600" dirty="0">
                <a:latin typeface="Times New Roman" panose="02020603050405020304" pitchFamily="18" charset="0"/>
                <a:ea typeface="Times New Roman" panose="02020603050405020304" pitchFamily="18" charset="0"/>
              </a:rPr>
              <a:t>+ Em hãy chia sẻ với bạn trong nhóm các quy tắc an toàn mà em đã thực hiện khi đi bộ?</a:t>
            </a:r>
            <a:endParaRPr lang="en-US" sz="3200" dirty="0">
              <a:latin typeface="Times New Roman" panose="02020603050405020304" pitchFamily="18" charset="0"/>
              <a:ea typeface="Times New Roman" panose="02020603050405020304" pitchFamily="18" charset="0"/>
            </a:endParaRPr>
          </a:p>
        </p:txBody>
      </p:sp>
      <p:sp>
        <p:nvSpPr>
          <p:cNvPr id="10" name="Rectangle 9"/>
          <p:cNvSpPr/>
          <p:nvPr/>
        </p:nvSpPr>
        <p:spPr>
          <a:xfrm>
            <a:off x="471056" y="2258099"/>
            <a:ext cx="11434618" cy="1200329"/>
          </a:xfrm>
          <a:prstGeom prst="rect">
            <a:avLst/>
          </a:prstGeom>
        </p:spPr>
        <p:txBody>
          <a:bodyPr wrap="square">
            <a:spAutoFit/>
          </a:bodyPr>
          <a:lstStyle/>
          <a:p>
            <a:r>
              <a:rPr lang="en-US" sz="3600" b="1"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Em thường đi bộ khi đến trường, sang nhà bạn chơi, đi chợ mua đồ giúp mẹ, đi đến sân bóng để đá bóng…</a:t>
            </a:r>
            <a:endParaRPr lang="en-US" sz="3600" dirty="0">
              <a:latin typeface="Times New Roman" panose="02020603050405020304" pitchFamily="18" charset="0"/>
              <a:cs typeface="Times New Roman" panose="02020603050405020304" pitchFamily="18" charset="0"/>
            </a:endParaRPr>
          </a:p>
        </p:txBody>
      </p:sp>
      <p:sp>
        <p:nvSpPr>
          <p:cNvPr id="11" name="Rectangle 10"/>
          <p:cNvSpPr/>
          <p:nvPr/>
        </p:nvSpPr>
        <p:spPr>
          <a:xfrm>
            <a:off x="537988" y="4610745"/>
            <a:ext cx="11256848" cy="1754326"/>
          </a:xfrm>
          <a:prstGeom prst="rect">
            <a:avLst/>
          </a:prstGeom>
        </p:spPr>
        <p:txBody>
          <a:bodyPr wrap="square">
            <a:spAutoFit/>
          </a:bodyPr>
          <a:lstStyle/>
          <a:p>
            <a:pPr algn="just"/>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Những quy tắc an toàn mà em đã thực hiện khi đi bộ là: Đi bộ sát lề đường bên phải. Sử dụng cầu đi bộ hoặc hầm đi bộ để sang đường. Không dàn hàng ngang khi đi bộ…</a:t>
            </a:r>
            <a:endParaRPr lang="vi-VN" sz="3600" b="0" i="0" dirty="0">
              <a:solidFill>
                <a:srgbClr val="000000"/>
              </a:solidFill>
              <a:effectLst/>
              <a:latin typeface="Times New Roman" panose="02020603050405020304" pitchFamily="18" charset="0"/>
              <a:cs typeface="Times New Roman" panose="02020603050405020304" pitchFamily="18" charset="0"/>
            </a:endParaRPr>
          </a:p>
        </p:txBody>
      </p:sp>
      <p:sp>
        <p:nvSpPr>
          <p:cNvPr id="13" name="Right Arrow 12"/>
          <p:cNvSpPr/>
          <p:nvPr/>
        </p:nvSpPr>
        <p:spPr>
          <a:xfrm>
            <a:off x="537988" y="2496880"/>
            <a:ext cx="520995" cy="26911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ight Arrow 13"/>
          <p:cNvSpPr/>
          <p:nvPr/>
        </p:nvSpPr>
        <p:spPr>
          <a:xfrm>
            <a:off x="686171" y="4826573"/>
            <a:ext cx="520995" cy="27030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98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ircle(in)">
                                      <p:cBhvr>
                                        <p:cTn id="34" dur="2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7A7B0A8-25C3-EAD2-6D41-0DC663D87AFB}"/>
              </a:ext>
            </a:extLst>
          </p:cNvPr>
          <p:cNvSpPr txBox="1"/>
          <p:nvPr/>
        </p:nvSpPr>
        <p:spPr>
          <a:xfrm>
            <a:off x="1293223" y="692331"/>
            <a:ext cx="9104811" cy="584775"/>
          </a:xfrm>
          <a:prstGeom prst="rect">
            <a:avLst/>
          </a:prstGeom>
          <a:noFill/>
        </p:spPr>
        <p:txBody>
          <a:bodyPr wrap="square" rtlCol="0">
            <a:spAutoFit/>
          </a:bodyPr>
          <a:lstStyle/>
          <a:p>
            <a:r>
              <a:rPr lang="en-US" sz="3200" b="1">
                <a:solidFill>
                  <a:srgbClr val="000000"/>
                </a:solidFill>
                <a:latin typeface="Times New Roman" panose="02020603050405020304" pitchFamily="18" charset="0"/>
                <a:cs typeface="Times New Roman" panose="02020603050405020304" pitchFamily="18" charset="0"/>
              </a:rPr>
              <a:t>Nghe – kể câu chuyện: </a:t>
            </a:r>
            <a:r>
              <a:rPr lang="en-US" sz="3200" b="1">
                <a:solidFill>
                  <a:srgbClr val="FF0000"/>
                </a:solidFill>
                <a:latin typeface="Times New Roman" panose="02020603050405020304" pitchFamily="18" charset="0"/>
                <a:cs typeface="Times New Roman" panose="02020603050405020304" pitchFamily="18" charset="0"/>
              </a:rPr>
              <a:t>Chú ngã có đau không</a:t>
            </a:r>
          </a:p>
        </p:txBody>
      </p:sp>
      <p:pic>
        <p:nvPicPr>
          <p:cNvPr id="3" name="Câu chuyện -Chú ngã có đau không--">
            <a:hlinkClick r:id="" action="ppaction://media"/>
            <a:extLst>
              <a:ext uri="{FF2B5EF4-FFF2-40B4-BE49-F238E27FC236}">
                <a16:creationId xmlns:a16="http://schemas.microsoft.com/office/drawing/2014/main" xmlns="" id="{447A4BC5-D5F7-92EB-691F-36EDC5933F77}"/>
              </a:ext>
            </a:extLst>
          </p:cNvPr>
          <p:cNvPicPr>
            <a:picLocks noChangeAspect="1"/>
          </p:cNvPicPr>
          <p:nvPr>
            <a:videoFile r:link="rId1"/>
            <p:extLst>
              <p:ext uri="{DAA4B4D4-6D71-4841-9C94-3DE7FCFB9230}">
                <p14:media xmlns:p14="http://schemas.microsoft.com/office/powerpoint/2010/main" r:embed="rId2">
                  <p14:trim st="42028" end="59200"/>
                </p14:media>
              </p:ext>
            </p:extLst>
          </p:nvPr>
        </p:nvPicPr>
        <p:blipFill>
          <a:blip r:embed="rId4"/>
          <a:stretch>
            <a:fillRect/>
          </a:stretch>
        </p:blipFill>
        <p:spPr>
          <a:xfrm>
            <a:off x="1192802" y="1495697"/>
            <a:ext cx="10028191" cy="4572000"/>
          </a:xfrm>
          <a:prstGeom prst="rect">
            <a:avLst/>
          </a:prstGeom>
        </p:spPr>
      </p:pic>
    </p:spTree>
    <p:extLst>
      <p:ext uri="{BB962C8B-B14F-4D97-AF65-F5344CB8AC3E}">
        <p14:creationId xmlns:p14="http://schemas.microsoft.com/office/powerpoint/2010/main" val="401472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1ECFA14-8123-AE94-8D8F-8A658822D0C3}"/>
              </a:ext>
            </a:extLst>
          </p:cNvPr>
          <p:cNvSpPr txBox="1"/>
          <p:nvPr/>
        </p:nvSpPr>
        <p:spPr>
          <a:xfrm>
            <a:off x="939800" y="1674674"/>
            <a:ext cx="11252200" cy="1754326"/>
          </a:xfrm>
          <a:prstGeom prst="rect">
            <a:avLst/>
          </a:prstGeom>
          <a:noFill/>
        </p:spPr>
        <p:txBody>
          <a:bodyPr wrap="square">
            <a:spAutoFit/>
          </a:bodyPr>
          <a:lstStyle/>
          <a:p>
            <a:pPr algn="just"/>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Khi anh lính bị rơi xuống hồ, Bác Hồ đã làm gì?</a:t>
            </a:r>
            <a:endParaRPr lang="en-US" sz="3600">
              <a:solidFill>
                <a:srgbClr val="000000"/>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 xúc của anh lính như thế nào khi được Bác giúp đỡ?</a:t>
            </a:r>
            <a:endParaRPr lang="en-US" sz="3600">
              <a:solidFill>
                <a:srgbClr val="000000"/>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rút ra được bài học gì từ câu chuyện trên?</a:t>
            </a:r>
            <a:endParaRPr lang="en-US" sz="3600">
              <a:solidFill>
                <a:srgbClr val="00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9690956"/>
      </p:ext>
    </p:extLst>
  </p:cSld>
  <p:clrMapOvr>
    <a:masterClrMapping/>
  </p:clrMapOvr>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790</TotalTime>
  <Words>927</Words>
  <Application>Microsoft Office PowerPoint</Application>
  <PresentationFormat>Custom</PresentationFormat>
  <Paragraphs>71</Paragraphs>
  <Slides>19</Slides>
  <Notes>0</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Cute Sticker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cp:lastModifiedBy>
  <cp:revision>63</cp:revision>
  <dcterms:created xsi:type="dcterms:W3CDTF">2021-06-11T02:39:36Z</dcterms:created>
  <dcterms:modified xsi:type="dcterms:W3CDTF">2023-06-07T09:13:24Z</dcterms:modified>
</cp:coreProperties>
</file>