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3" r:id="rId2"/>
    <p:sldMasterId id="2147484292" r:id="rId3"/>
    <p:sldMasterId id="2147484306" r:id="rId4"/>
    <p:sldMasterId id="2147484319" r:id="rId5"/>
    <p:sldMasterId id="2147484332" r:id="rId6"/>
    <p:sldMasterId id="2147484345" r:id="rId7"/>
    <p:sldMasterId id="2147484358" r:id="rId8"/>
  </p:sldMasterIdLst>
  <p:notesMasterIdLst>
    <p:notesMasterId r:id="rId28"/>
  </p:notesMasterIdLst>
  <p:sldIdLst>
    <p:sldId id="298" r:id="rId9"/>
    <p:sldId id="333" r:id="rId10"/>
    <p:sldId id="354" r:id="rId11"/>
    <p:sldId id="364" r:id="rId12"/>
    <p:sldId id="365" r:id="rId13"/>
    <p:sldId id="366" r:id="rId14"/>
    <p:sldId id="367" r:id="rId15"/>
    <p:sldId id="374" r:id="rId16"/>
    <p:sldId id="375" r:id="rId17"/>
    <p:sldId id="377" r:id="rId18"/>
    <p:sldId id="376" r:id="rId19"/>
    <p:sldId id="368" r:id="rId20"/>
    <p:sldId id="369" r:id="rId21"/>
    <p:sldId id="370" r:id="rId22"/>
    <p:sldId id="371" r:id="rId23"/>
    <p:sldId id="372" r:id="rId24"/>
    <p:sldId id="373" r:id="rId25"/>
    <p:sldId id="378" r:id="rId26"/>
    <p:sldId id="26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FFCCFF"/>
    <a:srgbClr val="0000FF"/>
    <a:srgbClr val="9999FF"/>
    <a:srgbClr val="99CC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3735" autoAdjust="0"/>
  </p:normalViewPr>
  <p:slideViewPr>
    <p:cSldViewPr>
      <p:cViewPr varScale="1">
        <p:scale>
          <a:sx n="64" d="100"/>
          <a:sy n="64" d="100"/>
        </p:scale>
        <p:origin x="-1548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F7382-8B64-43A0-A7C0-38AE54132EC2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46FE8-1F9E-4E57-A88F-7F86AC29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46FE8-1F9E-4E57-A88F-7F86AC29B8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0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fld id="{D169C612-7CEB-4DC3-8483-91F25272A2C9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14</a:t>
            </a:fld>
            <a:endParaRPr lang="en-US" altLang="en-US" sz="12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51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fld id="{D169C612-7CEB-4DC3-8483-91F25272A2C9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15</a:t>
            </a:fld>
            <a:endParaRPr lang="en-US" altLang="en-US" sz="12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7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fld id="{D169C612-7CEB-4DC3-8483-91F25272A2C9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16</a:t>
            </a:fld>
            <a:endParaRPr lang="en-US" altLang="en-US" sz="12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75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fld id="{D169C612-7CEB-4DC3-8483-91F25272A2C9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17</a:t>
            </a:fld>
            <a:endParaRPr lang="en-US" altLang="en-US" sz="12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9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46FE8-1F9E-4E57-A88F-7F86AC29B8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5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9C612-7CEB-4DC3-8483-91F25272A2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1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9C612-7CEB-4DC3-8483-91F25272A2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5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9C612-7CEB-4DC3-8483-91F25272A2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2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9C612-7CEB-4DC3-8483-91F25272A2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7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9C612-7CEB-4DC3-8483-91F25272A2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6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fld id="{D169C612-7CEB-4DC3-8483-91F25272A2C9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12</a:t>
            </a:fld>
            <a:endParaRPr lang="en-US" altLang="en-US" sz="12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83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fld id="{D169C612-7CEB-4DC3-8483-91F25272A2C9}" type="slidenum">
              <a:rPr lang="en-US" altLang="en-US" sz="1200" b="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13</a:t>
            </a:fld>
            <a:endParaRPr lang="en-US" altLang="en-US" sz="12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1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87405-138D-4AC1-9FF1-613B62370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3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ED370-F295-4AA7-A94A-45E588A9A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48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AE84-F1C8-45D4-9CA1-5B4E354E2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20071-B28B-4BA0-9668-31C6DAC1A9C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467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C470-2B94-496F-B76F-F2869E5F2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19846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1B04-317E-4E88-9B15-85A16EE7136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149537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692A-6A50-4008-82E1-B04B7212E0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375477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102F-EA56-43A8-8CEA-1DF9320A7D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496606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C544-DF52-4850-A516-549425AFF26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961372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AAD1-005C-4171-9BA5-07540C91DE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640081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F1DE8-3EAA-4F00-B55B-3DC8EC54E2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319266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C652-93F3-4F78-8D19-C5B4A4B07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520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624D-E2C0-4B3E-8223-99BE2CFD53B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023674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768E4-E1C9-4435-AA1F-5315DE6E91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980591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C824-BFD0-4F29-ACE8-195A0F13723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105871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438FB-DB9F-4907-BB56-1CDAF35640D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492887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9E39-FB89-4692-939D-8F57027D39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585369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50D79C54-8FCC-4B28-877A-6AE7390380B4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42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356A4A98-BC0A-47F7-90CE-B0332A7389F8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99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6528D7A2-F919-472E-A50A-DCFC0D4B4F0D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25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D9233D02-960C-43DC-9152-9185B695194F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71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C94A5165-D80D-43CA-8B49-BCB41C428E4E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1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14B9D-EF26-4011-8325-EB4762D2D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799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BE7AE8C0-A474-4F1F-BA97-77522349B5D2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1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C1D024D6-072A-4630-8E11-697EB9C5732D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45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71B49544-5038-42A6-995F-ECCC01C44D3F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81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C73F1DE0-42CD-40D4-9588-D4375C76F7C7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1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A752FF44-587E-42BA-8A90-1D01716FB876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03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/>
            <a:fld id="{0B6C6380-6B0F-4178-B4EB-C633851FA751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77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7455877" y="6248400"/>
            <a:ext cx="937846" cy="476250"/>
          </a:xfrm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63415" y="6553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r>
              <a:rPr lang="en-US" b="0">
                <a:solidFill>
                  <a:srgbClr val="000000"/>
                </a:solidFill>
              </a:rPr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2989385" cy="476250"/>
          </a:xfrm>
        </p:spPr>
        <p:txBody>
          <a:bodyPr/>
          <a:lstStyle>
            <a:lvl1pPr>
              <a:defRPr/>
            </a:lvl1pPr>
          </a:lstStyle>
          <a:p>
            <a:pPr defTabSz="844083"/>
            <a:fld id="{C19E6746-120F-4D40-A33D-63C4F720491E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4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7455877" y="6248400"/>
            <a:ext cx="937846" cy="476250"/>
          </a:xfrm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363415" y="6553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r>
              <a:rPr lang="en-US" b="0">
                <a:solidFill>
                  <a:srgbClr val="000000"/>
                </a:solidFill>
              </a:rPr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2989385" cy="476250"/>
          </a:xfrm>
        </p:spPr>
        <p:txBody>
          <a:bodyPr/>
          <a:lstStyle>
            <a:lvl1pPr>
              <a:defRPr/>
            </a:lvl1pPr>
          </a:lstStyle>
          <a:p>
            <a:pPr defTabSz="844083"/>
            <a:fld id="{5193F757-EFB3-4735-9D5B-1C17198F0786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23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7FC4B-0C62-4D29-9A72-291A69825C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88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8361A-B8C8-4099-B532-6998B617D5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0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303FA-54A4-43F3-9982-4857A7D98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245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06187-DC19-4D5E-BE2A-4939118C19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21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29870-CC84-423A-8CAA-4ADC53CCDE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17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640B-BCC9-48AE-B3FF-D8E1B1DF6C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81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756DE-AA6E-4515-82A3-5A8C75DB11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5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251DC-D534-4360-944E-D13DB63B02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41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1E000-1BDC-49F8-9C58-F30DAF336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27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CFBB0-DAA6-40B7-BD45-A0649F990A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83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326C9-252C-45D8-AF1D-37F50E5ABC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30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D4162-E0C8-4916-A02E-43E30702EB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22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C6A61-2492-4648-9885-7DBB772EFF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7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60D3-FF66-4EE4-8BEB-E1324425B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835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7FC4B-0C62-4D29-9A72-291A69825C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0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8361A-B8C8-4099-B532-6998B617D5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47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06187-DC19-4D5E-BE2A-4939118C19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31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29870-CC84-423A-8CAA-4ADC53CCDE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89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640B-BCC9-48AE-B3FF-D8E1B1DF6C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60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756DE-AA6E-4515-82A3-5A8C75DB11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83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251DC-D534-4360-944E-D13DB63B02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14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1E000-1BDC-49F8-9C58-F30DAF336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69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CFBB0-DAA6-40B7-BD45-A0649F990A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8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326C9-252C-45D8-AF1D-37F50E5ABC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6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865F9-67B3-4851-AFB8-763986075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140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D4162-E0C8-4916-A02E-43E30702EB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20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C6A61-2492-4648-9885-7DBB772EFF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41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7FC4B-0C62-4D29-9A72-291A69825C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39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8361A-B8C8-4099-B532-6998B617D5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72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06187-DC19-4D5E-BE2A-4939118C19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486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29870-CC84-423A-8CAA-4ADC53CCDE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94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640B-BCC9-48AE-B3FF-D8E1B1DF6C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2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756DE-AA6E-4515-82A3-5A8C75DB11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29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251DC-D534-4360-944E-D13DB63B02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2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1E000-1BDC-49F8-9C58-F30DAF336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3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0BD2-9611-495E-B5FC-84B9901E6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415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CFBB0-DAA6-40B7-BD45-A0649F990A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96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326C9-252C-45D8-AF1D-37F50E5ABC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38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D4162-E0C8-4916-A02E-43E30702EB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77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C6A61-2492-4648-9885-7DBB772EFF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47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7FC4B-0C62-4D29-9A72-291A69825C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08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8361A-B8C8-4099-B532-6998B617D5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97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06187-DC19-4D5E-BE2A-4939118C19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27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29870-CC84-423A-8CAA-4ADC53CCDE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270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2640B-BCC9-48AE-B3FF-D8E1B1DF6C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000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756DE-AA6E-4515-82A3-5A8C75DB11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BF46-F0D2-4BCA-97E5-3E86B9CA7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74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251DC-D534-4360-944E-D13DB63B02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82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1E000-1BDC-49F8-9C58-F30DAF336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835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CFBB0-DAA6-40B7-BD45-A0649F990A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2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326C9-252C-45D8-AF1D-37F50E5ABC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678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D4162-E0C8-4916-A02E-43E30702EB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40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C6A61-2492-4648-9885-7DBB772EFF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08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7F862-9614-4C10-9D69-93EED4C4E71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293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ADC3F-C688-497C-AC53-F90AD6558A6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124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50657-FD93-4FDB-90AD-6478EFBB4D6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930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D3B11-6A60-4596-964A-878AD43E42A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3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2120-457D-4AE3-B37C-B6B7B9A79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980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9353D-516B-4D97-B66D-835900F8754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38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E3B1B-1035-4389-A4DC-E6CFED0BE71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738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BDDE9-A581-470E-854E-FE6F09B1284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033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844D2-92A0-483E-B983-1FDABDE4611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437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3A01A-1A36-4F18-8683-CDEBC5A5774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973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1DC8C-F7E4-49BF-8A6F-3BC41A2E157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695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63318-D5BA-468F-B430-4A43E590E7D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128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96E8B-2B0A-4BBE-B5C2-732B15F36E4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6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9EFF2B-93AD-4D63-9105-84A9C62B5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90" r:id="rId12"/>
    <p:sldLayoutId id="2147484278" r:id="rId1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2697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latin typeface="Arial" charset="0"/>
              </a:endParaRPr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6F8292-9881-421F-B826-F9EEA9FF3B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latin typeface="+mn-lt"/>
              </a:defRPr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latin typeface="+mn-lt"/>
              </a:defRPr>
            </a:lvl1pPr>
          </a:lstStyle>
          <a:p>
            <a:pPr defTabSz="844083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>
                <a:latin typeface="Arial" panose="020B0604020202020204" pitchFamily="34" charset="0"/>
              </a:defRPr>
            </a:lvl1pPr>
          </a:lstStyle>
          <a:p>
            <a:pPr defTabSz="844083"/>
            <a:fld id="{5C560038-E8AC-41BE-83FB-CFEB62424BE4}" type="slidenum">
              <a:rPr lang="en-US" altLang="en-US" b="0" smtClean="0">
                <a:solidFill>
                  <a:srgbClr val="000000"/>
                </a:solidFill>
              </a:rPr>
              <a:pPr defTabSz="844083"/>
              <a:t>‹#›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7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EC7F623-E8FA-41C0-93C5-D8AFA0537094}" type="slidenum">
              <a:rPr lang="en-US" altLang="en-US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4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EC7F623-E8FA-41C0-93C5-D8AFA0537094}" type="slidenum">
              <a:rPr lang="en-US" altLang="en-US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1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EC7F623-E8FA-41C0-93C5-D8AFA0537094}" type="slidenum">
              <a:rPr lang="en-US" altLang="en-US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EC7F623-E8FA-41C0-93C5-D8AFA0537094}" type="slidenum">
              <a:rPr lang="en-US" altLang="en-US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75C7952-3AAE-4B6F-838C-491D4CC66EA5}" type="slidenum">
              <a:rPr lang="en-US" altLang="vi-VN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vi-VN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E:\Ca%20nhac\Thuhien\AAAHoa%20cau%20vuon%20trau%20-%20Thu%20hien.mp3" TargetMode="Externa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pic>
        <p:nvPicPr>
          <p:cNvPr id="6146" name="Picture 4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34" y="636586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5715000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2400"/>
          </a:p>
        </p:txBody>
      </p:sp>
      <p:sp>
        <p:nvSpPr>
          <p:cNvPr id="6155" name="WordArt 14"/>
          <p:cNvSpPr>
            <a:spLocks noChangeArrowheads="1" noChangeShapeType="1" noTextEdit="1"/>
          </p:cNvSpPr>
          <p:nvPr/>
        </p:nvSpPr>
        <p:spPr bwMode="auto">
          <a:xfrm>
            <a:off x="2239354" y="1767681"/>
            <a:ext cx="52752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6161" name="Picture 9" descr="3_hoa_xo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" y="792804"/>
            <a:ext cx="16002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2166938"/>
            <a:ext cx="678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a) 3000 ; 4000 ; 5000 ;           ;          ;          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329088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b) 9000 ; 9100 ; 9200 ;           ;           ;           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" y="428148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c) 4420 ; 4430 ; 4440 ;           ;           ;          .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04825" y="1143000"/>
            <a:ext cx="8334375" cy="519113"/>
            <a:chOff x="126" y="1008"/>
            <a:chExt cx="5634" cy="327"/>
          </a:xfrm>
        </p:grpSpPr>
        <p:sp>
          <p:nvSpPr>
            <p:cNvPr id="12312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52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 smtClean="0">
                  <a:solidFill>
                    <a:srgbClr val="000000"/>
                  </a:solidFill>
                </a:rPr>
                <a:t> Viết số thích hợp vào chỗ chấm:</a:t>
              </a:r>
            </a:p>
          </p:txBody>
        </p:sp>
        <p:sp>
          <p:nvSpPr>
            <p:cNvPr id="12313" name="Oval 9"/>
            <p:cNvSpPr>
              <a:spLocks noChangeArrowheads="1"/>
            </p:cNvSpPr>
            <p:nvPr/>
          </p:nvSpPr>
          <p:spPr bwMode="auto">
            <a:xfrm>
              <a:off x="126" y="1011"/>
              <a:ext cx="384" cy="288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smtClean="0">
                  <a:solidFill>
                    <a:srgbClr val="000099"/>
                  </a:solidFill>
                </a:rPr>
                <a:t>3</a:t>
              </a:r>
            </a:p>
          </p:txBody>
        </p:sp>
      </p:grp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343400" y="2057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238625" y="21717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6000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410200" y="210502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324600" y="210502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3434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4864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4008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343400" y="4191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410200" y="4191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477000" y="41576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5224463" y="217646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7000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6172200" y="219075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8000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191000" y="3276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9300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5295900" y="327183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9400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248400" y="3276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9500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219575" y="429577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4450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257800" y="4267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4460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338888" y="4267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4470</a:t>
            </a:r>
          </a:p>
        </p:txBody>
      </p:sp>
    </p:spTree>
    <p:extLst>
      <p:ext uri="{BB962C8B-B14F-4D97-AF65-F5344CB8AC3E}">
        <p14:creationId xmlns:p14="http://schemas.microsoft.com/office/powerpoint/2010/main" val="36004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82" grpId="0"/>
      <p:bldP spid="7182" grpId="1"/>
      <p:bldP spid="7183" grpId="0"/>
      <p:bldP spid="7184" grpId="0"/>
      <p:bldP spid="7184" grpId="1"/>
      <p:bldP spid="7185" grpId="0"/>
      <p:bldP spid="7185" grpId="1"/>
      <p:bldP spid="7186" grpId="0"/>
      <p:bldP spid="7186" grpId="1"/>
      <p:bldP spid="7187" grpId="0"/>
      <p:bldP spid="7187" grpId="1"/>
      <p:bldP spid="7188" grpId="0"/>
      <p:bldP spid="7188" grpId="1"/>
      <p:bldP spid="7189" grpId="0"/>
      <p:bldP spid="7189" grpId="1"/>
      <p:bldP spid="7190" grpId="0"/>
      <p:bldP spid="7190" grpId="1"/>
      <p:bldP spid="7191" grpId="0"/>
      <p:bldP spid="7191" grpId="1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304800" y="1143000"/>
            <a:ext cx="1828800" cy="579438"/>
            <a:chOff x="192" y="855"/>
            <a:chExt cx="1152" cy="365"/>
          </a:xfrm>
        </p:grpSpPr>
        <p:sp>
          <p:nvSpPr>
            <p:cNvPr id="11327" name="Text Box 8"/>
            <p:cNvSpPr txBox="1">
              <a:spLocks noChangeArrowheads="1"/>
            </p:cNvSpPr>
            <p:nvPr/>
          </p:nvSpPr>
          <p:spPr bwMode="auto">
            <a:xfrm>
              <a:off x="1056" y="85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mtClean="0">
                  <a:solidFill>
                    <a:srgbClr val="000099"/>
                  </a:solidFill>
                </a:rPr>
                <a:t>?</a:t>
              </a:r>
            </a:p>
          </p:txBody>
        </p:sp>
        <p:sp>
          <p:nvSpPr>
            <p:cNvPr id="11328" name="Oval 9"/>
            <p:cNvSpPr>
              <a:spLocks noChangeArrowheads="1"/>
            </p:cNvSpPr>
            <p:nvPr/>
          </p:nvSpPr>
          <p:spPr bwMode="auto">
            <a:xfrm>
              <a:off x="192" y="864"/>
              <a:ext cx="384" cy="288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smtClean="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11329" name="Rectangle 10"/>
            <p:cNvSpPr>
              <a:spLocks noChangeArrowheads="1"/>
            </p:cNvSpPr>
            <p:nvPr/>
          </p:nvSpPr>
          <p:spPr bwMode="auto">
            <a:xfrm>
              <a:off x="672" y="864"/>
              <a:ext cx="384" cy="336"/>
            </a:xfrm>
            <a:prstGeom prst="rect">
              <a:avLst/>
            </a:prstGeom>
            <a:solidFill>
              <a:srgbClr val="A2EDFC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smtClean="0">
                  <a:solidFill>
                    <a:srgbClr val="000099"/>
                  </a:solidFill>
                </a:rPr>
                <a:t>Số</a:t>
              </a:r>
            </a:p>
          </p:txBody>
        </p:sp>
      </p:grpSp>
      <p:grpSp>
        <p:nvGrpSpPr>
          <p:cNvPr id="6225" name="Group 81"/>
          <p:cNvGrpSpPr>
            <a:grpSpLocks/>
          </p:cNvGrpSpPr>
          <p:nvPr/>
        </p:nvGrpSpPr>
        <p:grpSpPr bwMode="auto">
          <a:xfrm>
            <a:off x="76200" y="3324225"/>
            <a:ext cx="8758238" cy="642938"/>
            <a:chOff x="243" y="2352"/>
            <a:chExt cx="5517" cy="405"/>
          </a:xfrm>
        </p:grpSpPr>
        <p:grpSp>
          <p:nvGrpSpPr>
            <p:cNvPr id="11311" name="Group 16"/>
            <p:cNvGrpSpPr>
              <a:grpSpLocks/>
            </p:cNvGrpSpPr>
            <p:nvPr/>
          </p:nvGrpSpPr>
          <p:grpSpPr bwMode="auto">
            <a:xfrm>
              <a:off x="243" y="2352"/>
              <a:ext cx="5517" cy="384"/>
              <a:chOff x="111" y="1344"/>
              <a:chExt cx="5517" cy="384"/>
            </a:xfrm>
          </p:grpSpPr>
          <p:sp>
            <p:nvSpPr>
              <p:cNvPr id="11315" name="Rectangle 17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16" name="Text Box 18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smtClean="0">
                    <a:solidFill>
                      <a:srgbClr val="000099"/>
                    </a:solidFill>
                  </a:rPr>
                  <a:t>b)</a:t>
                </a:r>
              </a:p>
            </p:txBody>
          </p:sp>
          <p:sp>
            <p:nvSpPr>
              <p:cNvPr id="11317" name="Rectangle 19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18" name="Rectangle 20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19" name="Rectangle 21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20" name="Rectangle 22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21" name="Rectangle 23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22" name="Line 24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23" name="Line 25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24" name="Line 26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25" name="Line 27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26" name="Line 28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312" name="Text Box 29"/>
            <p:cNvSpPr txBox="1">
              <a:spLocks noChangeArrowheads="1"/>
            </p:cNvSpPr>
            <p:nvPr/>
          </p:nvSpPr>
          <p:spPr bwMode="auto">
            <a:xfrm>
              <a:off x="531" y="2430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solidFill>
                    <a:srgbClr val="000000"/>
                  </a:solidFill>
                </a:rPr>
                <a:t>8009</a:t>
              </a:r>
            </a:p>
          </p:txBody>
        </p:sp>
        <p:sp>
          <p:nvSpPr>
            <p:cNvPr id="11313" name="Text Box 30"/>
            <p:cNvSpPr txBox="1">
              <a:spLocks noChangeArrowheads="1"/>
            </p:cNvSpPr>
            <p:nvPr/>
          </p:nvSpPr>
          <p:spPr bwMode="auto">
            <a:xfrm>
              <a:off x="1479" y="2430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solidFill>
                    <a:srgbClr val="000000"/>
                  </a:solidFill>
                </a:rPr>
                <a:t>8010</a:t>
              </a:r>
            </a:p>
          </p:txBody>
        </p:sp>
        <p:sp>
          <p:nvSpPr>
            <p:cNvPr id="11314" name="Text Box 52"/>
            <p:cNvSpPr txBox="1">
              <a:spLocks noChangeArrowheads="1"/>
            </p:cNvSpPr>
            <p:nvPr/>
          </p:nvSpPr>
          <p:spPr bwMode="auto">
            <a:xfrm>
              <a:off x="2406" y="2427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solidFill>
                    <a:srgbClr val="000000"/>
                  </a:solidFill>
                </a:rPr>
                <a:t>8011</a:t>
              </a:r>
            </a:p>
          </p:txBody>
        </p: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4991100" y="3429000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8012</a:t>
            </a:r>
          </a:p>
        </p:txBody>
      </p:sp>
      <p:grpSp>
        <p:nvGrpSpPr>
          <p:cNvPr id="6228" name="Group 84"/>
          <p:cNvGrpSpPr>
            <a:grpSpLocks/>
          </p:cNvGrpSpPr>
          <p:nvPr/>
        </p:nvGrpSpPr>
        <p:grpSpPr bwMode="auto">
          <a:xfrm>
            <a:off x="80963" y="4676775"/>
            <a:ext cx="8758237" cy="657225"/>
            <a:chOff x="147" y="3264"/>
            <a:chExt cx="5517" cy="414"/>
          </a:xfrm>
        </p:grpSpPr>
        <p:grpSp>
          <p:nvGrpSpPr>
            <p:cNvPr id="11295" name="Group 33"/>
            <p:cNvGrpSpPr>
              <a:grpSpLocks/>
            </p:cNvGrpSpPr>
            <p:nvPr/>
          </p:nvGrpSpPr>
          <p:grpSpPr bwMode="auto">
            <a:xfrm>
              <a:off x="147" y="3264"/>
              <a:ext cx="5517" cy="384"/>
              <a:chOff x="111" y="1344"/>
              <a:chExt cx="5517" cy="384"/>
            </a:xfrm>
          </p:grpSpPr>
          <p:sp>
            <p:nvSpPr>
              <p:cNvPr id="11299" name="Rectangle 34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0" name="Text Box 35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smtClean="0">
                    <a:solidFill>
                      <a:srgbClr val="000099"/>
                    </a:solidFill>
                  </a:rPr>
                  <a:t>c)</a:t>
                </a:r>
              </a:p>
            </p:txBody>
          </p:sp>
          <p:sp>
            <p:nvSpPr>
              <p:cNvPr id="11301" name="Rectangle 36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2" name="Rectangle 37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3" name="Rectangle 38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4" name="Rectangle 39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5" name="Rectangle 40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6" name="Line 41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7" name="Line 42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8" name="Line 43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9" name="Line 44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10" name="Line 45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96" name="Text Box 46"/>
            <p:cNvSpPr txBox="1">
              <a:spLocks noChangeArrowheads="1"/>
            </p:cNvSpPr>
            <p:nvPr/>
          </p:nvSpPr>
          <p:spPr bwMode="auto">
            <a:xfrm>
              <a:off x="423" y="3342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solidFill>
                    <a:srgbClr val="000000"/>
                  </a:solidFill>
                </a:rPr>
                <a:t>6000</a:t>
              </a:r>
            </a:p>
          </p:txBody>
        </p:sp>
        <p:sp>
          <p:nvSpPr>
            <p:cNvPr id="11297" name="Text Box 47"/>
            <p:cNvSpPr txBox="1">
              <a:spLocks noChangeArrowheads="1"/>
            </p:cNvSpPr>
            <p:nvPr/>
          </p:nvSpPr>
          <p:spPr bwMode="auto">
            <a:xfrm>
              <a:off x="2325" y="3342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solidFill>
                    <a:srgbClr val="000000"/>
                  </a:solidFill>
                </a:rPr>
                <a:t>6002</a:t>
              </a:r>
            </a:p>
          </p:txBody>
        </p:sp>
        <p:sp>
          <p:nvSpPr>
            <p:cNvPr id="11298" name="Text Box 55"/>
            <p:cNvSpPr txBox="1">
              <a:spLocks noChangeArrowheads="1"/>
            </p:cNvSpPr>
            <p:nvPr/>
          </p:nvSpPr>
          <p:spPr bwMode="auto">
            <a:xfrm>
              <a:off x="1407" y="3351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solidFill>
                    <a:srgbClr val="000000"/>
                  </a:solidFill>
                </a:rPr>
                <a:t>6001</a:t>
              </a:r>
            </a:p>
          </p:txBody>
        </p:sp>
      </p:grp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5024438" y="4767263"/>
            <a:ext cx="957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6003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6410325" y="4781550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6004</a:t>
            </a:r>
          </a:p>
        </p:txBody>
      </p:sp>
      <p:grpSp>
        <p:nvGrpSpPr>
          <p:cNvPr id="6223" name="Group 79"/>
          <p:cNvGrpSpPr>
            <a:grpSpLocks/>
          </p:cNvGrpSpPr>
          <p:nvPr/>
        </p:nvGrpSpPr>
        <p:grpSpPr bwMode="auto">
          <a:xfrm>
            <a:off x="152400" y="2071688"/>
            <a:ext cx="8758238" cy="657225"/>
            <a:chOff x="192" y="1641"/>
            <a:chExt cx="5517" cy="414"/>
          </a:xfrm>
        </p:grpSpPr>
        <p:grpSp>
          <p:nvGrpSpPr>
            <p:cNvPr id="11280" name="Group 58"/>
            <p:cNvGrpSpPr>
              <a:grpSpLocks/>
            </p:cNvGrpSpPr>
            <p:nvPr/>
          </p:nvGrpSpPr>
          <p:grpSpPr bwMode="auto">
            <a:xfrm>
              <a:off x="192" y="1641"/>
              <a:ext cx="5517" cy="384"/>
              <a:chOff x="111" y="1344"/>
              <a:chExt cx="5517" cy="384"/>
            </a:xfrm>
          </p:grpSpPr>
          <p:sp>
            <p:nvSpPr>
              <p:cNvPr id="11283" name="Rectangle 59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4" name="Text Box 60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smtClean="0">
                    <a:solidFill>
                      <a:srgbClr val="000099"/>
                    </a:solidFill>
                  </a:rPr>
                  <a:t>a)</a:t>
                </a:r>
              </a:p>
            </p:txBody>
          </p:sp>
          <p:sp>
            <p:nvSpPr>
              <p:cNvPr id="11285" name="Rectangle 61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6" name="Rectangle 62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7" name="Rectangle 63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8" name="Rectangle 64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9" name="Rectangle 65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90" name="Line 66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91" name="Line 67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92" name="Line 68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93" name="Line 69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94" name="Line 70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81" name="Text Box 72"/>
            <p:cNvSpPr txBox="1">
              <a:spLocks noChangeArrowheads="1"/>
            </p:cNvSpPr>
            <p:nvPr/>
          </p:nvSpPr>
          <p:spPr bwMode="auto">
            <a:xfrm>
              <a:off x="477" y="1728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solidFill>
                    <a:srgbClr val="000000"/>
                  </a:solidFill>
                </a:rPr>
                <a:t>5616</a:t>
              </a:r>
            </a:p>
          </p:txBody>
        </p:sp>
        <p:sp>
          <p:nvSpPr>
            <p:cNvPr id="11282" name="Text Box 73"/>
            <p:cNvSpPr txBox="1">
              <a:spLocks noChangeArrowheads="1"/>
            </p:cNvSpPr>
            <p:nvPr/>
          </p:nvSpPr>
          <p:spPr bwMode="auto">
            <a:xfrm>
              <a:off x="1431" y="1716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smtClean="0">
                  <a:solidFill>
                    <a:srgbClr val="000000"/>
                  </a:solidFill>
                </a:rPr>
                <a:t>5617</a:t>
              </a:r>
            </a:p>
          </p:txBody>
        </p:sp>
      </p:grp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3557588" y="2195513"/>
            <a:ext cx="957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5618</a:t>
            </a:r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5038725" y="2190750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5619</a:t>
            </a: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7981950" y="2195513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5621</a:t>
            </a:r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6477000" y="2190750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5620</a:t>
            </a:r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7877175" y="3414713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8014</a:t>
            </a:r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6410325" y="3443288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8013</a:t>
            </a: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7900988" y="4791075"/>
            <a:ext cx="957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6005</a:t>
            </a:r>
          </a:p>
        </p:txBody>
      </p:sp>
    </p:spTree>
    <p:extLst>
      <p:ext uri="{BB962C8B-B14F-4D97-AF65-F5344CB8AC3E}">
        <p14:creationId xmlns:p14="http://schemas.microsoft.com/office/powerpoint/2010/main" val="31855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  <p:bldP spid="6200" grpId="0"/>
      <p:bldP spid="6201" grpId="0"/>
      <p:bldP spid="6219" grpId="0"/>
      <p:bldP spid="6220" grpId="0"/>
      <p:bldP spid="6221" grpId="0"/>
      <p:bldP spid="6224" grpId="0"/>
      <p:bldP spid="6226" grpId="0"/>
      <p:bldP spid="6227" grpId="0"/>
      <p:bldP spid="62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59" name="Text Box 2951"/>
          <p:cNvSpPr txBox="1">
            <a:spLocks noChangeArrowheads="1"/>
          </p:cNvSpPr>
          <p:nvPr/>
        </p:nvSpPr>
        <p:spPr bwMode="auto">
          <a:xfrm>
            <a:off x="4079631" y="251460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endParaRPr lang="vi-VN" altLang="en-US" sz="2215" b="0">
              <a:solidFill>
                <a:srgbClr val="00000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115046" y="2080801"/>
          <a:ext cx="8800353" cy="398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2">
                  <a:extLst>
                    <a:ext uri="{9D8B030D-6E8A-4147-A177-3AD203B41FA5}">
                      <a16:colId xmlns:a16="http://schemas.microsoft.com/office/drawing/2014/main" xmlns="" val="2719779767"/>
                    </a:ext>
                  </a:extLst>
                </a:gridCol>
                <a:gridCol w="805737">
                  <a:extLst>
                    <a:ext uri="{9D8B030D-6E8A-4147-A177-3AD203B41FA5}">
                      <a16:colId xmlns:a16="http://schemas.microsoft.com/office/drawing/2014/main" xmlns="" val="2286616335"/>
                    </a:ext>
                  </a:extLst>
                </a:gridCol>
                <a:gridCol w="805737">
                  <a:extLst>
                    <a:ext uri="{9D8B030D-6E8A-4147-A177-3AD203B41FA5}">
                      <a16:colId xmlns:a16="http://schemas.microsoft.com/office/drawing/2014/main" xmlns="" val="383676440"/>
                    </a:ext>
                  </a:extLst>
                </a:gridCol>
                <a:gridCol w="966885">
                  <a:extLst>
                    <a:ext uri="{9D8B030D-6E8A-4147-A177-3AD203B41FA5}">
                      <a16:colId xmlns:a16="http://schemas.microsoft.com/office/drawing/2014/main" xmlns="" val="2767340998"/>
                    </a:ext>
                  </a:extLst>
                </a:gridCol>
                <a:gridCol w="763683">
                  <a:extLst>
                    <a:ext uri="{9D8B030D-6E8A-4147-A177-3AD203B41FA5}">
                      <a16:colId xmlns:a16="http://schemas.microsoft.com/office/drawing/2014/main" xmlns="" val="435697233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xmlns="" val="4016966532"/>
                    </a:ext>
                  </a:extLst>
                </a:gridCol>
              </a:tblGrid>
              <a:tr h="412485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Hàng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Viết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số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Đọc</a:t>
                      </a:r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 số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0289066"/>
                  </a:ext>
                </a:extLst>
              </a:tr>
              <a:tr h="412485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Trăm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Chục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smtClean="0">
                          <a:solidFill>
                            <a:schemeClr val="tx1"/>
                          </a:solidFill>
                        </a:rPr>
                        <a:t>Đơn vị 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6633868"/>
                  </a:ext>
                </a:extLst>
              </a:tr>
              <a:tr h="526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40129197"/>
                  </a:ext>
                </a:extLst>
              </a:tr>
              <a:tr h="526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23892683"/>
                  </a:ext>
                </a:extLst>
              </a:tr>
              <a:tr h="526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005251111"/>
                  </a:ext>
                </a:extLst>
              </a:tr>
              <a:tr h="526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295591099"/>
                  </a:ext>
                </a:extLst>
              </a:tr>
              <a:tr h="526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822816374"/>
                  </a:ext>
                </a:extLst>
              </a:tr>
              <a:tr h="526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404171180"/>
                  </a:ext>
                </a:extLst>
              </a:tr>
            </a:tbl>
          </a:graphicData>
        </a:graphic>
      </p:graphicFrame>
      <p:sp>
        <p:nvSpPr>
          <p:cNvPr id="45" name="Text Box 2947"/>
          <p:cNvSpPr txBox="1">
            <a:spLocks noChangeArrowheads="1"/>
          </p:cNvSpPr>
          <p:nvPr/>
        </p:nvSpPr>
        <p:spPr bwMode="auto">
          <a:xfrm>
            <a:off x="304801" y="2984014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FF0000"/>
                </a:solidFill>
              </a:rPr>
              <a:t>2</a:t>
            </a:r>
            <a:endParaRPr lang="en-US" altLang="en-US" sz="2215">
              <a:solidFill>
                <a:srgbClr val="FF0000"/>
              </a:solidFill>
            </a:endParaRPr>
          </a:p>
        </p:txBody>
      </p:sp>
      <p:sp>
        <p:nvSpPr>
          <p:cNvPr id="46" name="Text Box 2947"/>
          <p:cNvSpPr txBox="1">
            <a:spLocks noChangeArrowheads="1"/>
          </p:cNvSpPr>
          <p:nvPr/>
        </p:nvSpPr>
        <p:spPr bwMode="auto">
          <a:xfrm>
            <a:off x="4501897" y="2984014"/>
            <a:ext cx="4323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b="0" i="1" smtClean="0">
                <a:solidFill>
                  <a:srgbClr val="FF0000"/>
                </a:solidFill>
              </a:rPr>
              <a:t>Hai nghìn</a:t>
            </a:r>
            <a:endParaRPr lang="en-US" altLang="en-US" sz="2215" b="0" i="1">
              <a:solidFill>
                <a:srgbClr val="FF0000"/>
              </a:solidFill>
            </a:endParaRPr>
          </a:p>
        </p:txBody>
      </p:sp>
      <p:sp>
        <p:nvSpPr>
          <p:cNvPr id="47" name="Text Box 2947"/>
          <p:cNvSpPr txBox="1">
            <a:spLocks noChangeArrowheads="1"/>
          </p:cNvSpPr>
          <p:nvPr/>
        </p:nvSpPr>
        <p:spPr bwMode="auto">
          <a:xfrm>
            <a:off x="1990674" y="2984014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FF0000"/>
                </a:solidFill>
              </a:rPr>
              <a:t>0</a:t>
            </a:r>
            <a:endParaRPr lang="en-US" altLang="en-US" sz="2215">
              <a:solidFill>
                <a:srgbClr val="FF0000"/>
              </a:solidFill>
            </a:endParaRPr>
          </a:p>
        </p:txBody>
      </p:sp>
      <p:sp>
        <p:nvSpPr>
          <p:cNvPr id="33" name="Text Box 2947"/>
          <p:cNvSpPr txBox="1">
            <a:spLocks noChangeArrowheads="1"/>
          </p:cNvSpPr>
          <p:nvPr/>
        </p:nvSpPr>
        <p:spPr bwMode="auto">
          <a:xfrm>
            <a:off x="304801" y="3486931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44" name="Text Box 2947"/>
          <p:cNvSpPr txBox="1">
            <a:spLocks noChangeArrowheads="1"/>
          </p:cNvSpPr>
          <p:nvPr/>
        </p:nvSpPr>
        <p:spPr bwMode="auto">
          <a:xfrm>
            <a:off x="3596237" y="2972695"/>
            <a:ext cx="81535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FF0000"/>
                </a:solidFill>
              </a:rPr>
              <a:t>2000</a:t>
            </a:r>
            <a:endParaRPr lang="en-US" altLang="en-US" sz="2215">
              <a:solidFill>
                <a:srgbClr val="FF0000"/>
              </a:solidFill>
            </a:endParaRPr>
          </a:p>
        </p:txBody>
      </p:sp>
      <p:sp>
        <p:nvSpPr>
          <p:cNvPr id="49" name="Text Box 2947"/>
          <p:cNvSpPr txBox="1">
            <a:spLocks noChangeArrowheads="1"/>
          </p:cNvSpPr>
          <p:nvPr/>
        </p:nvSpPr>
        <p:spPr bwMode="auto">
          <a:xfrm>
            <a:off x="1180123" y="2984014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0" name="Text Box 2947"/>
          <p:cNvSpPr txBox="1">
            <a:spLocks noChangeArrowheads="1"/>
          </p:cNvSpPr>
          <p:nvPr/>
        </p:nvSpPr>
        <p:spPr bwMode="auto">
          <a:xfrm>
            <a:off x="2931000" y="2984014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FF0000"/>
                </a:solidFill>
              </a:rPr>
              <a:t>0</a:t>
            </a:r>
            <a:endParaRPr lang="en-US" altLang="en-US" sz="2215">
              <a:solidFill>
                <a:srgbClr val="FF0000"/>
              </a:solidFill>
            </a:endParaRPr>
          </a:p>
        </p:txBody>
      </p:sp>
      <p:sp>
        <p:nvSpPr>
          <p:cNvPr id="51" name="Text Box 2947"/>
          <p:cNvSpPr txBox="1">
            <a:spLocks noChangeArrowheads="1"/>
          </p:cNvSpPr>
          <p:nvPr/>
        </p:nvSpPr>
        <p:spPr bwMode="auto">
          <a:xfrm>
            <a:off x="334435" y="4007930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52" name="Text Box 2947"/>
          <p:cNvSpPr txBox="1">
            <a:spLocks noChangeArrowheads="1"/>
          </p:cNvSpPr>
          <p:nvPr/>
        </p:nvSpPr>
        <p:spPr bwMode="auto">
          <a:xfrm>
            <a:off x="1180123" y="3494781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7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53" name="Text Box 2947"/>
          <p:cNvSpPr txBox="1">
            <a:spLocks noChangeArrowheads="1"/>
          </p:cNvSpPr>
          <p:nvPr/>
        </p:nvSpPr>
        <p:spPr bwMode="auto">
          <a:xfrm>
            <a:off x="1178169" y="457926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0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54" name="Text Box 2947"/>
          <p:cNvSpPr txBox="1">
            <a:spLocks noChangeArrowheads="1"/>
          </p:cNvSpPr>
          <p:nvPr/>
        </p:nvSpPr>
        <p:spPr bwMode="auto">
          <a:xfrm>
            <a:off x="2910437" y="457926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5" name="Text Box 2947"/>
          <p:cNvSpPr txBox="1">
            <a:spLocks noChangeArrowheads="1"/>
          </p:cNvSpPr>
          <p:nvPr/>
        </p:nvSpPr>
        <p:spPr bwMode="auto">
          <a:xfrm>
            <a:off x="334435" y="457926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57" name="Text Box 2947"/>
          <p:cNvSpPr txBox="1">
            <a:spLocks noChangeArrowheads="1"/>
          </p:cNvSpPr>
          <p:nvPr/>
        </p:nvSpPr>
        <p:spPr bwMode="auto">
          <a:xfrm>
            <a:off x="1178169" y="4013669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7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58" name="Text Box 2947"/>
          <p:cNvSpPr txBox="1">
            <a:spLocks noChangeArrowheads="1"/>
          </p:cNvSpPr>
          <p:nvPr/>
        </p:nvSpPr>
        <p:spPr bwMode="auto">
          <a:xfrm>
            <a:off x="2055445" y="3486931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0" name="Text Box 2947"/>
          <p:cNvSpPr txBox="1">
            <a:spLocks noChangeArrowheads="1"/>
          </p:cNvSpPr>
          <p:nvPr/>
        </p:nvSpPr>
        <p:spPr bwMode="auto">
          <a:xfrm>
            <a:off x="2910437" y="3507364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0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63" name="Text Box 2947"/>
          <p:cNvSpPr txBox="1">
            <a:spLocks noChangeArrowheads="1"/>
          </p:cNvSpPr>
          <p:nvPr/>
        </p:nvSpPr>
        <p:spPr bwMode="auto">
          <a:xfrm>
            <a:off x="1989372" y="457926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64" name="Text Box 2947"/>
          <p:cNvSpPr txBox="1">
            <a:spLocks noChangeArrowheads="1"/>
          </p:cNvSpPr>
          <p:nvPr/>
        </p:nvSpPr>
        <p:spPr bwMode="auto">
          <a:xfrm>
            <a:off x="2929648" y="401827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0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65" name="Text Box 2947"/>
          <p:cNvSpPr txBox="1">
            <a:spLocks noChangeArrowheads="1"/>
          </p:cNvSpPr>
          <p:nvPr/>
        </p:nvSpPr>
        <p:spPr bwMode="auto">
          <a:xfrm>
            <a:off x="2024459" y="4001340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5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115046" y="-53075"/>
            <a:ext cx="906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endParaRPr lang="en-US" altLang="vi-VN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 số có bốn chữ số ( tiếp theo)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4" name="Text Box 2947"/>
          <p:cNvSpPr txBox="1">
            <a:spLocks noChangeArrowheads="1"/>
          </p:cNvSpPr>
          <p:nvPr/>
        </p:nvSpPr>
        <p:spPr bwMode="auto">
          <a:xfrm>
            <a:off x="334435" y="5617749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35" name="Text Box 2947"/>
          <p:cNvSpPr txBox="1">
            <a:spLocks noChangeArrowheads="1"/>
          </p:cNvSpPr>
          <p:nvPr/>
        </p:nvSpPr>
        <p:spPr bwMode="auto">
          <a:xfrm>
            <a:off x="1151172" y="5126715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4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36" name="Text Box 2947"/>
          <p:cNvSpPr txBox="1">
            <a:spLocks noChangeArrowheads="1"/>
          </p:cNvSpPr>
          <p:nvPr/>
        </p:nvSpPr>
        <p:spPr bwMode="auto">
          <a:xfrm>
            <a:off x="1989372" y="5122199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0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37" name="Text Box 2947"/>
          <p:cNvSpPr txBox="1">
            <a:spLocks noChangeArrowheads="1"/>
          </p:cNvSpPr>
          <p:nvPr/>
        </p:nvSpPr>
        <p:spPr bwMode="auto">
          <a:xfrm>
            <a:off x="2877906" y="558086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5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38" name="Text Box 2947"/>
          <p:cNvSpPr txBox="1">
            <a:spLocks noChangeArrowheads="1"/>
          </p:cNvSpPr>
          <p:nvPr/>
        </p:nvSpPr>
        <p:spPr bwMode="auto">
          <a:xfrm>
            <a:off x="2898531" y="509778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39" name="Text Box 2947"/>
          <p:cNvSpPr txBox="1">
            <a:spLocks noChangeArrowheads="1"/>
          </p:cNvSpPr>
          <p:nvPr/>
        </p:nvSpPr>
        <p:spPr bwMode="auto">
          <a:xfrm>
            <a:off x="3607173" y="5609443"/>
            <a:ext cx="81535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2005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40" name="Text Box 2947"/>
          <p:cNvSpPr txBox="1">
            <a:spLocks noChangeArrowheads="1"/>
          </p:cNvSpPr>
          <p:nvPr/>
        </p:nvSpPr>
        <p:spPr bwMode="auto">
          <a:xfrm>
            <a:off x="3596237" y="5070318"/>
            <a:ext cx="75632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2402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41" name="Text Box 2947"/>
          <p:cNvSpPr txBox="1">
            <a:spLocks noChangeArrowheads="1"/>
          </p:cNvSpPr>
          <p:nvPr/>
        </p:nvSpPr>
        <p:spPr bwMode="auto">
          <a:xfrm>
            <a:off x="3606679" y="4548291"/>
            <a:ext cx="77371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2020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42" name="Text Box 2947"/>
          <p:cNvSpPr txBox="1">
            <a:spLocks noChangeArrowheads="1"/>
          </p:cNvSpPr>
          <p:nvPr/>
        </p:nvSpPr>
        <p:spPr bwMode="auto">
          <a:xfrm>
            <a:off x="3595636" y="4046567"/>
            <a:ext cx="75692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2750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43" name="Text Box 2947"/>
          <p:cNvSpPr txBox="1">
            <a:spLocks noChangeArrowheads="1"/>
          </p:cNvSpPr>
          <p:nvPr/>
        </p:nvSpPr>
        <p:spPr bwMode="auto">
          <a:xfrm>
            <a:off x="3607173" y="3467320"/>
            <a:ext cx="75836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2700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56" name="Text Box 2947"/>
          <p:cNvSpPr txBox="1">
            <a:spLocks noChangeArrowheads="1"/>
          </p:cNvSpPr>
          <p:nvPr/>
        </p:nvSpPr>
        <p:spPr bwMode="auto">
          <a:xfrm>
            <a:off x="2012648" y="5593071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0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59" name="Text Box 2947"/>
          <p:cNvSpPr txBox="1">
            <a:spLocks noChangeArrowheads="1"/>
          </p:cNvSpPr>
          <p:nvPr/>
        </p:nvSpPr>
        <p:spPr bwMode="auto">
          <a:xfrm>
            <a:off x="1151172" y="560944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0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70" name="Text Box 2947"/>
          <p:cNvSpPr txBox="1">
            <a:spLocks noChangeArrowheads="1"/>
          </p:cNvSpPr>
          <p:nvPr/>
        </p:nvSpPr>
        <p:spPr bwMode="auto">
          <a:xfrm>
            <a:off x="342903" y="5122199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smtClean="0">
                <a:solidFill>
                  <a:srgbClr val="000000"/>
                </a:solidFill>
              </a:rPr>
              <a:t>2</a:t>
            </a:r>
            <a:endParaRPr lang="en-US" altLang="en-US" sz="2215">
              <a:solidFill>
                <a:srgbClr val="000000"/>
              </a:solidFill>
            </a:endParaRPr>
          </a:p>
        </p:txBody>
      </p:sp>
      <p:sp>
        <p:nvSpPr>
          <p:cNvPr id="71" name="Text Box 2947"/>
          <p:cNvSpPr txBox="1">
            <a:spLocks noChangeArrowheads="1"/>
          </p:cNvSpPr>
          <p:nvPr/>
        </p:nvSpPr>
        <p:spPr bwMode="auto">
          <a:xfrm>
            <a:off x="4544835" y="5567204"/>
            <a:ext cx="4323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b="0" i="1" smtClean="0">
                <a:solidFill>
                  <a:srgbClr val="000000"/>
                </a:solidFill>
              </a:rPr>
              <a:t>Hai nghìn không trăm linh năm </a:t>
            </a:r>
            <a:endParaRPr lang="en-US" altLang="en-US" sz="2215" b="0" i="1">
              <a:solidFill>
                <a:srgbClr val="000000"/>
              </a:solidFill>
            </a:endParaRPr>
          </a:p>
        </p:txBody>
      </p:sp>
      <p:sp>
        <p:nvSpPr>
          <p:cNvPr id="72" name="Text Box 2947"/>
          <p:cNvSpPr txBox="1">
            <a:spLocks noChangeArrowheads="1"/>
          </p:cNvSpPr>
          <p:nvPr/>
        </p:nvSpPr>
        <p:spPr bwMode="auto">
          <a:xfrm>
            <a:off x="4544835" y="3458016"/>
            <a:ext cx="4323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b="0" i="1" smtClean="0">
                <a:solidFill>
                  <a:srgbClr val="000000"/>
                </a:solidFill>
              </a:rPr>
              <a:t>Hai nghìn bảy trăm</a:t>
            </a:r>
            <a:endParaRPr lang="en-US" altLang="en-US" sz="2215" b="0" i="1">
              <a:solidFill>
                <a:srgbClr val="000000"/>
              </a:solidFill>
            </a:endParaRPr>
          </a:p>
        </p:txBody>
      </p:sp>
      <p:sp>
        <p:nvSpPr>
          <p:cNvPr id="73" name="Text Box 2947"/>
          <p:cNvSpPr txBox="1">
            <a:spLocks noChangeArrowheads="1"/>
          </p:cNvSpPr>
          <p:nvPr/>
        </p:nvSpPr>
        <p:spPr bwMode="auto">
          <a:xfrm>
            <a:off x="4532047" y="4007930"/>
            <a:ext cx="4323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b="0" i="1" smtClean="0">
                <a:solidFill>
                  <a:srgbClr val="000000"/>
                </a:solidFill>
              </a:rPr>
              <a:t>Hai nghìn bảy trăm năm mươi</a:t>
            </a:r>
            <a:endParaRPr lang="en-US" altLang="en-US" sz="2215" b="0" i="1">
              <a:solidFill>
                <a:srgbClr val="000000"/>
              </a:solidFill>
            </a:endParaRPr>
          </a:p>
        </p:txBody>
      </p:sp>
      <p:sp>
        <p:nvSpPr>
          <p:cNvPr id="74" name="Text Box 2947"/>
          <p:cNvSpPr txBox="1">
            <a:spLocks noChangeArrowheads="1"/>
          </p:cNvSpPr>
          <p:nvPr/>
        </p:nvSpPr>
        <p:spPr bwMode="auto">
          <a:xfrm>
            <a:off x="4511868" y="4587148"/>
            <a:ext cx="4323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b="0" i="1" smtClean="0">
                <a:solidFill>
                  <a:srgbClr val="000000"/>
                </a:solidFill>
              </a:rPr>
              <a:t>Hai nghìn không trăm hai mươi</a:t>
            </a:r>
            <a:endParaRPr lang="en-US" altLang="en-US" sz="2215" b="0" i="1">
              <a:solidFill>
                <a:srgbClr val="000000"/>
              </a:solidFill>
            </a:endParaRPr>
          </a:p>
        </p:txBody>
      </p:sp>
      <p:sp>
        <p:nvSpPr>
          <p:cNvPr id="75" name="Text Box 2947"/>
          <p:cNvSpPr txBox="1">
            <a:spLocks noChangeArrowheads="1"/>
          </p:cNvSpPr>
          <p:nvPr/>
        </p:nvSpPr>
        <p:spPr bwMode="auto">
          <a:xfrm>
            <a:off x="4532047" y="5050521"/>
            <a:ext cx="4323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b="0" i="1" smtClean="0">
                <a:solidFill>
                  <a:srgbClr val="000000"/>
                </a:solidFill>
              </a:rPr>
              <a:t>Hai nghìn bốn trăm linh hai</a:t>
            </a:r>
            <a:endParaRPr lang="en-US" altLang="en-US" sz="2215" b="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20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33" grpId="0"/>
      <p:bldP spid="44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60" grpId="0"/>
      <p:bldP spid="63" grpId="0"/>
      <p:bldP spid="64" grpId="0"/>
      <p:bldP spid="65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6" grpId="0"/>
      <p:bldP spid="5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52754" y="1350303"/>
            <a:ext cx="4383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Viết số thành tổng: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359" name="Text Box 2951"/>
          <p:cNvSpPr txBox="1">
            <a:spLocks noChangeArrowheads="1"/>
          </p:cNvSpPr>
          <p:nvPr/>
        </p:nvSpPr>
        <p:spPr bwMode="auto">
          <a:xfrm>
            <a:off x="4079631" y="251460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endParaRPr lang="vi-VN" altLang="en-US" sz="2215" b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 số có bốn chữ số  ( tiếp theo)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6" name="Text Box 2947"/>
          <p:cNvSpPr txBox="1">
            <a:spLocks noChangeArrowheads="1"/>
          </p:cNvSpPr>
          <p:nvPr/>
        </p:nvSpPr>
        <p:spPr bwMode="auto">
          <a:xfrm>
            <a:off x="967629" y="1899778"/>
            <a:ext cx="7489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5247</a:t>
            </a:r>
            <a:r>
              <a:rPr lang="en-US" altLang="en-US" sz="2800" b="0" i="1" smtClean="0">
                <a:solidFill>
                  <a:srgbClr val="FF0000"/>
                </a:solidFill>
              </a:rPr>
              <a:t> </a:t>
            </a:r>
            <a:r>
              <a:rPr lang="en-US" altLang="en-US" sz="2800" b="0" i="1" smtClean="0">
                <a:solidFill>
                  <a:srgbClr val="000000"/>
                </a:solidFill>
              </a:rPr>
              <a:t>= 5000 + 200 + 40 + 7</a:t>
            </a:r>
            <a:endParaRPr lang="en-US" altLang="en-US" sz="2800" b="0" i="1">
              <a:solidFill>
                <a:srgbClr val="FF0000"/>
              </a:solidFill>
            </a:endParaRPr>
          </a:p>
        </p:txBody>
      </p:sp>
      <p:sp>
        <p:nvSpPr>
          <p:cNvPr id="44" name="Text Box 2947"/>
          <p:cNvSpPr txBox="1">
            <a:spLocks noChangeArrowheads="1"/>
          </p:cNvSpPr>
          <p:nvPr/>
        </p:nvSpPr>
        <p:spPr bwMode="auto">
          <a:xfrm>
            <a:off x="955009" y="2422998"/>
            <a:ext cx="797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9683 </a:t>
            </a:r>
            <a:r>
              <a:rPr lang="en-US" altLang="en-US" sz="2800" smtClean="0">
                <a:solidFill>
                  <a:srgbClr val="000000"/>
                </a:solidFill>
              </a:rPr>
              <a:t>=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</a:rPr>
              <a:t>…… </a:t>
            </a:r>
            <a:r>
              <a:rPr lang="en-US" altLang="en-US" sz="2800" smtClean="0">
                <a:solidFill>
                  <a:srgbClr val="FF0000"/>
                </a:solidFill>
              </a:rPr>
              <a:t>  </a:t>
            </a:r>
            <a:r>
              <a:rPr lang="en-US" altLang="en-US" sz="2800" smtClean="0">
                <a:solidFill>
                  <a:srgbClr val="000000"/>
                </a:solidFill>
              </a:rPr>
              <a:t>+ …… + ……+ …….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0" y="-59509"/>
            <a:ext cx="906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endParaRPr lang="en-US" altLang="vi-VN" sz="28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947"/>
          <p:cNvSpPr txBox="1">
            <a:spLocks noChangeArrowheads="1"/>
          </p:cNvSpPr>
          <p:nvPr/>
        </p:nvSpPr>
        <p:spPr bwMode="auto">
          <a:xfrm>
            <a:off x="970872" y="4392794"/>
            <a:ext cx="797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7070 </a:t>
            </a:r>
            <a:r>
              <a:rPr lang="en-US" altLang="en-US" sz="2800" smtClean="0">
                <a:solidFill>
                  <a:srgbClr val="000000"/>
                </a:solidFill>
              </a:rPr>
              <a:t>=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</a:rPr>
              <a:t>…… </a:t>
            </a:r>
            <a:r>
              <a:rPr lang="en-US" altLang="en-US" sz="2800" smtClean="0">
                <a:solidFill>
                  <a:srgbClr val="FF0000"/>
                </a:solidFill>
              </a:rPr>
              <a:t>  </a:t>
            </a:r>
            <a:r>
              <a:rPr lang="en-US" altLang="en-US" sz="2800" smtClean="0">
                <a:solidFill>
                  <a:srgbClr val="000000"/>
                </a:solidFill>
              </a:rPr>
              <a:t>+ …… + ……+ …….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8" name="Text Box 2947"/>
          <p:cNvSpPr txBox="1">
            <a:spLocks noChangeArrowheads="1"/>
          </p:cNvSpPr>
          <p:nvPr/>
        </p:nvSpPr>
        <p:spPr bwMode="auto">
          <a:xfrm>
            <a:off x="1008909" y="5121310"/>
            <a:ext cx="797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8102 </a:t>
            </a:r>
            <a:r>
              <a:rPr lang="en-US" altLang="en-US" sz="2800" smtClean="0">
                <a:solidFill>
                  <a:srgbClr val="000000"/>
                </a:solidFill>
              </a:rPr>
              <a:t>=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</a:rPr>
              <a:t>…… </a:t>
            </a:r>
            <a:r>
              <a:rPr lang="en-US" altLang="en-US" sz="2800" smtClean="0">
                <a:solidFill>
                  <a:srgbClr val="FF0000"/>
                </a:solidFill>
              </a:rPr>
              <a:t>  </a:t>
            </a:r>
            <a:r>
              <a:rPr lang="en-US" altLang="en-US" sz="2800" smtClean="0">
                <a:solidFill>
                  <a:srgbClr val="000000"/>
                </a:solidFill>
              </a:rPr>
              <a:t>+ …… + ……+ …….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4" name="Text Box 2947"/>
          <p:cNvSpPr txBox="1">
            <a:spLocks noChangeArrowheads="1"/>
          </p:cNvSpPr>
          <p:nvPr/>
        </p:nvSpPr>
        <p:spPr bwMode="auto">
          <a:xfrm>
            <a:off x="997560" y="5714216"/>
            <a:ext cx="797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6790 </a:t>
            </a:r>
            <a:r>
              <a:rPr lang="en-US" altLang="en-US" sz="2800" smtClean="0">
                <a:solidFill>
                  <a:srgbClr val="000000"/>
                </a:solidFill>
              </a:rPr>
              <a:t>=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</a:rPr>
              <a:t>…… </a:t>
            </a:r>
            <a:r>
              <a:rPr lang="en-US" altLang="en-US" sz="2800" smtClean="0">
                <a:solidFill>
                  <a:srgbClr val="FF0000"/>
                </a:solidFill>
              </a:rPr>
              <a:t>  </a:t>
            </a:r>
            <a:r>
              <a:rPr lang="en-US" altLang="en-US" sz="2800" smtClean="0">
                <a:solidFill>
                  <a:srgbClr val="000000"/>
                </a:solidFill>
              </a:rPr>
              <a:t>+ …… + ……+ …….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5" name="Text Box 2947"/>
          <p:cNvSpPr txBox="1">
            <a:spLocks noChangeArrowheads="1"/>
          </p:cNvSpPr>
          <p:nvPr/>
        </p:nvSpPr>
        <p:spPr bwMode="auto">
          <a:xfrm>
            <a:off x="925187" y="6237436"/>
            <a:ext cx="797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4400 </a:t>
            </a:r>
            <a:r>
              <a:rPr lang="en-US" altLang="en-US" sz="2800" smtClean="0">
                <a:solidFill>
                  <a:srgbClr val="000000"/>
                </a:solidFill>
              </a:rPr>
              <a:t>=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</a:rPr>
              <a:t>…… </a:t>
            </a:r>
            <a:r>
              <a:rPr lang="en-US" altLang="en-US" sz="2800" smtClean="0">
                <a:solidFill>
                  <a:srgbClr val="FF0000"/>
                </a:solidFill>
              </a:rPr>
              <a:t>  </a:t>
            </a:r>
            <a:r>
              <a:rPr lang="en-US" altLang="en-US" sz="2800" smtClean="0">
                <a:solidFill>
                  <a:srgbClr val="000000"/>
                </a:solidFill>
              </a:rPr>
              <a:t>+ …… + ……+ …….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6" name="Text Box 2947"/>
          <p:cNvSpPr txBox="1">
            <a:spLocks noChangeArrowheads="1"/>
          </p:cNvSpPr>
          <p:nvPr/>
        </p:nvSpPr>
        <p:spPr bwMode="auto">
          <a:xfrm>
            <a:off x="1026743" y="3766926"/>
            <a:ext cx="797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2005 </a:t>
            </a:r>
            <a:r>
              <a:rPr lang="en-US" altLang="en-US" sz="2800" smtClean="0">
                <a:solidFill>
                  <a:srgbClr val="000000"/>
                </a:solidFill>
              </a:rPr>
              <a:t>=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</a:rPr>
              <a:t>…… </a:t>
            </a:r>
            <a:r>
              <a:rPr lang="en-US" altLang="en-US" sz="2800" smtClean="0">
                <a:solidFill>
                  <a:srgbClr val="FF0000"/>
                </a:solidFill>
              </a:rPr>
              <a:t>  </a:t>
            </a:r>
            <a:r>
              <a:rPr lang="en-US" altLang="en-US" sz="2800" smtClean="0">
                <a:solidFill>
                  <a:srgbClr val="000000"/>
                </a:solidFill>
              </a:rPr>
              <a:t>+ …… + ……+ …….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7" name="Text Box 2947"/>
          <p:cNvSpPr txBox="1">
            <a:spLocks noChangeArrowheads="1"/>
          </p:cNvSpPr>
          <p:nvPr/>
        </p:nvSpPr>
        <p:spPr bwMode="auto">
          <a:xfrm>
            <a:off x="1029004" y="3073776"/>
            <a:ext cx="7489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3095</a:t>
            </a:r>
            <a:r>
              <a:rPr lang="en-US" altLang="en-US" sz="2800" b="0" i="1" smtClean="0">
                <a:solidFill>
                  <a:srgbClr val="FF0000"/>
                </a:solidFill>
              </a:rPr>
              <a:t> </a:t>
            </a:r>
            <a:r>
              <a:rPr lang="en-US" altLang="en-US" sz="2800" b="0" i="1" smtClean="0">
                <a:solidFill>
                  <a:srgbClr val="000000"/>
                </a:solidFill>
              </a:rPr>
              <a:t>= 3000 + 0 + 90 + 7 = 3000 + 90 + 7</a:t>
            </a:r>
            <a:endParaRPr lang="en-US" altLang="en-US" sz="2800" b="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54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4" grpId="0"/>
      <p:bldP spid="46" grpId="0"/>
      <p:bldP spid="44" grpId="0"/>
      <p:bldP spid="17" grpId="0"/>
      <p:bldP spid="18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52754" y="1350303"/>
            <a:ext cx="4383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00"/>
                </a:solidFill>
              </a:rPr>
              <a:t>Bài</a:t>
            </a:r>
            <a:r>
              <a:rPr lang="en-US" altLang="en-US" sz="2800" dirty="0" smtClean="0">
                <a:solidFill>
                  <a:srgbClr val="000000"/>
                </a:solidFill>
              </a:rPr>
              <a:t> 1: 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Đọc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sau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9359" name="Text Box 2951"/>
          <p:cNvSpPr txBox="1">
            <a:spLocks noChangeArrowheads="1"/>
          </p:cNvSpPr>
          <p:nvPr/>
        </p:nvSpPr>
        <p:spPr bwMode="auto">
          <a:xfrm>
            <a:off x="4079631" y="251460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endParaRPr lang="vi-VN" altLang="en-US" sz="2215" b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 số có bốn chữ số  ( tiếp theo)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6" name="Text Box 2947"/>
          <p:cNvSpPr txBox="1">
            <a:spLocks noChangeArrowheads="1"/>
          </p:cNvSpPr>
          <p:nvPr/>
        </p:nvSpPr>
        <p:spPr bwMode="auto">
          <a:xfrm>
            <a:off x="622299" y="2708126"/>
            <a:ext cx="7489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b="0" i="1" smtClean="0">
                <a:solidFill>
                  <a:srgbClr val="FF0000"/>
                </a:solidFill>
              </a:rPr>
              <a:t>7800 </a:t>
            </a:r>
            <a:r>
              <a:rPr lang="en-US" altLang="en-US" sz="2800" b="0" i="1" smtClean="0">
                <a:solidFill>
                  <a:srgbClr val="000000"/>
                </a:solidFill>
              </a:rPr>
              <a:t>Đọc là</a:t>
            </a:r>
            <a:r>
              <a:rPr lang="en-US" altLang="en-US" sz="2800" b="0" i="1" smtClean="0">
                <a:solidFill>
                  <a:srgbClr val="FF0000"/>
                </a:solidFill>
              </a:rPr>
              <a:t>: Bảy nghìn tám trăm </a:t>
            </a:r>
            <a:endParaRPr lang="en-US" altLang="en-US" sz="2800" b="0" i="1">
              <a:solidFill>
                <a:srgbClr val="FF0000"/>
              </a:solidFill>
            </a:endParaRPr>
          </a:p>
        </p:txBody>
      </p:sp>
      <p:sp>
        <p:nvSpPr>
          <p:cNvPr id="44" name="Text Box 2947"/>
          <p:cNvSpPr txBox="1">
            <a:spLocks noChangeArrowheads="1"/>
          </p:cNvSpPr>
          <p:nvPr/>
        </p:nvSpPr>
        <p:spPr bwMode="auto">
          <a:xfrm>
            <a:off x="304800" y="196760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7800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0" y="-59509"/>
            <a:ext cx="906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endParaRPr lang="en-US" altLang="vi-VN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947"/>
          <p:cNvSpPr txBox="1">
            <a:spLocks noChangeArrowheads="1"/>
          </p:cNvSpPr>
          <p:nvPr/>
        </p:nvSpPr>
        <p:spPr bwMode="auto">
          <a:xfrm>
            <a:off x="1600200" y="196416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3690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1" name="Text Box 2947"/>
          <p:cNvSpPr txBox="1">
            <a:spLocks noChangeArrowheads="1"/>
          </p:cNvSpPr>
          <p:nvPr/>
        </p:nvSpPr>
        <p:spPr bwMode="auto">
          <a:xfrm>
            <a:off x="3376246" y="19562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6504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2" name="Text Box 2947"/>
          <p:cNvSpPr txBox="1">
            <a:spLocks noChangeArrowheads="1"/>
          </p:cNvSpPr>
          <p:nvPr/>
        </p:nvSpPr>
        <p:spPr bwMode="auto">
          <a:xfrm>
            <a:off x="7239000" y="19562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5005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3" name="Text Box 2947"/>
          <p:cNvSpPr txBox="1">
            <a:spLocks noChangeArrowheads="1"/>
          </p:cNvSpPr>
          <p:nvPr/>
        </p:nvSpPr>
        <p:spPr bwMode="auto">
          <a:xfrm>
            <a:off x="5029200" y="195821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4081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89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4" grpId="0"/>
      <p:bldP spid="46" grpId="0"/>
      <p:bldP spid="44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52754" y="1350303"/>
            <a:ext cx="4383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00"/>
                </a:solidFill>
              </a:rPr>
              <a:t>Bài</a:t>
            </a:r>
            <a:r>
              <a:rPr lang="en-US" altLang="en-US" sz="2800" dirty="0" smtClean="0">
                <a:solidFill>
                  <a:srgbClr val="000000"/>
                </a:solidFill>
              </a:rPr>
              <a:t> 2: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</a:rPr>
              <a:t>?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 số có bốn chữ số  ( tiếp theo)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0" y="-59509"/>
            <a:ext cx="906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endParaRPr lang="en-US" altLang="vi-VN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105" y="2222218"/>
            <a:ext cx="8644575" cy="548586"/>
            <a:chOff x="22105" y="2222218"/>
            <a:chExt cx="8644575" cy="548586"/>
          </a:xfrm>
        </p:grpSpPr>
        <p:sp>
          <p:nvSpPr>
            <p:cNvPr id="46" name="Text Box 2947"/>
            <p:cNvSpPr txBox="1">
              <a:spLocks noChangeArrowheads="1"/>
            </p:cNvSpPr>
            <p:nvPr/>
          </p:nvSpPr>
          <p:spPr bwMode="auto">
            <a:xfrm>
              <a:off x="22105" y="2230272"/>
              <a:ext cx="5521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44083" eaLnBrk="1" hangingPunct="1">
                <a:spcBef>
                  <a:spcPct val="50000"/>
                </a:spcBef>
              </a:pPr>
              <a:r>
                <a:rPr lang="en-US" altLang="en-US" sz="2800" smtClean="0">
                  <a:solidFill>
                    <a:srgbClr val="000000"/>
                  </a:solidFill>
                </a:rPr>
                <a:t>a</a:t>
              </a:r>
              <a:r>
                <a:rPr lang="en-US" altLang="en-US" sz="2800" b="0" i="1" smtClean="0">
                  <a:solidFill>
                    <a:srgbClr val="000000"/>
                  </a:solidFill>
                </a:rPr>
                <a:t>.</a:t>
              </a:r>
              <a:endParaRPr lang="en-US" altLang="en-US" sz="2800" b="0" i="1">
                <a:solidFill>
                  <a:srgbClr val="FF00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53728" y="2222218"/>
              <a:ext cx="8112952" cy="548586"/>
              <a:chOff x="855886" y="2192455"/>
              <a:chExt cx="8112952" cy="548586"/>
            </a:xfrm>
          </p:grpSpPr>
          <p:sp>
            <p:nvSpPr>
              <p:cNvPr id="44" name="Text Box 2947"/>
              <p:cNvSpPr txBox="1">
                <a:spLocks noChangeArrowheads="1"/>
              </p:cNvSpPr>
              <p:nvPr/>
            </p:nvSpPr>
            <p:spPr bwMode="auto">
              <a:xfrm>
                <a:off x="855886" y="2208159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5616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 Box 2947"/>
              <p:cNvSpPr txBox="1">
                <a:spLocks noChangeArrowheads="1"/>
              </p:cNvSpPr>
              <p:nvPr/>
            </p:nvSpPr>
            <p:spPr bwMode="auto">
              <a:xfrm>
                <a:off x="2374295" y="2213568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5617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2947"/>
              <p:cNvSpPr txBox="1">
                <a:spLocks noChangeArrowheads="1"/>
              </p:cNvSpPr>
              <p:nvPr/>
            </p:nvSpPr>
            <p:spPr bwMode="auto">
              <a:xfrm>
                <a:off x="3756562" y="2215662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 Box 2947"/>
              <p:cNvSpPr txBox="1">
                <a:spLocks noChangeArrowheads="1"/>
              </p:cNvSpPr>
              <p:nvPr/>
            </p:nvSpPr>
            <p:spPr bwMode="auto">
              <a:xfrm>
                <a:off x="6553200" y="2192455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 Box 2947"/>
              <p:cNvSpPr txBox="1">
                <a:spLocks noChangeArrowheads="1"/>
              </p:cNvSpPr>
              <p:nvPr/>
            </p:nvSpPr>
            <p:spPr bwMode="auto">
              <a:xfrm>
                <a:off x="5128162" y="2217821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 Box 2947"/>
              <p:cNvSpPr txBox="1">
                <a:spLocks noChangeArrowheads="1"/>
              </p:cNvSpPr>
              <p:nvPr/>
            </p:nvSpPr>
            <p:spPr bwMode="auto">
              <a:xfrm>
                <a:off x="7978238" y="2196490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" name="Straight Arrow Connector 4"/>
              <p:cNvCxnSpPr>
                <a:stCxn id="44" idx="3"/>
              </p:cNvCxnSpPr>
              <p:nvPr/>
            </p:nvCxnSpPr>
            <p:spPr>
              <a:xfrm flipV="1">
                <a:off x="1846486" y="2465516"/>
                <a:ext cx="528570" cy="42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6172200" y="2479431"/>
                <a:ext cx="381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747162" y="2477272"/>
                <a:ext cx="3737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376246" y="2477272"/>
                <a:ext cx="3737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7543800" y="2458100"/>
                <a:ext cx="4344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52754" y="3725913"/>
            <a:ext cx="8644575" cy="548586"/>
            <a:chOff x="22105" y="2222218"/>
            <a:chExt cx="8644575" cy="548586"/>
          </a:xfrm>
        </p:grpSpPr>
        <p:sp>
          <p:nvSpPr>
            <p:cNvPr id="34" name="Text Box 2947"/>
            <p:cNvSpPr txBox="1">
              <a:spLocks noChangeArrowheads="1"/>
            </p:cNvSpPr>
            <p:nvPr/>
          </p:nvSpPr>
          <p:spPr bwMode="auto">
            <a:xfrm>
              <a:off x="22105" y="2230272"/>
              <a:ext cx="5521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44083" eaLnBrk="1" hangingPunct="1">
                <a:spcBef>
                  <a:spcPct val="50000"/>
                </a:spcBef>
              </a:pPr>
              <a:r>
                <a:rPr lang="en-US" altLang="en-US" sz="2800" smtClean="0">
                  <a:solidFill>
                    <a:srgbClr val="000000"/>
                  </a:solidFill>
                </a:rPr>
                <a:t>b</a:t>
              </a:r>
              <a:r>
                <a:rPr lang="en-US" altLang="en-US" sz="2800" b="0" i="1" smtClean="0">
                  <a:solidFill>
                    <a:srgbClr val="000000"/>
                  </a:solidFill>
                </a:rPr>
                <a:t>.</a:t>
              </a:r>
              <a:endParaRPr lang="en-US" altLang="en-US" sz="2800" b="0" i="1">
                <a:solidFill>
                  <a:srgbClr val="FF0000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53728" y="2222218"/>
              <a:ext cx="8112952" cy="548586"/>
              <a:chOff x="855886" y="2192455"/>
              <a:chExt cx="8112952" cy="548586"/>
            </a:xfrm>
          </p:grpSpPr>
          <p:sp>
            <p:nvSpPr>
              <p:cNvPr id="36" name="Text Box 2947"/>
              <p:cNvSpPr txBox="1">
                <a:spLocks noChangeArrowheads="1"/>
              </p:cNvSpPr>
              <p:nvPr/>
            </p:nvSpPr>
            <p:spPr bwMode="auto">
              <a:xfrm>
                <a:off x="855886" y="2208159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8009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 Box 2947"/>
              <p:cNvSpPr txBox="1">
                <a:spLocks noChangeArrowheads="1"/>
              </p:cNvSpPr>
              <p:nvPr/>
            </p:nvSpPr>
            <p:spPr bwMode="auto">
              <a:xfrm>
                <a:off x="2374295" y="2213568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8010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 Box 2947"/>
              <p:cNvSpPr txBox="1">
                <a:spLocks noChangeArrowheads="1"/>
              </p:cNvSpPr>
              <p:nvPr/>
            </p:nvSpPr>
            <p:spPr bwMode="auto">
              <a:xfrm>
                <a:off x="3756562" y="2215662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8011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 Box 2947"/>
              <p:cNvSpPr txBox="1">
                <a:spLocks noChangeArrowheads="1"/>
              </p:cNvSpPr>
              <p:nvPr/>
            </p:nvSpPr>
            <p:spPr bwMode="auto">
              <a:xfrm>
                <a:off x="6553200" y="2192455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 Box 2947"/>
              <p:cNvSpPr txBox="1">
                <a:spLocks noChangeArrowheads="1"/>
              </p:cNvSpPr>
              <p:nvPr/>
            </p:nvSpPr>
            <p:spPr bwMode="auto">
              <a:xfrm>
                <a:off x="5128162" y="2217821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 Box 2947"/>
              <p:cNvSpPr txBox="1">
                <a:spLocks noChangeArrowheads="1"/>
              </p:cNvSpPr>
              <p:nvPr/>
            </p:nvSpPr>
            <p:spPr bwMode="auto">
              <a:xfrm>
                <a:off x="7978238" y="2196490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2" name="Straight Arrow Connector 41"/>
              <p:cNvCxnSpPr>
                <a:stCxn id="36" idx="3"/>
              </p:cNvCxnSpPr>
              <p:nvPr/>
            </p:nvCxnSpPr>
            <p:spPr>
              <a:xfrm flipV="1">
                <a:off x="1846486" y="2465516"/>
                <a:ext cx="528570" cy="42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6172200" y="2479431"/>
                <a:ext cx="381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4747162" y="2477272"/>
                <a:ext cx="3737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3376246" y="2477272"/>
                <a:ext cx="3737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7543800" y="2458100"/>
                <a:ext cx="4344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/>
          <p:nvPr/>
        </p:nvGrpSpPr>
        <p:grpSpPr>
          <a:xfrm>
            <a:off x="38162" y="5185918"/>
            <a:ext cx="8644575" cy="548586"/>
            <a:chOff x="22105" y="2222218"/>
            <a:chExt cx="8644575" cy="548586"/>
          </a:xfrm>
        </p:grpSpPr>
        <p:sp>
          <p:nvSpPr>
            <p:cNvPr id="50" name="Text Box 2947"/>
            <p:cNvSpPr txBox="1">
              <a:spLocks noChangeArrowheads="1"/>
            </p:cNvSpPr>
            <p:nvPr/>
          </p:nvSpPr>
          <p:spPr bwMode="auto">
            <a:xfrm>
              <a:off x="22105" y="2230272"/>
              <a:ext cx="5521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44083" eaLnBrk="1" hangingPunct="1">
                <a:spcBef>
                  <a:spcPct val="50000"/>
                </a:spcBef>
              </a:pPr>
              <a:r>
                <a:rPr lang="en-US" altLang="en-US" sz="2800" smtClean="0">
                  <a:solidFill>
                    <a:srgbClr val="000000"/>
                  </a:solidFill>
                </a:rPr>
                <a:t>c</a:t>
              </a:r>
              <a:r>
                <a:rPr lang="en-US" altLang="en-US" sz="2800" b="0" i="1" smtClean="0">
                  <a:solidFill>
                    <a:srgbClr val="000000"/>
                  </a:solidFill>
                </a:rPr>
                <a:t>.</a:t>
              </a:r>
              <a:endParaRPr lang="en-US" altLang="en-US" sz="2800" b="0" i="1">
                <a:solidFill>
                  <a:srgbClr val="FF0000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728" y="2222218"/>
              <a:ext cx="8112952" cy="548586"/>
              <a:chOff x="855886" y="2192455"/>
              <a:chExt cx="8112952" cy="548586"/>
            </a:xfrm>
          </p:grpSpPr>
          <p:sp>
            <p:nvSpPr>
              <p:cNvPr id="52" name="Text Box 2947"/>
              <p:cNvSpPr txBox="1">
                <a:spLocks noChangeArrowheads="1"/>
              </p:cNvSpPr>
              <p:nvPr/>
            </p:nvSpPr>
            <p:spPr bwMode="auto">
              <a:xfrm>
                <a:off x="855886" y="2208159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6000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 Box 2947"/>
              <p:cNvSpPr txBox="1">
                <a:spLocks noChangeArrowheads="1"/>
              </p:cNvSpPr>
              <p:nvPr/>
            </p:nvSpPr>
            <p:spPr bwMode="auto">
              <a:xfrm>
                <a:off x="2374295" y="2213568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6001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 Box 2947"/>
              <p:cNvSpPr txBox="1">
                <a:spLocks noChangeArrowheads="1"/>
              </p:cNvSpPr>
              <p:nvPr/>
            </p:nvSpPr>
            <p:spPr bwMode="auto">
              <a:xfrm>
                <a:off x="3756562" y="2215662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6002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 Box 2947"/>
              <p:cNvSpPr txBox="1">
                <a:spLocks noChangeArrowheads="1"/>
              </p:cNvSpPr>
              <p:nvPr/>
            </p:nvSpPr>
            <p:spPr bwMode="auto">
              <a:xfrm>
                <a:off x="6553200" y="2192455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 Box 2947"/>
              <p:cNvSpPr txBox="1">
                <a:spLocks noChangeArrowheads="1"/>
              </p:cNvSpPr>
              <p:nvPr/>
            </p:nvSpPr>
            <p:spPr bwMode="auto">
              <a:xfrm>
                <a:off x="5128162" y="2217821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Text Box 2947"/>
              <p:cNvSpPr txBox="1">
                <a:spLocks noChangeArrowheads="1"/>
              </p:cNvSpPr>
              <p:nvPr/>
            </p:nvSpPr>
            <p:spPr bwMode="auto">
              <a:xfrm>
                <a:off x="7978238" y="2196490"/>
                <a:ext cx="990600" cy="5232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844083" eaLnBrk="1" hangingPunct="1">
                  <a:spcBef>
                    <a:spcPct val="50000"/>
                  </a:spcBef>
                </a:pPr>
                <a:r>
                  <a:rPr lang="en-US" altLang="en-US" sz="2800" smtClean="0">
                    <a:solidFill>
                      <a:srgbClr val="FF0000"/>
                    </a:solidFill>
                  </a:rPr>
                  <a:t> </a:t>
                </a:r>
                <a:endParaRPr lang="en-US" altLang="en-US" sz="28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8" name="Straight Arrow Connector 57"/>
              <p:cNvCxnSpPr>
                <a:stCxn id="52" idx="3"/>
              </p:cNvCxnSpPr>
              <p:nvPr/>
            </p:nvCxnSpPr>
            <p:spPr>
              <a:xfrm flipV="1">
                <a:off x="1846486" y="2465516"/>
                <a:ext cx="528570" cy="42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172200" y="2479431"/>
                <a:ext cx="381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747162" y="2477272"/>
                <a:ext cx="3737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376246" y="2477272"/>
                <a:ext cx="3737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7543800" y="2458100"/>
                <a:ext cx="4344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0349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52754" y="1350303"/>
            <a:ext cx="6195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00"/>
                </a:solidFill>
              </a:rPr>
              <a:t>Bài</a:t>
            </a:r>
            <a:r>
              <a:rPr lang="en-US" altLang="en-US" sz="2800" dirty="0" smtClean="0">
                <a:solidFill>
                  <a:srgbClr val="000000"/>
                </a:solidFill>
              </a:rPr>
              <a:t> 1: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Viết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theo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mẫu</a:t>
            </a:r>
            <a:r>
              <a:rPr lang="en-US" altLang="en-US" sz="2800" dirty="0" smtClean="0">
                <a:solidFill>
                  <a:srgbClr val="000000"/>
                </a:solidFill>
              </a:rPr>
              <a:t>: 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9359" name="Text Box 2951"/>
          <p:cNvSpPr txBox="1">
            <a:spLocks noChangeArrowheads="1"/>
          </p:cNvSpPr>
          <p:nvPr/>
        </p:nvSpPr>
        <p:spPr bwMode="auto">
          <a:xfrm>
            <a:off x="4079631" y="251460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endParaRPr lang="vi-VN" altLang="en-US" sz="2215" b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 số có bốn chữ số  ( tiếp theo)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6" name="Text Box 2947"/>
          <p:cNvSpPr txBox="1">
            <a:spLocks noChangeArrowheads="1"/>
          </p:cNvSpPr>
          <p:nvPr/>
        </p:nvSpPr>
        <p:spPr bwMode="auto">
          <a:xfrm>
            <a:off x="458322" y="3715672"/>
            <a:ext cx="7489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b="0" i="1" smtClean="0">
                <a:solidFill>
                  <a:srgbClr val="FF0000"/>
                </a:solidFill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</a:rPr>
              <a:t>b. </a:t>
            </a:r>
            <a:r>
              <a:rPr lang="en-US" altLang="en-US" sz="2800" smtClean="0">
                <a:solidFill>
                  <a:srgbClr val="FF0000"/>
                </a:solidFill>
              </a:rPr>
              <a:t>6006; 2002; 4700; 8010; 7508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4" name="Text Box 2947"/>
          <p:cNvSpPr txBox="1">
            <a:spLocks noChangeArrowheads="1"/>
          </p:cNvSpPr>
          <p:nvPr/>
        </p:nvSpPr>
        <p:spPr bwMode="auto">
          <a:xfrm>
            <a:off x="532028" y="1890489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a. </a:t>
            </a:r>
            <a:r>
              <a:rPr lang="en-US" altLang="en-US" sz="2800" smtClean="0">
                <a:solidFill>
                  <a:srgbClr val="FF0000"/>
                </a:solidFill>
              </a:rPr>
              <a:t>9731; 1952; 6845; 5757; 9999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0" y="-59509"/>
            <a:ext cx="906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endParaRPr lang="en-US" altLang="vi-VN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947"/>
          <p:cNvSpPr txBox="1">
            <a:spLocks noChangeArrowheads="1"/>
          </p:cNvSpPr>
          <p:nvPr/>
        </p:nvSpPr>
        <p:spPr bwMode="auto">
          <a:xfrm>
            <a:off x="335084" y="2658596"/>
            <a:ext cx="7489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9731</a:t>
            </a:r>
            <a:r>
              <a:rPr lang="en-US" altLang="en-US" sz="2800" b="0" i="1" smtClean="0">
                <a:solidFill>
                  <a:srgbClr val="FF0000"/>
                </a:solidFill>
              </a:rPr>
              <a:t> </a:t>
            </a:r>
            <a:r>
              <a:rPr lang="en-US" altLang="en-US" sz="2800" b="0" i="1" smtClean="0">
                <a:solidFill>
                  <a:srgbClr val="000000"/>
                </a:solidFill>
              </a:rPr>
              <a:t>= 9000 + 700 + 30 + 1</a:t>
            </a:r>
            <a:endParaRPr lang="en-US" altLang="en-US" sz="2800" b="0" i="1">
              <a:solidFill>
                <a:srgbClr val="FF0000"/>
              </a:solidFill>
            </a:endParaRPr>
          </a:p>
        </p:txBody>
      </p:sp>
      <p:sp>
        <p:nvSpPr>
          <p:cNvPr id="18" name="Text Box 2947"/>
          <p:cNvSpPr txBox="1">
            <a:spLocks noChangeArrowheads="1"/>
          </p:cNvSpPr>
          <p:nvPr/>
        </p:nvSpPr>
        <p:spPr bwMode="auto">
          <a:xfrm>
            <a:off x="492369" y="4772748"/>
            <a:ext cx="7489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00"/>
                </a:solidFill>
              </a:rPr>
              <a:t>6006</a:t>
            </a:r>
            <a:r>
              <a:rPr lang="en-US" altLang="en-US" sz="2800" b="0" i="1" smtClean="0">
                <a:solidFill>
                  <a:srgbClr val="FF0000"/>
                </a:solidFill>
              </a:rPr>
              <a:t> </a:t>
            </a:r>
            <a:r>
              <a:rPr lang="en-US" altLang="en-US" sz="2800" b="0" i="1" smtClean="0">
                <a:solidFill>
                  <a:srgbClr val="000000"/>
                </a:solidFill>
              </a:rPr>
              <a:t>= 6000 + 6</a:t>
            </a:r>
            <a:endParaRPr lang="en-US" altLang="en-US" sz="2800" b="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04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4" grpId="0"/>
      <p:bldP spid="46" grpId="0"/>
      <p:bldP spid="44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52754" y="1350303"/>
            <a:ext cx="6195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00"/>
                </a:solidFill>
              </a:rPr>
              <a:t>Bài</a:t>
            </a:r>
            <a:r>
              <a:rPr lang="en-US" altLang="en-US" sz="2800" dirty="0" smtClean="0">
                <a:solidFill>
                  <a:srgbClr val="000000"/>
                </a:solidFill>
              </a:rPr>
              <a:t> 2: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Viết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theo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mẫu</a:t>
            </a:r>
            <a:r>
              <a:rPr lang="en-US" altLang="en-US" sz="2800" dirty="0" smtClean="0">
                <a:solidFill>
                  <a:srgbClr val="000000"/>
                </a:solidFill>
              </a:rPr>
              <a:t>: 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9359" name="Text Box 2951"/>
          <p:cNvSpPr txBox="1">
            <a:spLocks noChangeArrowheads="1"/>
          </p:cNvSpPr>
          <p:nvPr/>
        </p:nvSpPr>
        <p:spPr bwMode="auto">
          <a:xfrm>
            <a:off x="4079631" y="251460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endParaRPr lang="vi-VN" altLang="en-US" sz="2215" b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 số có bốn chữ số  ( tiếp theo)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-6927" y="-75700"/>
            <a:ext cx="90678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endParaRPr lang="en-US" altLang="vi-VN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947"/>
          <p:cNvSpPr txBox="1">
            <a:spLocks noChangeArrowheads="1"/>
          </p:cNvSpPr>
          <p:nvPr/>
        </p:nvSpPr>
        <p:spPr bwMode="auto">
          <a:xfrm>
            <a:off x="115046" y="1924625"/>
            <a:ext cx="37552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defTabSz="844083" eaLnBrk="1" hangingPunct="1">
              <a:spcBef>
                <a:spcPts val="600"/>
              </a:spcBef>
              <a:buFontTx/>
              <a:buAutoNum type="alphaLcPeriod"/>
            </a:pPr>
            <a:r>
              <a:rPr lang="en-US" altLang="en-US" sz="2800" smtClean="0">
                <a:solidFill>
                  <a:srgbClr val="000000"/>
                </a:solidFill>
              </a:rPr>
              <a:t>4000 + 500 + 60 + 7</a:t>
            </a:r>
          </a:p>
          <a:p>
            <a:pPr defTabSz="844083"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      3000 + 600 + 10 + 2</a:t>
            </a:r>
          </a:p>
          <a:p>
            <a:pPr defTabSz="844083"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      7000 + 900 + 90 +9</a:t>
            </a:r>
          </a:p>
          <a:p>
            <a:pPr defTabSz="844083"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      8000 + 100 + 50 + 9</a:t>
            </a:r>
          </a:p>
          <a:p>
            <a:pPr defTabSz="844083"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      5000+ 500 + 50 + 5</a:t>
            </a:r>
          </a:p>
        </p:txBody>
      </p:sp>
      <p:sp>
        <p:nvSpPr>
          <p:cNvPr id="18" name="Text Box 2947"/>
          <p:cNvSpPr txBox="1">
            <a:spLocks noChangeArrowheads="1"/>
          </p:cNvSpPr>
          <p:nvPr/>
        </p:nvSpPr>
        <p:spPr bwMode="auto">
          <a:xfrm>
            <a:off x="0" y="5041043"/>
            <a:ext cx="492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b="0" i="1" smtClean="0">
                <a:solidFill>
                  <a:srgbClr val="000000"/>
                </a:solidFill>
              </a:rPr>
              <a:t> </a:t>
            </a:r>
            <a:r>
              <a:rPr lang="en-US" altLang="en-US" sz="2800" b="0" i="1">
                <a:solidFill>
                  <a:srgbClr val="000000"/>
                </a:solidFill>
              </a:rPr>
              <a:t>4000 + 500 + 60 + </a:t>
            </a:r>
            <a:r>
              <a:rPr lang="en-US" altLang="en-US" sz="2800" b="0" i="1" smtClean="0">
                <a:solidFill>
                  <a:srgbClr val="000000"/>
                </a:solidFill>
              </a:rPr>
              <a:t>7 = </a:t>
            </a:r>
            <a:r>
              <a:rPr lang="en-US" altLang="en-US" sz="2800" smtClean="0">
                <a:solidFill>
                  <a:srgbClr val="FF0000"/>
                </a:solidFill>
              </a:rPr>
              <a:t>4567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5" name="Text Box 2947"/>
          <p:cNvSpPr txBox="1">
            <a:spLocks noChangeArrowheads="1"/>
          </p:cNvSpPr>
          <p:nvPr/>
        </p:nvSpPr>
        <p:spPr bwMode="auto">
          <a:xfrm>
            <a:off x="5801801" y="1924624"/>
            <a:ext cx="37552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b.  9000  + 10 + 5</a:t>
            </a:r>
          </a:p>
          <a:p>
            <a:pPr defTabSz="844083"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      4000 + 400 + 4</a:t>
            </a:r>
          </a:p>
          <a:p>
            <a:pPr defTabSz="844083"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      6000 + 10 +2</a:t>
            </a:r>
          </a:p>
          <a:p>
            <a:pPr defTabSz="844083"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      2000 + 20  </a:t>
            </a:r>
          </a:p>
          <a:p>
            <a:pPr defTabSz="844083" eaLnBrk="1" hangingPunct="1">
              <a:spcBef>
                <a:spcPts val="600"/>
              </a:spcBef>
            </a:pPr>
            <a:r>
              <a:rPr lang="en-US" altLang="en-US" sz="2800" smtClean="0">
                <a:solidFill>
                  <a:srgbClr val="000000"/>
                </a:solidFill>
              </a:rPr>
              <a:t>      5000 + 9</a:t>
            </a:r>
          </a:p>
        </p:txBody>
      </p:sp>
      <p:sp>
        <p:nvSpPr>
          <p:cNvPr id="16" name="Text Box 2947"/>
          <p:cNvSpPr txBox="1">
            <a:spLocks noChangeArrowheads="1"/>
          </p:cNvSpPr>
          <p:nvPr/>
        </p:nvSpPr>
        <p:spPr bwMode="auto">
          <a:xfrm>
            <a:off x="5562600" y="5120246"/>
            <a:ext cx="3840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800" b="0" i="1">
                <a:solidFill>
                  <a:srgbClr val="000000"/>
                </a:solidFill>
              </a:rPr>
              <a:t> 9000  + 10 + </a:t>
            </a:r>
            <a:r>
              <a:rPr lang="en-US" altLang="en-US" sz="2800" b="0" i="1" smtClean="0">
                <a:solidFill>
                  <a:srgbClr val="000000"/>
                </a:solidFill>
              </a:rPr>
              <a:t>5= </a:t>
            </a:r>
            <a:r>
              <a:rPr lang="en-US" altLang="en-US" sz="2800" smtClean="0">
                <a:solidFill>
                  <a:srgbClr val="FF0000"/>
                </a:solidFill>
              </a:rPr>
              <a:t>9015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4" grpId="0"/>
      <p:bldP spid="17" grpId="0"/>
      <p:bldP spid="18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4"/>
          <p:cNvSpPr>
            <a:spLocks noChangeArrowheads="1" noChangeShapeType="1" noTextEdit="1"/>
          </p:cNvSpPr>
          <p:nvPr/>
        </p:nvSpPr>
        <p:spPr bwMode="auto">
          <a:xfrm>
            <a:off x="2906713" y="1600200"/>
            <a:ext cx="3200400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5" i="1" kern="1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Thi đọc số</a:t>
            </a:r>
            <a:endParaRPr lang="en-US" sz="30975" i="1" kern="10" smtClean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16"/>
          <p:cNvSpPr txBox="1">
            <a:spLocks noChangeArrowheads="1"/>
          </p:cNvSpPr>
          <p:nvPr/>
        </p:nvSpPr>
        <p:spPr bwMode="auto">
          <a:xfrm>
            <a:off x="2109788" y="3559175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smtClean="0">
                <a:solidFill>
                  <a:srgbClr val="800000"/>
                </a:solidFill>
                <a:latin typeface="Times New Roman" panose="02020603050405020304" pitchFamily="18" charset="0"/>
              </a:rPr>
              <a:t>1765</a:t>
            </a:r>
          </a:p>
        </p:txBody>
      </p:sp>
      <p:sp>
        <p:nvSpPr>
          <p:cNvPr id="13316" name="Text Box 17"/>
          <p:cNvSpPr txBox="1">
            <a:spLocks noChangeArrowheads="1"/>
          </p:cNvSpPr>
          <p:nvPr/>
        </p:nvSpPr>
        <p:spPr bwMode="auto">
          <a:xfrm>
            <a:off x="4114800" y="3554413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smtClean="0">
                <a:solidFill>
                  <a:srgbClr val="800000"/>
                </a:solidFill>
                <a:latin typeface="Times New Roman" panose="02020603050405020304" pitchFamily="18" charset="0"/>
              </a:rPr>
              <a:t>6848</a:t>
            </a:r>
          </a:p>
        </p:txBody>
      </p:sp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6429375" y="3554413"/>
            <a:ext cx="114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smtClean="0">
                <a:solidFill>
                  <a:srgbClr val="800000"/>
                </a:solidFill>
                <a:latin typeface="Times New Roman" panose="02020603050405020304" pitchFamily="18" charset="0"/>
              </a:rPr>
              <a:t>8749</a:t>
            </a:r>
          </a:p>
        </p:txBody>
      </p: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2228850" y="4297363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smtClean="0">
                <a:solidFill>
                  <a:srgbClr val="800000"/>
                </a:solidFill>
                <a:latin typeface="Times New Roman" panose="02020603050405020304" pitchFamily="18" charset="0"/>
              </a:rPr>
              <a:t>8432</a:t>
            </a:r>
          </a:p>
        </p:txBody>
      </p:sp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4114800" y="4251325"/>
            <a:ext cx="9715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smtClean="0">
                <a:solidFill>
                  <a:srgbClr val="800000"/>
                </a:solidFill>
                <a:latin typeface="Times New Roman" panose="02020603050405020304" pitchFamily="18" charset="0"/>
              </a:rPr>
              <a:t>4729</a:t>
            </a:r>
          </a:p>
        </p:txBody>
      </p:sp>
      <p:sp>
        <p:nvSpPr>
          <p:cNvPr id="13320" name="Text Box 21"/>
          <p:cNvSpPr txBox="1">
            <a:spLocks noChangeArrowheads="1"/>
          </p:cNvSpPr>
          <p:nvPr/>
        </p:nvSpPr>
        <p:spPr bwMode="auto">
          <a:xfrm>
            <a:off x="6457950" y="4297363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smtClean="0">
                <a:solidFill>
                  <a:srgbClr val="800000"/>
                </a:solidFill>
                <a:latin typeface="Times New Roman" panose="02020603050405020304" pitchFamily="18" charset="0"/>
              </a:rPr>
              <a:t>2574</a:t>
            </a: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59000" y="3524250"/>
            <a:ext cx="800100" cy="514350"/>
          </a:xfrm>
          <a:prstGeom prst="ellipse">
            <a:avLst/>
          </a:prstGeom>
          <a:gradFill rotWithShape="1">
            <a:gsLst>
              <a:gs pos="0">
                <a:srgbClr val="9A9A00"/>
              </a:gs>
              <a:gs pos="50000">
                <a:srgbClr val="FFFF00"/>
              </a:gs>
              <a:gs pos="100000">
                <a:srgbClr val="9A9A0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smtClean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4106863" y="3581400"/>
            <a:ext cx="800100" cy="514350"/>
          </a:xfrm>
          <a:prstGeom prst="ellipse">
            <a:avLst/>
          </a:prstGeom>
          <a:gradFill rotWithShape="1">
            <a:gsLst>
              <a:gs pos="0">
                <a:srgbClr val="993366"/>
              </a:gs>
              <a:gs pos="50000">
                <a:srgbClr val="EFDFE7"/>
              </a:gs>
              <a:gs pos="100000">
                <a:srgbClr val="993366"/>
              </a:gs>
            </a:gsLst>
            <a:lin ang="5400000" scaled="1"/>
          </a:gra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smtClean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6429375" y="3536950"/>
            <a:ext cx="800100" cy="5143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D89E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smtClean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286000" y="4292600"/>
            <a:ext cx="800100" cy="514350"/>
          </a:xfrm>
          <a:prstGeom prst="ellipse">
            <a:avLst/>
          </a:prstGeom>
          <a:gradFill rotWithShape="1">
            <a:gsLst>
              <a:gs pos="0">
                <a:srgbClr val="F7FFF7"/>
              </a:gs>
              <a:gs pos="100000">
                <a:srgbClr val="00FF0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smtClean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4114800" y="4221163"/>
            <a:ext cx="800100" cy="514350"/>
          </a:xfrm>
          <a:prstGeom prst="ellipse">
            <a:avLst/>
          </a:prstGeom>
          <a:gradFill rotWithShape="1">
            <a:gsLst>
              <a:gs pos="0">
                <a:srgbClr val="808000"/>
              </a:gs>
              <a:gs pos="50000">
                <a:srgbClr val="D7D7AE"/>
              </a:gs>
              <a:gs pos="100000">
                <a:srgbClr val="80800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smtClean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6486525" y="4252913"/>
            <a:ext cx="800100" cy="51435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50000">
                <a:srgbClr val="E3C6E3"/>
              </a:gs>
              <a:gs pos="100000">
                <a:srgbClr val="80008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smtClean="0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27" name="Text Box 31"/>
          <p:cNvSpPr txBox="1">
            <a:spLocks noChangeArrowheads="1"/>
          </p:cNvSpPr>
          <p:nvPr/>
        </p:nvSpPr>
        <p:spPr bwMode="auto">
          <a:xfrm>
            <a:off x="2219325" y="5035550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smtClean="0">
                <a:solidFill>
                  <a:srgbClr val="800000"/>
                </a:solidFill>
                <a:latin typeface="Times New Roman" panose="02020603050405020304" pitchFamily="18" charset="0"/>
              </a:rPr>
              <a:t>9637</a:t>
            </a:r>
          </a:p>
        </p:txBody>
      </p:sp>
      <p:sp>
        <p:nvSpPr>
          <p:cNvPr id="13328" name="Text Box 33"/>
          <p:cNvSpPr txBox="1">
            <a:spLocks noChangeArrowheads="1"/>
          </p:cNvSpPr>
          <p:nvPr/>
        </p:nvSpPr>
        <p:spPr bwMode="auto">
          <a:xfrm>
            <a:off x="6515100" y="5045075"/>
            <a:ext cx="971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smtClean="0">
                <a:solidFill>
                  <a:srgbClr val="800000"/>
                </a:solidFill>
                <a:latin typeface="Times New Roman" panose="02020603050405020304" pitchFamily="18" charset="0"/>
              </a:rPr>
              <a:t>9999</a:t>
            </a:r>
          </a:p>
        </p:txBody>
      </p:sp>
      <p:pic>
        <p:nvPicPr>
          <p:cNvPr id="13329" name="Picture 36" descr="Entertainment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28700"/>
            <a:ext cx="1428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228850" y="5056188"/>
            <a:ext cx="800100" cy="514350"/>
          </a:xfrm>
          <a:prstGeom prst="ellipse">
            <a:avLst/>
          </a:prstGeom>
          <a:gradFill rotWithShape="1">
            <a:gsLst>
              <a:gs pos="0">
                <a:srgbClr val="9A9A00"/>
              </a:gs>
              <a:gs pos="50000">
                <a:srgbClr val="FFFF00"/>
              </a:gs>
              <a:gs pos="100000">
                <a:srgbClr val="9A9A0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smtClean="0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31" name="Text Box 32"/>
          <p:cNvSpPr txBox="1">
            <a:spLocks noChangeArrowheads="1"/>
          </p:cNvSpPr>
          <p:nvPr/>
        </p:nvSpPr>
        <p:spPr bwMode="auto">
          <a:xfrm>
            <a:off x="4171950" y="5045075"/>
            <a:ext cx="91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700" smtClean="0">
                <a:solidFill>
                  <a:srgbClr val="800000"/>
                </a:solidFill>
                <a:latin typeface="Times New Roman" panose="02020603050405020304" pitchFamily="18" charset="0"/>
              </a:rPr>
              <a:t>3459</a:t>
            </a:r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4200525" y="5030788"/>
            <a:ext cx="800100" cy="5143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D89E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smtClean="0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6554788" y="5021263"/>
            <a:ext cx="800100" cy="514350"/>
          </a:xfrm>
          <a:prstGeom prst="ellipse">
            <a:avLst/>
          </a:prstGeom>
          <a:gradFill rotWithShape="1">
            <a:gsLst>
              <a:gs pos="0">
                <a:srgbClr val="808000"/>
              </a:gs>
              <a:gs pos="50000">
                <a:srgbClr val="D7D7AE"/>
              </a:gs>
              <a:gs pos="100000">
                <a:srgbClr val="808000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smtClean="0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768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animBg="1"/>
      <p:bldP spid="19479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  <p:bldP spid="194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AAAHoa cau vuon trau - Thu h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8153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800">
                <a:solidFill>
                  <a:srgbClr val="000099"/>
                </a:solidFill>
                <a:latin typeface="Times New Roman" panose="02020603050405020304" pitchFamily="18" charset="0"/>
              </a:rPr>
              <a:t>CHÚC CÁC EM CHĂM NGOAN HỌC GIỎI !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vi-VN" sz="5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8" name="Picture 8" descr="3_hoa_xo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3_hoa_xo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3_hoa_xo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 descr="3_hoa_xo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846" fill="hold"/>
                                        <p:tgtEl>
                                          <p:spTgt spid="130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5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381000" y="40386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0" y="-1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133600" y="990600"/>
            <a:ext cx="5486400" cy="1143000"/>
          </a:xfrm>
          <a:prstGeom prst="horizontalScroll">
            <a:avLst>
              <a:gd name="adj" fmla="val 12500"/>
            </a:avLst>
          </a:prstGeom>
          <a:solidFill>
            <a:srgbClr val="99CCFF">
              <a:alpha val="53000"/>
            </a:srgbClr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tIns="137160" bIns="137160" anchor="b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u="sng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altLang="vi-VN" u="sng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u="sng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altLang="vi-VN" u="sng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u="sng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vi-VN" u="sng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u="sng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altLang="vi-VN" b="1" u="sng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4" descr="buom (don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buom (don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60960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45396" y="2133600"/>
            <a:ext cx="911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Em hãy đọc các số sau: 981, 647, 823?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66473" y="2679918"/>
            <a:ext cx="9113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71550" lvl="1" indent="-514350"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971550" lvl="1" indent="-514350"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  <a:p>
            <a:pPr marL="971550" lvl="1" indent="-514350"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	</a:t>
            </a:r>
          </a:p>
        </p:txBody>
      </p:sp>
    </p:spTree>
    <p:extLst>
      <p:ext uri="{BB962C8B-B14F-4D97-AF65-F5344CB8AC3E}">
        <p14:creationId xmlns:p14="http://schemas.microsoft.com/office/powerpoint/2010/main" val="42472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8" grpId="0"/>
      <p:bldP spid="8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3" y="1464236"/>
            <a:ext cx="1463167" cy="1457070"/>
          </a:xfrm>
          <a:prstGeom prst="rect">
            <a:avLst/>
          </a:prstGeom>
        </p:spPr>
      </p:pic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4623391" y="1575330"/>
            <a:ext cx="438369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000000"/>
                </a:solidFill>
              </a:rPr>
              <a:t>Hình bên minh hoạ số nào? </a:t>
            </a:r>
          </a:p>
        </p:txBody>
      </p:sp>
      <p:sp>
        <p:nvSpPr>
          <p:cNvPr id="9359" name="Text Box 2951"/>
          <p:cNvSpPr txBox="1">
            <a:spLocks noChangeArrowheads="1"/>
          </p:cNvSpPr>
          <p:nvPr/>
        </p:nvSpPr>
        <p:spPr bwMode="auto">
          <a:xfrm>
            <a:off x="4079631" y="251460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endParaRPr lang="vi-VN" altLang="en-US" sz="2215" b="0">
              <a:solidFill>
                <a:srgbClr val="000000"/>
              </a:solidFill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115046" y="-32670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753" y="1492600"/>
            <a:ext cx="3077592" cy="3049822"/>
            <a:chOff x="100455" y="1726151"/>
            <a:chExt cx="3077592" cy="3049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46" y="1726151"/>
              <a:ext cx="1467570" cy="146069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455" y="3315283"/>
              <a:ext cx="1467570" cy="146069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5886" y="3315283"/>
              <a:ext cx="1467570" cy="146069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0477" y="1726151"/>
              <a:ext cx="1467570" cy="1460690"/>
            </a:xfrm>
            <a:prstGeom prst="rect">
              <a:avLst/>
            </a:prstGeom>
          </p:spPr>
        </p:pic>
      </p:grpSp>
      <p:sp>
        <p:nvSpPr>
          <p:cNvPr id="5" name="Rectangular Callout 4"/>
          <p:cNvSpPr/>
          <p:nvPr/>
        </p:nvSpPr>
        <p:spPr>
          <a:xfrm>
            <a:off x="1915183" y="1372538"/>
            <a:ext cx="2438400" cy="775126"/>
          </a:xfrm>
          <a:prstGeom prst="wedgeRectCallout">
            <a:avLst>
              <a:gd name="adj1" fmla="val -88310"/>
              <a:gd name="adj2" fmla="val 10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ô vuông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7472" y="3706769"/>
            <a:ext cx="1402202" cy="1524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5466" y="3706769"/>
            <a:ext cx="1402202" cy="15241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171493" y="3542922"/>
            <a:ext cx="152413" cy="941155"/>
            <a:chOff x="5171493" y="3542922"/>
            <a:chExt cx="152413" cy="9411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493" y="3542922"/>
              <a:ext cx="152413" cy="1524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493" y="4331664"/>
              <a:ext cx="152413" cy="15241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493" y="3937293"/>
              <a:ext cx="152413" cy="152413"/>
            </a:xfrm>
            <a:prstGeom prst="rect">
              <a:avLst/>
            </a:prstGeom>
          </p:spPr>
        </p:pic>
      </p:grpSp>
      <p:sp>
        <p:nvSpPr>
          <p:cNvPr id="56" name="Text Box 2947"/>
          <p:cNvSpPr txBox="1">
            <a:spLocks noChangeArrowheads="1"/>
          </p:cNvSpPr>
          <p:nvPr/>
        </p:nvSpPr>
        <p:spPr bwMode="auto">
          <a:xfrm>
            <a:off x="282180" y="5501743"/>
            <a:ext cx="548557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000000"/>
                </a:solidFill>
              </a:rPr>
              <a:t>Số gồm 4 trăm, 2 chục, 3 đơn vị là số 423 </a:t>
            </a:r>
          </a:p>
        </p:txBody>
      </p:sp>
      <p:sp>
        <p:nvSpPr>
          <p:cNvPr id="57" name="Text Box 2947"/>
          <p:cNvSpPr txBox="1">
            <a:spLocks noChangeArrowheads="1"/>
          </p:cNvSpPr>
          <p:nvPr/>
        </p:nvSpPr>
        <p:spPr bwMode="auto">
          <a:xfrm>
            <a:off x="1274995" y="4540792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8" name="Text Box 2947"/>
          <p:cNvSpPr txBox="1">
            <a:spLocks noChangeArrowheads="1"/>
          </p:cNvSpPr>
          <p:nvPr/>
        </p:nvSpPr>
        <p:spPr bwMode="auto">
          <a:xfrm>
            <a:off x="5056157" y="4467144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Text Box 2947"/>
          <p:cNvSpPr txBox="1">
            <a:spLocks noChangeArrowheads="1"/>
          </p:cNvSpPr>
          <p:nvPr/>
        </p:nvSpPr>
        <p:spPr bwMode="auto">
          <a:xfrm>
            <a:off x="3637637" y="4476594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134337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4" grpId="0"/>
      <p:bldP spid="62" grpId="0"/>
      <p:bldP spid="5" grpId="0" animBg="1"/>
      <p:bldP spid="5" grpId="1" animBg="1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243553" y="1262677"/>
            <a:ext cx="438369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000000"/>
                </a:solidFill>
              </a:rPr>
              <a:t>Hình sau minh hoạ số nào? </a:t>
            </a:r>
          </a:p>
        </p:txBody>
      </p:sp>
      <p:sp>
        <p:nvSpPr>
          <p:cNvPr id="9359" name="Text Box 2951"/>
          <p:cNvSpPr txBox="1">
            <a:spLocks noChangeArrowheads="1"/>
          </p:cNvSpPr>
          <p:nvPr/>
        </p:nvSpPr>
        <p:spPr bwMode="auto">
          <a:xfrm>
            <a:off x="4079631" y="251460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endParaRPr lang="vi-VN" altLang="en-US" sz="2215" b="0">
              <a:solidFill>
                <a:srgbClr val="000000"/>
              </a:solidFill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0" y="-1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57693" y="5391719"/>
            <a:ext cx="152413" cy="800474"/>
            <a:chOff x="5171493" y="3542922"/>
            <a:chExt cx="152413" cy="9411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493" y="3542922"/>
              <a:ext cx="152413" cy="1524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493" y="4331664"/>
              <a:ext cx="152413" cy="15241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493" y="3937293"/>
              <a:ext cx="152413" cy="152413"/>
            </a:xfrm>
            <a:prstGeom prst="rect">
              <a:avLst/>
            </a:prstGeom>
          </p:spPr>
        </p:pic>
      </p:grpSp>
      <p:sp>
        <p:nvSpPr>
          <p:cNvPr id="56" name="Text Box 2947"/>
          <p:cNvSpPr txBox="1">
            <a:spLocks noChangeArrowheads="1"/>
          </p:cNvSpPr>
          <p:nvPr/>
        </p:nvSpPr>
        <p:spPr bwMode="auto">
          <a:xfrm>
            <a:off x="5183804" y="5135178"/>
            <a:ext cx="196347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000000"/>
                </a:solidFill>
              </a:rPr>
              <a:t>Viết là: </a:t>
            </a:r>
            <a:r>
              <a:rPr lang="en-US" altLang="en-US" sz="2215">
                <a:solidFill>
                  <a:srgbClr val="FF0000"/>
                </a:solidFill>
              </a:rPr>
              <a:t>1423</a:t>
            </a:r>
          </a:p>
        </p:txBody>
      </p:sp>
      <p:sp>
        <p:nvSpPr>
          <p:cNvPr id="57" name="Text Box 2947"/>
          <p:cNvSpPr txBox="1">
            <a:spLocks noChangeArrowheads="1"/>
          </p:cNvSpPr>
          <p:nvPr/>
        </p:nvSpPr>
        <p:spPr bwMode="auto">
          <a:xfrm>
            <a:off x="2435402" y="6346833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8" name="Text Box 2947"/>
          <p:cNvSpPr txBox="1">
            <a:spLocks noChangeArrowheads="1"/>
          </p:cNvSpPr>
          <p:nvPr/>
        </p:nvSpPr>
        <p:spPr bwMode="auto">
          <a:xfrm>
            <a:off x="4357738" y="6338014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Text Box 2947"/>
          <p:cNvSpPr txBox="1">
            <a:spLocks noChangeArrowheads="1"/>
          </p:cNvSpPr>
          <p:nvPr/>
        </p:nvSpPr>
        <p:spPr bwMode="auto">
          <a:xfrm>
            <a:off x="3662555" y="6358114"/>
            <a:ext cx="60464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76" y="1863192"/>
            <a:ext cx="1912167" cy="4329001"/>
            <a:chOff x="46734" y="1236446"/>
            <a:chExt cx="1912167" cy="4329001"/>
          </a:xfrm>
        </p:grpSpPr>
        <p:grpSp>
          <p:nvGrpSpPr>
            <p:cNvPr id="3" name="Group 2"/>
            <p:cNvGrpSpPr/>
            <p:nvPr/>
          </p:nvGrpSpPr>
          <p:grpSpPr>
            <a:xfrm rot="5400000">
              <a:off x="151520" y="1131660"/>
              <a:ext cx="1702596" cy="1912167"/>
              <a:chOff x="100455" y="1726151"/>
              <a:chExt cx="3077592" cy="304982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46" y="1726151"/>
                <a:ext cx="1467570" cy="146069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55" y="3315283"/>
                <a:ext cx="1467570" cy="146069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886" y="3315283"/>
                <a:ext cx="1467570" cy="146069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0477" y="1726151"/>
                <a:ext cx="1467570" cy="1460690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 rot="5400000">
              <a:off x="151520" y="2881487"/>
              <a:ext cx="1702596" cy="1912167"/>
              <a:chOff x="100455" y="1726151"/>
              <a:chExt cx="3077592" cy="3049822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46" y="1726151"/>
                <a:ext cx="1467570" cy="146069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55" y="3315283"/>
                <a:ext cx="1467570" cy="146069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886" y="3315283"/>
                <a:ext cx="1467570" cy="146069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0477" y="1726151"/>
                <a:ext cx="1467570" cy="1460690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 rot="5400000">
              <a:off x="592835" y="4199380"/>
              <a:ext cx="819966" cy="1912167"/>
              <a:chOff x="7116621" y="1109250"/>
              <a:chExt cx="1240764" cy="2385434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8836" y="1109250"/>
                <a:ext cx="1228549" cy="1142486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6621" y="2352198"/>
                <a:ext cx="1228549" cy="1142486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3662555" y="5356067"/>
            <a:ext cx="452127" cy="837729"/>
            <a:chOff x="6751179" y="3476864"/>
            <a:chExt cx="430332" cy="1178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25878" y="4002165"/>
              <a:ext cx="1178724" cy="12812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28088" y="4002166"/>
              <a:ext cx="1178724" cy="1281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357937" y="2735966"/>
            <a:ext cx="1013222" cy="3458126"/>
            <a:chOff x="2358010" y="2079233"/>
            <a:chExt cx="1013222" cy="345812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8010" y="3832844"/>
              <a:ext cx="1013222" cy="81600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8010" y="4721350"/>
              <a:ext cx="1013222" cy="81600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8010" y="2079233"/>
              <a:ext cx="1013222" cy="81600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8010" y="2954121"/>
              <a:ext cx="1013222" cy="81600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976" y="6254052"/>
            <a:ext cx="1556739" cy="528875"/>
            <a:chOff x="60976" y="6254052"/>
            <a:chExt cx="1556739" cy="528875"/>
          </a:xfrm>
        </p:grpSpPr>
        <p:sp>
          <p:nvSpPr>
            <p:cNvPr id="64" name="Text Box 2947"/>
            <p:cNvSpPr txBox="1">
              <a:spLocks noChangeArrowheads="1"/>
            </p:cNvSpPr>
            <p:nvPr/>
          </p:nvSpPr>
          <p:spPr bwMode="auto">
            <a:xfrm>
              <a:off x="369085" y="6349731"/>
              <a:ext cx="1131907" cy="433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44083" eaLnBrk="1" hangingPunct="1">
                <a:spcBef>
                  <a:spcPct val="50000"/>
                </a:spcBef>
              </a:pPr>
              <a:r>
                <a:rPr lang="en-US" altLang="en-US" sz="2215">
                  <a:solidFill>
                    <a:srgbClr val="FF0000"/>
                  </a:solidFill>
                </a:rPr>
                <a:t>1000</a:t>
              </a:r>
            </a:p>
          </p:txBody>
        </p:sp>
        <p:sp>
          <p:nvSpPr>
            <p:cNvPr id="11" name="Left Brace 10"/>
            <p:cNvSpPr/>
            <p:nvPr/>
          </p:nvSpPr>
          <p:spPr>
            <a:xfrm rot="16200000">
              <a:off x="743667" y="5571361"/>
              <a:ext cx="191357" cy="1556739"/>
            </a:xfrm>
            <a:prstGeom prst="leftBrace">
              <a:avLst/>
            </a:prstGeom>
            <a:ln w="3810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83712"/>
              </p:ext>
            </p:extLst>
          </p:nvPr>
        </p:nvGraphicFramePr>
        <p:xfrm>
          <a:off x="3755953" y="2046482"/>
          <a:ext cx="5252488" cy="248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53">
                  <a:extLst>
                    <a:ext uri="{9D8B030D-6E8A-4147-A177-3AD203B41FA5}">
                      <a16:colId xmlns:a16="http://schemas.microsoft.com/office/drawing/2014/main" xmlns="" val="2719779767"/>
                    </a:ext>
                  </a:extLst>
                </a:gridCol>
                <a:gridCol w="1885494">
                  <a:extLst>
                    <a:ext uri="{9D8B030D-6E8A-4147-A177-3AD203B41FA5}">
                      <a16:colId xmlns:a16="http://schemas.microsoft.com/office/drawing/2014/main" xmlns="" val="2286616335"/>
                    </a:ext>
                  </a:extLst>
                </a:gridCol>
                <a:gridCol w="989718">
                  <a:extLst>
                    <a:ext uri="{9D8B030D-6E8A-4147-A177-3AD203B41FA5}">
                      <a16:colId xmlns:a16="http://schemas.microsoft.com/office/drawing/2014/main" xmlns="" val="2767340998"/>
                    </a:ext>
                  </a:extLst>
                </a:gridCol>
                <a:gridCol w="1313123">
                  <a:extLst>
                    <a:ext uri="{9D8B030D-6E8A-4147-A177-3AD203B41FA5}">
                      <a16:colId xmlns:a16="http://schemas.microsoft.com/office/drawing/2014/main" xmlns="" val="4016966532"/>
                    </a:ext>
                  </a:extLst>
                </a:gridCol>
              </a:tblGrid>
              <a:tr h="257063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FF0000"/>
                          </a:solidFill>
                        </a:rPr>
                        <a:t>HÀNG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83240257"/>
                  </a:ext>
                </a:extLst>
              </a:tr>
              <a:tr h="25706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Nghìn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Trăm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Chục 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 vị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6633868"/>
                  </a:ext>
                </a:extLst>
              </a:tr>
              <a:tr h="1455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40129197"/>
                  </a:ext>
                </a:extLst>
              </a:tr>
              <a:tr h="2570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854341393"/>
                  </a:ext>
                </a:extLst>
              </a:tr>
            </a:tbl>
          </a:graphicData>
        </a:graphic>
      </p:graphicFrame>
      <p:sp>
        <p:nvSpPr>
          <p:cNvPr id="65" name="Text Box 2947"/>
          <p:cNvSpPr txBox="1">
            <a:spLocks noChangeArrowheads="1"/>
          </p:cNvSpPr>
          <p:nvPr/>
        </p:nvSpPr>
        <p:spPr bwMode="auto">
          <a:xfrm>
            <a:off x="4049237" y="4632061"/>
            <a:ext cx="548557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000000"/>
                </a:solidFill>
              </a:rPr>
              <a:t>Số gồm </a:t>
            </a:r>
            <a:r>
              <a:rPr lang="en-US" altLang="en-US" sz="2215">
                <a:solidFill>
                  <a:srgbClr val="FF0000"/>
                </a:solidFill>
              </a:rPr>
              <a:t>1 nghìn</a:t>
            </a:r>
            <a:r>
              <a:rPr lang="en-US" altLang="en-US" sz="2215">
                <a:solidFill>
                  <a:srgbClr val="000000"/>
                </a:solidFill>
              </a:rPr>
              <a:t>, </a:t>
            </a:r>
            <a:r>
              <a:rPr lang="en-US" altLang="en-US" sz="2215">
                <a:solidFill>
                  <a:srgbClr val="FF0000"/>
                </a:solidFill>
              </a:rPr>
              <a:t>4 trăm</a:t>
            </a:r>
            <a:r>
              <a:rPr lang="en-US" altLang="en-US" sz="2215">
                <a:solidFill>
                  <a:srgbClr val="000000"/>
                </a:solidFill>
              </a:rPr>
              <a:t>, </a:t>
            </a:r>
            <a:r>
              <a:rPr lang="en-US" altLang="en-US" sz="2215">
                <a:solidFill>
                  <a:srgbClr val="FF0000"/>
                </a:solidFill>
              </a:rPr>
              <a:t>2 chục</a:t>
            </a:r>
            <a:r>
              <a:rPr lang="en-US" altLang="en-US" sz="2215">
                <a:solidFill>
                  <a:srgbClr val="000000"/>
                </a:solidFill>
              </a:rPr>
              <a:t>, </a:t>
            </a:r>
            <a:r>
              <a:rPr lang="en-US" altLang="en-US" sz="2215">
                <a:solidFill>
                  <a:srgbClr val="FF0000"/>
                </a:solidFill>
              </a:rPr>
              <a:t>3 đơn vị </a:t>
            </a:r>
          </a:p>
        </p:txBody>
      </p:sp>
      <p:sp>
        <p:nvSpPr>
          <p:cNvPr id="66" name="Text Box 2947"/>
          <p:cNvSpPr txBox="1">
            <a:spLocks noChangeArrowheads="1"/>
          </p:cNvSpPr>
          <p:nvPr/>
        </p:nvSpPr>
        <p:spPr bwMode="auto">
          <a:xfrm>
            <a:off x="5181600" y="5424351"/>
            <a:ext cx="4429226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000000"/>
                </a:solidFill>
              </a:rPr>
              <a:t>Đọc là: </a:t>
            </a:r>
            <a:r>
              <a:rPr lang="en-US" altLang="en-US" sz="2215" i="1">
                <a:solidFill>
                  <a:srgbClr val="FF0000"/>
                </a:solidFill>
              </a:rPr>
              <a:t>Một nghìn bốn trăm hai mươi ba</a:t>
            </a:r>
          </a:p>
        </p:txBody>
      </p:sp>
      <p:sp>
        <p:nvSpPr>
          <p:cNvPr id="67" name="Text Box 2947"/>
          <p:cNvSpPr txBox="1">
            <a:spLocks noChangeArrowheads="1"/>
          </p:cNvSpPr>
          <p:nvPr/>
        </p:nvSpPr>
        <p:spPr bwMode="auto">
          <a:xfrm>
            <a:off x="3944072" y="2853286"/>
            <a:ext cx="7539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1800"/>
              <a:t>1000</a:t>
            </a:r>
          </a:p>
        </p:txBody>
      </p:sp>
      <p:sp>
        <p:nvSpPr>
          <p:cNvPr id="72" name="Oval 71"/>
          <p:cNvSpPr/>
          <p:nvPr/>
        </p:nvSpPr>
        <p:spPr>
          <a:xfrm>
            <a:off x="7812484" y="3731312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9" name="Oval 78"/>
          <p:cNvSpPr/>
          <p:nvPr/>
        </p:nvSpPr>
        <p:spPr>
          <a:xfrm>
            <a:off x="5784114" y="3437857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80" name="Oval 79"/>
          <p:cNvSpPr/>
          <p:nvPr/>
        </p:nvSpPr>
        <p:spPr>
          <a:xfrm>
            <a:off x="5803221" y="2874696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81" name="Oval 80"/>
          <p:cNvSpPr/>
          <p:nvPr/>
        </p:nvSpPr>
        <p:spPr>
          <a:xfrm>
            <a:off x="4894770" y="3437857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82" name="Oval 81"/>
          <p:cNvSpPr/>
          <p:nvPr/>
        </p:nvSpPr>
        <p:spPr>
          <a:xfrm>
            <a:off x="4935903" y="2854390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84" name="Oval 83"/>
          <p:cNvSpPr/>
          <p:nvPr/>
        </p:nvSpPr>
        <p:spPr>
          <a:xfrm>
            <a:off x="6839522" y="3416554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5" name="Oval 84"/>
          <p:cNvSpPr/>
          <p:nvPr/>
        </p:nvSpPr>
        <p:spPr>
          <a:xfrm>
            <a:off x="6790993" y="2853286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6" name="Oval 85"/>
          <p:cNvSpPr/>
          <p:nvPr/>
        </p:nvSpPr>
        <p:spPr>
          <a:xfrm>
            <a:off x="7786929" y="3287495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Oval 86"/>
          <p:cNvSpPr/>
          <p:nvPr/>
        </p:nvSpPr>
        <p:spPr>
          <a:xfrm>
            <a:off x="7786929" y="2853286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8" name="Text Box 2947"/>
          <p:cNvSpPr txBox="1">
            <a:spLocks noChangeArrowheads="1"/>
          </p:cNvSpPr>
          <p:nvPr/>
        </p:nvSpPr>
        <p:spPr bwMode="auto">
          <a:xfrm>
            <a:off x="6988631" y="4149244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9" name="Text Box 2947"/>
          <p:cNvSpPr txBox="1">
            <a:spLocks noChangeArrowheads="1"/>
          </p:cNvSpPr>
          <p:nvPr/>
        </p:nvSpPr>
        <p:spPr bwMode="auto">
          <a:xfrm>
            <a:off x="5439393" y="4137507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0" name="Text Box 2947"/>
          <p:cNvSpPr txBox="1">
            <a:spLocks noChangeArrowheads="1"/>
          </p:cNvSpPr>
          <p:nvPr/>
        </p:nvSpPr>
        <p:spPr bwMode="auto">
          <a:xfrm>
            <a:off x="4082545" y="4137507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1" name="Text Box 2947"/>
          <p:cNvSpPr txBox="1">
            <a:spLocks noChangeArrowheads="1"/>
          </p:cNvSpPr>
          <p:nvPr/>
        </p:nvSpPr>
        <p:spPr bwMode="auto">
          <a:xfrm>
            <a:off x="8058378" y="4143476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2605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4" grpId="0"/>
      <p:bldP spid="56" grpId="0"/>
      <p:bldP spid="57" grpId="0"/>
      <p:bldP spid="58" grpId="0"/>
      <p:bldP spid="59" grpId="0"/>
      <p:bldP spid="65" grpId="0"/>
      <p:bldP spid="66" grpId="0"/>
      <p:bldP spid="67" grpId="0" animBg="1"/>
      <p:bldP spid="72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52754" y="1350303"/>
            <a:ext cx="438369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dirty="0" err="1">
                <a:solidFill>
                  <a:srgbClr val="000000"/>
                </a:solidFill>
              </a:rPr>
              <a:t>Bài</a:t>
            </a:r>
            <a:r>
              <a:rPr lang="en-US" altLang="en-US" sz="2215" dirty="0">
                <a:solidFill>
                  <a:srgbClr val="000000"/>
                </a:solidFill>
              </a:rPr>
              <a:t> </a:t>
            </a:r>
            <a:r>
              <a:rPr lang="en-US" altLang="en-US" sz="2215" dirty="0" smtClean="0">
                <a:solidFill>
                  <a:srgbClr val="000000"/>
                </a:solidFill>
              </a:rPr>
              <a:t>1: </a:t>
            </a:r>
            <a:r>
              <a:rPr lang="en-US" altLang="en-US" sz="2215" dirty="0" err="1">
                <a:solidFill>
                  <a:srgbClr val="000000"/>
                </a:solidFill>
              </a:rPr>
              <a:t>Viết</a:t>
            </a:r>
            <a:r>
              <a:rPr lang="en-US" altLang="en-US" sz="2215" dirty="0">
                <a:solidFill>
                  <a:srgbClr val="000000"/>
                </a:solidFill>
              </a:rPr>
              <a:t> ( </a:t>
            </a:r>
            <a:r>
              <a:rPr lang="en-US" altLang="en-US" sz="2215" dirty="0" err="1">
                <a:solidFill>
                  <a:srgbClr val="000000"/>
                </a:solidFill>
              </a:rPr>
              <a:t>theo</a:t>
            </a:r>
            <a:r>
              <a:rPr lang="en-US" altLang="en-US" sz="2215" dirty="0">
                <a:solidFill>
                  <a:srgbClr val="000000"/>
                </a:solidFill>
              </a:rPr>
              <a:t> </a:t>
            </a:r>
            <a:r>
              <a:rPr lang="en-US" altLang="en-US" sz="2215" dirty="0" err="1">
                <a:solidFill>
                  <a:srgbClr val="000000"/>
                </a:solidFill>
              </a:rPr>
              <a:t>mẫu</a:t>
            </a:r>
            <a:r>
              <a:rPr lang="en-US" altLang="en-US" sz="2215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9359" name="Text Box 2951"/>
          <p:cNvSpPr txBox="1">
            <a:spLocks noChangeArrowheads="1"/>
          </p:cNvSpPr>
          <p:nvPr/>
        </p:nvSpPr>
        <p:spPr bwMode="auto">
          <a:xfrm>
            <a:off x="4079631" y="251460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endParaRPr lang="vi-VN" altLang="en-US" sz="2215" b="0">
              <a:solidFill>
                <a:srgbClr val="000000"/>
              </a:solidFill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0" y="-1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6" name="Text Box 2947"/>
          <p:cNvSpPr txBox="1">
            <a:spLocks noChangeArrowheads="1"/>
          </p:cNvSpPr>
          <p:nvPr/>
        </p:nvSpPr>
        <p:spPr bwMode="auto">
          <a:xfrm>
            <a:off x="505714" y="5387014"/>
            <a:ext cx="864449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000000"/>
                </a:solidFill>
              </a:rPr>
              <a:t>Viết số: 4231. Đọc số: Bốn nghìn hai trăm ba mươi mốt</a:t>
            </a:r>
          </a:p>
        </p:txBody>
      </p:sp>
      <p:sp>
        <p:nvSpPr>
          <p:cNvPr id="59" name="Text Box 2947"/>
          <p:cNvSpPr txBox="1">
            <a:spLocks noChangeArrowheads="1"/>
          </p:cNvSpPr>
          <p:nvPr/>
        </p:nvSpPr>
        <p:spPr bwMode="auto">
          <a:xfrm>
            <a:off x="140446" y="1722548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a. Mẫu:</a:t>
            </a:r>
            <a:r>
              <a:rPr lang="en-US" altLang="en-US" sz="2215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22314"/>
              </p:ext>
            </p:extLst>
          </p:nvPr>
        </p:nvGraphicFramePr>
        <p:xfrm>
          <a:off x="321652" y="2077668"/>
          <a:ext cx="8229600" cy="297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548">
                  <a:extLst>
                    <a:ext uri="{9D8B030D-6E8A-4147-A177-3AD203B41FA5}">
                      <a16:colId xmlns:a16="http://schemas.microsoft.com/office/drawing/2014/main" xmlns="" val="271977976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286616335"/>
                    </a:ext>
                  </a:extLst>
                </a:gridCol>
                <a:gridCol w="1998051">
                  <a:extLst>
                    <a:ext uri="{9D8B030D-6E8A-4147-A177-3AD203B41FA5}">
                      <a16:colId xmlns:a16="http://schemas.microsoft.com/office/drawing/2014/main" xmlns="" val="2767340998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xmlns="" val="4016966532"/>
                    </a:ext>
                  </a:extLst>
                </a:gridCol>
              </a:tblGrid>
              <a:tr h="412485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FF0000"/>
                          </a:solidFill>
                        </a:rPr>
                        <a:t>HÀNG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83240257"/>
                  </a:ext>
                </a:extLst>
              </a:tr>
              <a:tr h="41248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Nghìn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Trăm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Chục 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 vị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6633868"/>
                  </a:ext>
                </a:extLst>
              </a:tr>
              <a:tr h="17409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40129197"/>
                  </a:ext>
                </a:extLst>
              </a:tr>
              <a:tr h="4124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854341393"/>
                  </a:ext>
                </a:extLst>
              </a:tr>
            </a:tbl>
          </a:graphicData>
        </a:graphic>
      </p:graphicFrame>
      <p:sp>
        <p:nvSpPr>
          <p:cNvPr id="30" name="Text Box 2947"/>
          <p:cNvSpPr txBox="1">
            <a:spLocks noChangeArrowheads="1"/>
          </p:cNvSpPr>
          <p:nvPr/>
        </p:nvSpPr>
        <p:spPr bwMode="auto">
          <a:xfrm>
            <a:off x="492369" y="3027111"/>
            <a:ext cx="7539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1800"/>
              <a:t>1000</a:t>
            </a:r>
          </a:p>
        </p:txBody>
      </p:sp>
      <p:sp>
        <p:nvSpPr>
          <p:cNvPr id="31" name="Oval 30"/>
          <p:cNvSpPr/>
          <p:nvPr/>
        </p:nvSpPr>
        <p:spPr>
          <a:xfrm>
            <a:off x="5005320" y="3565467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" name="Text Box 2947"/>
          <p:cNvSpPr txBox="1">
            <a:spLocks noChangeArrowheads="1"/>
          </p:cNvSpPr>
          <p:nvPr/>
        </p:nvSpPr>
        <p:spPr bwMode="auto">
          <a:xfrm>
            <a:off x="1769359" y="3722457"/>
            <a:ext cx="7539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1800"/>
              <a:t>1000</a:t>
            </a:r>
          </a:p>
        </p:txBody>
      </p:sp>
      <p:sp>
        <p:nvSpPr>
          <p:cNvPr id="33" name="Text Box 2947"/>
          <p:cNvSpPr txBox="1">
            <a:spLocks noChangeArrowheads="1"/>
          </p:cNvSpPr>
          <p:nvPr/>
        </p:nvSpPr>
        <p:spPr bwMode="auto">
          <a:xfrm>
            <a:off x="531114" y="3722457"/>
            <a:ext cx="7539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1800"/>
              <a:t>1000</a:t>
            </a:r>
          </a:p>
        </p:txBody>
      </p:sp>
      <p:sp>
        <p:nvSpPr>
          <p:cNvPr id="34" name="Text Box 2947"/>
          <p:cNvSpPr txBox="1">
            <a:spLocks noChangeArrowheads="1"/>
          </p:cNvSpPr>
          <p:nvPr/>
        </p:nvSpPr>
        <p:spPr bwMode="auto">
          <a:xfrm>
            <a:off x="1752600" y="3046177"/>
            <a:ext cx="7539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1800"/>
              <a:t>1000</a:t>
            </a:r>
          </a:p>
        </p:txBody>
      </p:sp>
      <p:sp>
        <p:nvSpPr>
          <p:cNvPr id="38" name="Oval 37"/>
          <p:cNvSpPr/>
          <p:nvPr/>
        </p:nvSpPr>
        <p:spPr>
          <a:xfrm>
            <a:off x="6985000" y="2951634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3145178" y="3704511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0" name="Oval 39"/>
          <p:cNvSpPr/>
          <p:nvPr/>
        </p:nvSpPr>
        <p:spPr>
          <a:xfrm>
            <a:off x="3168624" y="2968348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1" name="Oval 40"/>
          <p:cNvSpPr/>
          <p:nvPr/>
        </p:nvSpPr>
        <p:spPr>
          <a:xfrm>
            <a:off x="5005320" y="2999316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Oval 41"/>
          <p:cNvSpPr/>
          <p:nvPr/>
        </p:nvSpPr>
        <p:spPr>
          <a:xfrm>
            <a:off x="5005320" y="4071199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Text Box 2947"/>
          <p:cNvSpPr txBox="1">
            <a:spLocks noChangeArrowheads="1"/>
          </p:cNvSpPr>
          <p:nvPr/>
        </p:nvSpPr>
        <p:spPr bwMode="auto">
          <a:xfrm>
            <a:off x="1330667" y="4615394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 Box 2947"/>
          <p:cNvSpPr txBox="1">
            <a:spLocks noChangeArrowheads="1"/>
          </p:cNvSpPr>
          <p:nvPr/>
        </p:nvSpPr>
        <p:spPr bwMode="auto">
          <a:xfrm>
            <a:off x="5201800" y="4648638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" name="Text Box 2947"/>
          <p:cNvSpPr txBox="1">
            <a:spLocks noChangeArrowheads="1"/>
          </p:cNvSpPr>
          <p:nvPr/>
        </p:nvSpPr>
        <p:spPr bwMode="auto">
          <a:xfrm>
            <a:off x="7181079" y="4625894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Text Box 2947"/>
          <p:cNvSpPr txBox="1">
            <a:spLocks noChangeArrowheads="1"/>
          </p:cNvSpPr>
          <p:nvPr/>
        </p:nvSpPr>
        <p:spPr bwMode="auto">
          <a:xfrm>
            <a:off x="3414518" y="4622878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892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4" grpId="0"/>
      <p:bldP spid="56" grpId="0"/>
      <p:bldP spid="59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52754" y="1350303"/>
            <a:ext cx="438369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dirty="0" err="1">
                <a:solidFill>
                  <a:srgbClr val="000000"/>
                </a:solidFill>
              </a:rPr>
              <a:t>Bài</a:t>
            </a:r>
            <a:r>
              <a:rPr lang="en-US" altLang="en-US" sz="2215" dirty="0">
                <a:solidFill>
                  <a:srgbClr val="000000"/>
                </a:solidFill>
              </a:rPr>
              <a:t> </a:t>
            </a:r>
            <a:r>
              <a:rPr lang="en-US" altLang="en-US" sz="2215" dirty="0" smtClean="0">
                <a:solidFill>
                  <a:srgbClr val="000000"/>
                </a:solidFill>
              </a:rPr>
              <a:t>1: </a:t>
            </a:r>
            <a:r>
              <a:rPr lang="en-US" altLang="en-US" sz="2215" dirty="0" err="1">
                <a:solidFill>
                  <a:srgbClr val="000000"/>
                </a:solidFill>
              </a:rPr>
              <a:t>Viết</a:t>
            </a:r>
            <a:r>
              <a:rPr lang="en-US" altLang="en-US" sz="2215" dirty="0">
                <a:solidFill>
                  <a:srgbClr val="000000"/>
                </a:solidFill>
              </a:rPr>
              <a:t> ( </a:t>
            </a:r>
            <a:r>
              <a:rPr lang="en-US" altLang="en-US" sz="2215" dirty="0" err="1">
                <a:solidFill>
                  <a:srgbClr val="000000"/>
                </a:solidFill>
              </a:rPr>
              <a:t>theo</a:t>
            </a:r>
            <a:r>
              <a:rPr lang="en-US" altLang="en-US" sz="2215" dirty="0">
                <a:solidFill>
                  <a:srgbClr val="000000"/>
                </a:solidFill>
              </a:rPr>
              <a:t> </a:t>
            </a:r>
            <a:r>
              <a:rPr lang="en-US" altLang="en-US" sz="2215" dirty="0" err="1">
                <a:solidFill>
                  <a:srgbClr val="000000"/>
                </a:solidFill>
              </a:rPr>
              <a:t>mẫu</a:t>
            </a:r>
            <a:r>
              <a:rPr lang="en-US" altLang="en-US" sz="2215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9359" name="Text Box 2951"/>
          <p:cNvSpPr txBox="1">
            <a:spLocks noChangeArrowheads="1"/>
          </p:cNvSpPr>
          <p:nvPr/>
        </p:nvSpPr>
        <p:spPr bwMode="auto">
          <a:xfrm>
            <a:off x="4079631" y="251460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endParaRPr lang="vi-VN" altLang="en-US" sz="2215" b="0">
              <a:solidFill>
                <a:srgbClr val="000000"/>
              </a:solidFill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52754" y="-73625"/>
            <a:ext cx="9067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endParaRPr lang="en-US" altLang="vi-VN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6" name="Text Box 2947"/>
          <p:cNvSpPr txBox="1">
            <a:spLocks noChangeArrowheads="1"/>
          </p:cNvSpPr>
          <p:nvPr/>
        </p:nvSpPr>
        <p:spPr bwMode="auto">
          <a:xfrm>
            <a:off x="505714" y="5387014"/>
            <a:ext cx="864449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000000"/>
                </a:solidFill>
              </a:rPr>
              <a:t>Viết số: 3442. Đọc số: Ba nghìn bốn trăm bốn mươi hai</a:t>
            </a:r>
          </a:p>
        </p:txBody>
      </p:sp>
      <p:sp>
        <p:nvSpPr>
          <p:cNvPr id="59" name="Text Box 2947"/>
          <p:cNvSpPr txBox="1">
            <a:spLocks noChangeArrowheads="1"/>
          </p:cNvSpPr>
          <p:nvPr/>
        </p:nvSpPr>
        <p:spPr bwMode="auto">
          <a:xfrm>
            <a:off x="67092" y="1660990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b. </a:t>
            </a:r>
            <a:endParaRPr lang="en-US" altLang="en-US" sz="2215">
              <a:solidFill>
                <a:srgbClr val="FF000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28372"/>
              </p:ext>
            </p:extLst>
          </p:nvPr>
        </p:nvGraphicFramePr>
        <p:xfrm>
          <a:off x="321652" y="2077668"/>
          <a:ext cx="8229600" cy="297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48">
                  <a:extLst>
                    <a:ext uri="{9D8B030D-6E8A-4147-A177-3AD203B41FA5}">
                      <a16:colId xmlns:a16="http://schemas.microsoft.com/office/drawing/2014/main" xmlns="" val="271977976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286616335"/>
                    </a:ext>
                  </a:extLst>
                </a:gridCol>
                <a:gridCol w="1998051">
                  <a:extLst>
                    <a:ext uri="{9D8B030D-6E8A-4147-A177-3AD203B41FA5}">
                      <a16:colId xmlns:a16="http://schemas.microsoft.com/office/drawing/2014/main" xmlns="" val="2767340998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xmlns="" val="4016966532"/>
                    </a:ext>
                  </a:extLst>
                </a:gridCol>
              </a:tblGrid>
              <a:tr h="412485">
                <a:tc gridSpan="4"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FF0000"/>
                          </a:solidFill>
                        </a:rPr>
                        <a:t>HÀNG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83240257"/>
                  </a:ext>
                </a:extLst>
              </a:tr>
              <a:tr h="41248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Nghìn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Trăm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Chục 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b="1" baseline="0">
                          <a:solidFill>
                            <a:srgbClr val="FF0000"/>
                          </a:solidFill>
                        </a:rPr>
                        <a:t> vị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6633868"/>
                  </a:ext>
                </a:extLst>
              </a:tr>
              <a:tr h="17409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40129197"/>
                  </a:ext>
                </a:extLst>
              </a:tr>
              <a:tr h="4124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854341393"/>
                  </a:ext>
                </a:extLst>
              </a:tr>
            </a:tbl>
          </a:graphicData>
        </a:graphic>
      </p:graphicFrame>
      <p:sp>
        <p:nvSpPr>
          <p:cNvPr id="30" name="Text Box 2947"/>
          <p:cNvSpPr txBox="1">
            <a:spLocks noChangeArrowheads="1"/>
          </p:cNvSpPr>
          <p:nvPr/>
        </p:nvSpPr>
        <p:spPr bwMode="auto">
          <a:xfrm>
            <a:off x="1198999" y="2968348"/>
            <a:ext cx="7539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1800"/>
              <a:t>1000</a:t>
            </a:r>
          </a:p>
        </p:txBody>
      </p:sp>
      <p:sp>
        <p:nvSpPr>
          <p:cNvPr id="31" name="Oval 30"/>
          <p:cNvSpPr/>
          <p:nvPr/>
        </p:nvSpPr>
        <p:spPr>
          <a:xfrm>
            <a:off x="5581290" y="3034552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" name="Text Box 2947"/>
          <p:cNvSpPr txBox="1">
            <a:spLocks noChangeArrowheads="1"/>
          </p:cNvSpPr>
          <p:nvPr/>
        </p:nvSpPr>
        <p:spPr bwMode="auto">
          <a:xfrm>
            <a:off x="1198999" y="4158734"/>
            <a:ext cx="7539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1800"/>
              <a:t>1000</a:t>
            </a:r>
          </a:p>
        </p:txBody>
      </p:sp>
      <p:sp>
        <p:nvSpPr>
          <p:cNvPr id="34" name="Text Box 2947"/>
          <p:cNvSpPr txBox="1">
            <a:spLocks noChangeArrowheads="1"/>
          </p:cNvSpPr>
          <p:nvPr/>
        </p:nvSpPr>
        <p:spPr bwMode="auto">
          <a:xfrm>
            <a:off x="1198999" y="3596675"/>
            <a:ext cx="7539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1800"/>
              <a:t>1000</a:t>
            </a:r>
          </a:p>
        </p:txBody>
      </p:sp>
      <p:sp>
        <p:nvSpPr>
          <p:cNvPr id="38" name="Oval 37"/>
          <p:cNvSpPr/>
          <p:nvPr/>
        </p:nvSpPr>
        <p:spPr>
          <a:xfrm>
            <a:off x="6985000" y="2951634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2564398" y="3702076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0" name="Oval 39"/>
          <p:cNvSpPr/>
          <p:nvPr/>
        </p:nvSpPr>
        <p:spPr>
          <a:xfrm>
            <a:off x="2611329" y="3052787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1" name="Oval 40"/>
          <p:cNvSpPr/>
          <p:nvPr/>
        </p:nvSpPr>
        <p:spPr>
          <a:xfrm>
            <a:off x="4625066" y="3050364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Oval 41"/>
          <p:cNvSpPr/>
          <p:nvPr/>
        </p:nvSpPr>
        <p:spPr>
          <a:xfrm>
            <a:off x="4625066" y="3683841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Text Box 2947"/>
          <p:cNvSpPr txBox="1">
            <a:spLocks noChangeArrowheads="1"/>
          </p:cNvSpPr>
          <p:nvPr/>
        </p:nvSpPr>
        <p:spPr bwMode="auto">
          <a:xfrm>
            <a:off x="1330667" y="4615394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" name="Text Box 2947"/>
          <p:cNvSpPr txBox="1">
            <a:spLocks noChangeArrowheads="1"/>
          </p:cNvSpPr>
          <p:nvPr/>
        </p:nvSpPr>
        <p:spPr bwMode="auto">
          <a:xfrm>
            <a:off x="5201800" y="4648638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" name="Text Box 2947"/>
          <p:cNvSpPr txBox="1">
            <a:spLocks noChangeArrowheads="1"/>
          </p:cNvSpPr>
          <p:nvPr/>
        </p:nvSpPr>
        <p:spPr bwMode="auto">
          <a:xfrm>
            <a:off x="7181079" y="4625894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Text Box 2947"/>
          <p:cNvSpPr txBox="1">
            <a:spLocks noChangeArrowheads="1"/>
          </p:cNvSpPr>
          <p:nvPr/>
        </p:nvSpPr>
        <p:spPr bwMode="auto">
          <a:xfrm>
            <a:off x="3414518" y="4622878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6985000" y="3710348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3609556" y="3034334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7" name="Oval 36"/>
          <p:cNvSpPr/>
          <p:nvPr/>
        </p:nvSpPr>
        <p:spPr>
          <a:xfrm>
            <a:off x="3581995" y="3698923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3" name="Oval 42"/>
          <p:cNvSpPr/>
          <p:nvPr/>
        </p:nvSpPr>
        <p:spPr>
          <a:xfrm>
            <a:off x="5561479" y="3682328"/>
            <a:ext cx="811848" cy="4052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7265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4" grpId="0"/>
      <p:bldP spid="56" grpId="0"/>
      <p:bldP spid="59" grpId="0"/>
      <p:bldP spid="30" grpId="0" animBg="1"/>
      <p:bldP spid="31" grpId="0" animBg="1"/>
      <p:bldP spid="32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/>
      <p:bldP spid="46" grpId="0"/>
      <p:bldP spid="47" grpId="0"/>
      <p:bldP spid="48" grpId="0"/>
      <p:bldP spid="35" grpId="0" animBg="1"/>
      <p:bldP spid="36" grpId="0" animBg="1"/>
      <p:bldP spid="37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492369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9346" name="Rectangle 2935"/>
          <p:cNvSpPr>
            <a:spLocks noChangeArrowheads="1"/>
          </p:cNvSpPr>
          <p:nvPr/>
        </p:nvSpPr>
        <p:spPr bwMode="auto">
          <a:xfrm>
            <a:off x="492369" y="2936631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305908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305908" y="4343400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492369" y="2584938"/>
            <a:ext cx="140677" cy="1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/>
            <a:endParaRPr lang="vi-VN" altLang="en-US" sz="738" b="0">
              <a:solidFill>
                <a:srgbClr val="000000"/>
              </a:solidFill>
            </a:endParaRPr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52754" y="1350303"/>
            <a:ext cx="438369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dirty="0" err="1">
                <a:solidFill>
                  <a:srgbClr val="000000"/>
                </a:solidFill>
              </a:rPr>
              <a:t>Bài</a:t>
            </a:r>
            <a:r>
              <a:rPr lang="en-US" altLang="en-US" sz="2215" dirty="0">
                <a:solidFill>
                  <a:srgbClr val="000000"/>
                </a:solidFill>
              </a:rPr>
              <a:t> </a:t>
            </a:r>
            <a:r>
              <a:rPr lang="en-US" altLang="en-US" sz="2215" dirty="0" smtClean="0">
                <a:solidFill>
                  <a:srgbClr val="000000"/>
                </a:solidFill>
              </a:rPr>
              <a:t>2: </a:t>
            </a:r>
            <a:r>
              <a:rPr lang="en-US" altLang="en-US" sz="2215" dirty="0" err="1">
                <a:solidFill>
                  <a:srgbClr val="000000"/>
                </a:solidFill>
              </a:rPr>
              <a:t>Viết</a:t>
            </a:r>
            <a:r>
              <a:rPr lang="en-US" altLang="en-US" sz="2215" dirty="0">
                <a:solidFill>
                  <a:srgbClr val="000000"/>
                </a:solidFill>
              </a:rPr>
              <a:t> ( </a:t>
            </a:r>
            <a:r>
              <a:rPr lang="en-US" altLang="en-US" sz="2215" dirty="0" err="1">
                <a:solidFill>
                  <a:srgbClr val="000000"/>
                </a:solidFill>
              </a:rPr>
              <a:t>theo</a:t>
            </a:r>
            <a:r>
              <a:rPr lang="en-US" altLang="en-US" sz="2215" dirty="0">
                <a:solidFill>
                  <a:srgbClr val="000000"/>
                </a:solidFill>
              </a:rPr>
              <a:t> </a:t>
            </a:r>
            <a:r>
              <a:rPr lang="en-US" altLang="en-US" sz="2215" dirty="0" err="1">
                <a:solidFill>
                  <a:srgbClr val="000000"/>
                </a:solidFill>
              </a:rPr>
              <a:t>mẫu</a:t>
            </a:r>
            <a:r>
              <a:rPr lang="en-US" altLang="en-US" sz="2215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9359" name="Text Box 2951"/>
          <p:cNvSpPr txBox="1">
            <a:spLocks noChangeArrowheads="1"/>
          </p:cNvSpPr>
          <p:nvPr/>
        </p:nvSpPr>
        <p:spPr bwMode="auto">
          <a:xfrm>
            <a:off x="4079631" y="251460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endParaRPr lang="vi-VN" altLang="en-US" sz="2215" b="0">
              <a:solidFill>
                <a:srgbClr val="000000"/>
              </a:solidFill>
            </a:endParaRP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0" y="-1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vi-VN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5046" y="731944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73377"/>
              </p:ext>
            </p:extLst>
          </p:nvPr>
        </p:nvGraphicFramePr>
        <p:xfrm>
          <a:off x="115046" y="2077668"/>
          <a:ext cx="8800353" cy="293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312">
                  <a:extLst>
                    <a:ext uri="{9D8B030D-6E8A-4147-A177-3AD203B41FA5}">
                      <a16:colId xmlns:a16="http://schemas.microsoft.com/office/drawing/2014/main" xmlns="" val="2719779767"/>
                    </a:ext>
                  </a:extLst>
                </a:gridCol>
                <a:gridCol w="805737">
                  <a:extLst>
                    <a:ext uri="{9D8B030D-6E8A-4147-A177-3AD203B41FA5}">
                      <a16:colId xmlns:a16="http://schemas.microsoft.com/office/drawing/2014/main" xmlns="" val="2286616335"/>
                    </a:ext>
                  </a:extLst>
                </a:gridCol>
                <a:gridCol w="805737">
                  <a:extLst>
                    <a:ext uri="{9D8B030D-6E8A-4147-A177-3AD203B41FA5}">
                      <a16:colId xmlns:a16="http://schemas.microsoft.com/office/drawing/2014/main" xmlns="" val="383676440"/>
                    </a:ext>
                  </a:extLst>
                </a:gridCol>
                <a:gridCol w="966885">
                  <a:extLst>
                    <a:ext uri="{9D8B030D-6E8A-4147-A177-3AD203B41FA5}">
                      <a16:colId xmlns:a16="http://schemas.microsoft.com/office/drawing/2014/main" xmlns="" val="2767340998"/>
                    </a:ext>
                  </a:extLst>
                </a:gridCol>
                <a:gridCol w="763683">
                  <a:extLst>
                    <a:ext uri="{9D8B030D-6E8A-4147-A177-3AD203B41FA5}">
                      <a16:colId xmlns:a16="http://schemas.microsoft.com/office/drawing/2014/main" xmlns="" val="435697233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xmlns="" val="4016966532"/>
                    </a:ext>
                  </a:extLst>
                </a:gridCol>
              </a:tblGrid>
              <a:tr h="412485">
                <a:tc gridSpan="4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Hàng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Viết</a:t>
                      </a:r>
                      <a:r>
                        <a:rPr lang="en-US" b="1" baseline="0">
                          <a:solidFill>
                            <a:schemeClr val="tx1"/>
                          </a:solidFill>
                        </a:rPr>
                        <a:t> số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Đọc</a:t>
                      </a:r>
                      <a:r>
                        <a:rPr lang="en-US" b="1" baseline="0">
                          <a:solidFill>
                            <a:schemeClr val="tx1"/>
                          </a:solidFill>
                        </a:rPr>
                        <a:t> số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0289066"/>
                  </a:ext>
                </a:extLst>
              </a:tr>
              <a:tr h="41248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>
                          <a:solidFill>
                            <a:schemeClr val="tx1"/>
                          </a:solidFill>
                        </a:rPr>
                        <a:t>Chục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>
                          <a:solidFill>
                            <a:schemeClr val="tx1"/>
                          </a:solidFill>
                        </a:rPr>
                        <a:t>Đơn vị 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6633868"/>
                  </a:ext>
                </a:extLst>
              </a:tr>
              <a:tr h="526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40129197"/>
                  </a:ext>
                </a:extLst>
              </a:tr>
              <a:tr h="526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23892683"/>
                  </a:ext>
                </a:extLst>
              </a:tr>
              <a:tr h="526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005251111"/>
                  </a:ext>
                </a:extLst>
              </a:tr>
              <a:tr h="5263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295591099"/>
                  </a:ext>
                </a:extLst>
              </a:tr>
            </a:tbl>
          </a:graphicData>
        </a:graphic>
      </p:graphicFrame>
      <p:sp>
        <p:nvSpPr>
          <p:cNvPr id="45" name="Text Box 2947"/>
          <p:cNvSpPr txBox="1">
            <a:spLocks noChangeArrowheads="1"/>
          </p:cNvSpPr>
          <p:nvPr/>
        </p:nvSpPr>
        <p:spPr bwMode="auto">
          <a:xfrm>
            <a:off x="304801" y="2984014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Text Box 2947"/>
          <p:cNvSpPr txBox="1">
            <a:spLocks noChangeArrowheads="1"/>
          </p:cNvSpPr>
          <p:nvPr/>
        </p:nvSpPr>
        <p:spPr bwMode="auto">
          <a:xfrm>
            <a:off x="4501897" y="2984014"/>
            <a:ext cx="4323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 b="0" i="1">
                <a:solidFill>
                  <a:srgbClr val="FF0000"/>
                </a:solidFill>
              </a:rPr>
              <a:t>Tám nghìn năm trăm sáu mươi ba</a:t>
            </a:r>
          </a:p>
        </p:txBody>
      </p:sp>
      <p:sp>
        <p:nvSpPr>
          <p:cNvPr id="47" name="Text Box 2947"/>
          <p:cNvSpPr txBox="1">
            <a:spLocks noChangeArrowheads="1"/>
          </p:cNvSpPr>
          <p:nvPr/>
        </p:nvSpPr>
        <p:spPr bwMode="auto">
          <a:xfrm>
            <a:off x="1990674" y="2984014"/>
            <a:ext cx="1131907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Text Box 2947"/>
          <p:cNvSpPr txBox="1">
            <a:spLocks noChangeArrowheads="1"/>
          </p:cNvSpPr>
          <p:nvPr/>
        </p:nvSpPr>
        <p:spPr bwMode="auto">
          <a:xfrm>
            <a:off x="304801" y="3486931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5</a:t>
            </a:r>
          </a:p>
        </p:txBody>
      </p:sp>
      <p:sp>
        <p:nvSpPr>
          <p:cNvPr id="44" name="Text Box 2947"/>
          <p:cNvSpPr txBox="1">
            <a:spLocks noChangeArrowheads="1"/>
          </p:cNvSpPr>
          <p:nvPr/>
        </p:nvSpPr>
        <p:spPr bwMode="auto">
          <a:xfrm>
            <a:off x="3596237" y="2972695"/>
            <a:ext cx="81535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8563</a:t>
            </a:r>
          </a:p>
        </p:txBody>
      </p:sp>
      <p:sp>
        <p:nvSpPr>
          <p:cNvPr id="49" name="Text Box 2947"/>
          <p:cNvSpPr txBox="1">
            <a:spLocks noChangeArrowheads="1"/>
          </p:cNvSpPr>
          <p:nvPr/>
        </p:nvSpPr>
        <p:spPr bwMode="auto">
          <a:xfrm>
            <a:off x="1180123" y="2984014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 Box 2947"/>
          <p:cNvSpPr txBox="1">
            <a:spLocks noChangeArrowheads="1"/>
          </p:cNvSpPr>
          <p:nvPr/>
        </p:nvSpPr>
        <p:spPr bwMode="auto">
          <a:xfrm>
            <a:off x="2931000" y="2984014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Text Box 2947"/>
          <p:cNvSpPr txBox="1">
            <a:spLocks noChangeArrowheads="1"/>
          </p:cNvSpPr>
          <p:nvPr/>
        </p:nvSpPr>
        <p:spPr bwMode="auto">
          <a:xfrm>
            <a:off x="334435" y="4007930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9</a:t>
            </a:r>
          </a:p>
        </p:txBody>
      </p:sp>
      <p:sp>
        <p:nvSpPr>
          <p:cNvPr id="52" name="Text Box 2947"/>
          <p:cNvSpPr txBox="1">
            <a:spLocks noChangeArrowheads="1"/>
          </p:cNvSpPr>
          <p:nvPr/>
        </p:nvSpPr>
        <p:spPr bwMode="auto">
          <a:xfrm>
            <a:off x="1180123" y="3494781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9</a:t>
            </a:r>
          </a:p>
        </p:txBody>
      </p:sp>
      <p:sp>
        <p:nvSpPr>
          <p:cNvPr id="53" name="Text Box 2947"/>
          <p:cNvSpPr txBox="1">
            <a:spLocks noChangeArrowheads="1"/>
          </p:cNvSpPr>
          <p:nvPr/>
        </p:nvSpPr>
        <p:spPr bwMode="auto">
          <a:xfrm>
            <a:off x="1178169" y="457926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8</a:t>
            </a:r>
          </a:p>
        </p:txBody>
      </p:sp>
      <p:sp>
        <p:nvSpPr>
          <p:cNvPr id="54" name="Text Box 2947"/>
          <p:cNvSpPr txBox="1">
            <a:spLocks noChangeArrowheads="1"/>
          </p:cNvSpPr>
          <p:nvPr/>
        </p:nvSpPr>
        <p:spPr bwMode="auto">
          <a:xfrm>
            <a:off x="2910437" y="457926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5</a:t>
            </a:r>
          </a:p>
        </p:txBody>
      </p:sp>
      <p:sp>
        <p:nvSpPr>
          <p:cNvPr id="55" name="Text Box 2947"/>
          <p:cNvSpPr txBox="1">
            <a:spLocks noChangeArrowheads="1"/>
          </p:cNvSpPr>
          <p:nvPr/>
        </p:nvSpPr>
        <p:spPr bwMode="auto">
          <a:xfrm>
            <a:off x="334435" y="457926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2</a:t>
            </a:r>
          </a:p>
        </p:txBody>
      </p:sp>
      <p:sp>
        <p:nvSpPr>
          <p:cNvPr id="57" name="Text Box 2947"/>
          <p:cNvSpPr txBox="1">
            <a:spLocks noChangeArrowheads="1"/>
          </p:cNvSpPr>
          <p:nvPr/>
        </p:nvSpPr>
        <p:spPr bwMode="auto">
          <a:xfrm>
            <a:off x="1178169" y="4013669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1</a:t>
            </a:r>
          </a:p>
        </p:txBody>
      </p:sp>
      <p:sp>
        <p:nvSpPr>
          <p:cNvPr id="58" name="Text Box 2947"/>
          <p:cNvSpPr txBox="1">
            <a:spLocks noChangeArrowheads="1"/>
          </p:cNvSpPr>
          <p:nvPr/>
        </p:nvSpPr>
        <p:spPr bwMode="auto">
          <a:xfrm>
            <a:off x="2055445" y="3486931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4</a:t>
            </a:r>
          </a:p>
        </p:txBody>
      </p:sp>
      <p:sp>
        <p:nvSpPr>
          <p:cNvPr id="60" name="Text Box 2947"/>
          <p:cNvSpPr txBox="1">
            <a:spLocks noChangeArrowheads="1"/>
          </p:cNvSpPr>
          <p:nvPr/>
        </p:nvSpPr>
        <p:spPr bwMode="auto">
          <a:xfrm>
            <a:off x="2910437" y="3507364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7</a:t>
            </a:r>
          </a:p>
        </p:txBody>
      </p:sp>
      <p:sp>
        <p:nvSpPr>
          <p:cNvPr id="63" name="Text Box 2947"/>
          <p:cNvSpPr txBox="1">
            <a:spLocks noChangeArrowheads="1"/>
          </p:cNvSpPr>
          <p:nvPr/>
        </p:nvSpPr>
        <p:spPr bwMode="auto">
          <a:xfrm>
            <a:off x="1989372" y="457926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3</a:t>
            </a:r>
          </a:p>
        </p:txBody>
      </p:sp>
      <p:sp>
        <p:nvSpPr>
          <p:cNvPr id="64" name="Text Box 2947"/>
          <p:cNvSpPr txBox="1">
            <a:spLocks noChangeArrowheads="1"/>
          </p:cNvSpPr>
          <p:nvPr/>
        </p:nvSpPr>
        <p:spPr bwMode="auto">
          <a:xfrm>
            <a:off x="2929648" y="4018273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4</a:t>
            </a:r>
          </a:p>
        </p:txBody>
      </p:sp>
      <p:sp>
        <p:nvSpPr>
          <p:cNvPr id="65" name="Text Box 2947"/>
          <p:cNvSpPr txBox="1">
            <a:spLocks noChangeArrowheads="1"/>
          </p:cNvSpPr>
          <p:nvPr/>
        </p:nvSpPr>
        <p:spPr bwMode="auto">
          <a:xfrm>
            <a:off x="2024459" y="4001340"/>
            <a:ext cx="685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1" hangingPunct="1">
              <a:spcBef>
                <a:spcPct val="50000"/>
              </a:spcBef>
            </a:pPr>
            <a:r>
              <a:rPr lang="en-US" altLang="en-US" sz="2215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47395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4" grpId="0"/>
      <p:bldP spid="45" grpId="0"/>
      <p:bldP spid="46" grpId="0"/>
      <p:bldP spid="47" grpId="0"/>
      <p:bldP spid="33" grpId="0"/>
      <p:bldP spid="44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60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9" name="Group 327"/>
          <p:cNvGraphicFramePr>
            <a:graphicFrameLocks noGrp="1"/>
          </p:cNvGraphicFramePr>
          <p:nvPr>
            <p:ph/>
          </p:nvPr>
        </p:nvGraphicFramePr>
        <p:xfrm>
          <a:off x="228600" y="1219200"/>
          <a:ext cx="8729663" cy="47244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86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96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Đọc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hai nghìn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7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7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386" name="Text Box 314"/>
          <p:cNvSpPr txBox="1">
            <a:spLocks noChangeArrowheads="1"/>
          </p:cNvSpPr>
          <p:nvPr/>
        </p:nvSpPr>
        <p:spPr bwMode="auto">
          <a:xfrm>
            <a:off x="3657600" y="2895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2700</a:t>
            </a:r>
          </a:p>
        </p:txBody>
      </p:sp>
      <p:sp>
        <p:nvSpPr>
          <p:cNvPr id="3387" name="Text Box 315"/>
          <p:cNvSpPr txBox="1">
            <a:spLocks noChangeArrowheads="1"/>
          </p:cNvSpPr>
          <p:nvPr/>
        </p:nvSpPr>
        <p:spPr bwMode="auto">
          <a:xfrm>
            <a:off x="4648200" y="2895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800000"/>
                </a:solidFill>
              </a:rPr>
              <a:t>hai nghìn bảy trăm</a:t>
            </a:r>
          </a:p>
        </p:txBody>
      </p:sp>
      <p:sp>
        <p:nvSpPr>
          <p:cNvPr id="3389" name="Text Box 317"/>
          <p:cNvSpPr txBox="1">
            <a:spLocks noChangeArrowheads="1"/>
          </p:cNvSpPr>
          <p:nvPr/>
        </p:nvSpPr>
        <p:spPr bwMode="auto">
          <a:xfrm>
            <a:off x="3657600" y="3505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2750</a:t>
            </a:r>
          </a:p>
        </p:txBody>
      </p:sp>
      <p:sp>
        <p:nvSpPr>
          <p:cNvPr id="3390" name="Text Box 318"/>
          <p:cNvSpPr txBox="1">
            <a:spLocks noChangeArrowheads="1"/>
          </p:cNvSpPr>
          <p:nvPr/>
        </p:nvSpPr>
        <p:spPr bwMode="auto">
          <a:xfrm>
            <a:off x="4648200" y="3514725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800000"/>
                </a:solidFill>
              </a:rPr>
              <a:t>hai nghìn bảy trăm năm mươi</a:t>
            </a:r>
          </a:p>
        </p:txBody>
      </p:sp>
      <p:sp>
        <p:nvSpPr>
          <p:cNvPr id="3400" name="Text Box 328"/>
          <p:cNvSpPr txBox="1">
            <a:spLocks noChangeArrowheads="1"/>
          </p:cNvSpPr>
          <p:nvPr/>
        </p:nvSpPr>
        <p:spPr bwMode="auto">
          <a:xfrm>
            <a:off x="3581400" y="41148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2020</a:t>
            </a:r>
          </a:p>
        </p:txBody>
      </p:sp>
      <p:sp>
        <p:nvSpPr>
          <p:cNvPr id="3401" name="Text Box 329"/>
          <p:cNvSpPr txBox="1">
            <a:spLocks noChangeArrowheads="1"/>
          </p:cNvSpPr>
          <p:nvPr/>
        </p:nvSpPr>
        <p:spPr bwMode="auto">
          <a:xfrm>
            <a:off x="4648200" y="4191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800000"/>
                </a:solidFill>
              </a:rPr>
              <a:t>hai nghìn không trăm hai mươi</a:t>
            </a:r>
          </a:p>
        </p:txBody>
      </p:sp>
      <p:sp>
        <p:nvSpPr>
          <p:cNvPr id="3402" name="Text Box 330"/>
          <p:cNvSpPr txBox="1">
            <a:spLocks noChangeArrowheads="1"/>
          </p:cNvSpPr>
          <p:nvPr/>
        </p:nvSpPr>
        <p:spPr bwMode="auto">
          <a:xfrm>
            <a:off x="3581400" y="4724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2402</a:t>
            </a:r>
          </a:p>
        </p:txBody>
      </p:sp>
      <p:sp>
        <p:nvSpPr>
          <p:cNvPr id="3403" name="Text Box 331"/>
          <p:cNvSpPr txBox="1">
            <a:spLocks noChangeArrowheads="1"/>
          </p:cNvSpPr>
          <p:nvPr/>
        </p:nvSpPr>
        <p:spPr bwMode="auto">
          <a:xfrm>
            <a:off x="4648200" y="4724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800000"/>
                </a:solidFill>
              </a:rPr>
              <a:t>hai nghìn bốn trăm linh hai</a:t>
            </a:r>
          </a:p>
        </p:txBody>
      </p:sp>
      <p:sp>
        <p:nvSpPr>
          <p:cNvPr id="3404" name="Text Box 332"/>
          <p:cNvSpPr txBox="1">
            <a:spLocks noChangeArrowheads="1"/>
          </p:cNvSpPr>
          <p:nvPr/>
        </p:nvSpPr>
        <p:spPr bwMode="auto">
          <a:xfrm>
            <a:off x="3581400" y="5334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800000"/>
                </a:solidFill>
              </a:rPr>
              <a:t>2005</a:t>
            </a:r>
          </a:p>
        </p:txBody>
      </p:sp>
      <p:sp>
        <p:nvSpPr>
          <p:cNvPr id="3405" name="Text Box 333"/>
          <p:cNvSpPr txBox="1">
            <a:spLocks noChangeArrowheads="1"/>
          </p:cNvSpPr>
          <p:nvPr/>
        </p:nvSpPr>
        <p:spPr bwMode="auto">
          <a:xfrm>
            <a:off x="4648200" y="54102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800000"/>
                </a:solidFill>
              </a:rPr>
              <a:t>hai nghìn không trăm linh năm</a:t>
            </a:r>
          </a:p>
        </p:txBody>
      </p:sp>
    </p:spTree>
    <p:extLst>
      <p:ext uri="{BB962C8B-B14F-4D97-AF65-F5344CB8AC3E}">
        <p14:creationId xmlns:p14="http://schemas.microsoft.com/office/powerpoint/2010/main" val="11920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/>
      <p:bldP spid="3387" grpId="0"/>
      <p:bldP spid="3389" grpId="0"/>
      <p:bldP spid="3390" grpId="0"/>
      <p:bldP spid="3400" grpId="0"/>
      <p:bldP spid="3401" grpId="0"/>
      <p:bldP spid="3402" grpId="0"/>
      <p:bldP spid="3403" grpId="0"/>
      <p:bldP spid="3404" grpId="0"/>
      <p:bldP spid="34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152400" y="685800"/>
            <a:ext cx="8943975" cy="523875"/>
            <a:chOff x="126" y="1008"/>
            <a:chExt cx="5634" cy="330"/>
          </a:xfrm>
        </p:grpSpPr>
        <p:sp>
          <p:nvSpPr>
            <p:cNvPr id="10253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5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 smtClean="0">
                  <a:solidFill>
                    <a:srgbClr val="000000"/>
                  </a:solidFill>
                </a:rPr>
                <a:t>Đọc các số: 7800; 3690; 6504; 4081; 5005 (theo mẫu)</a:t>
              </a:r>
            </a:p>
          </p:txBody>
        </p:sp>
        <p:sp>
          <p:nvSpPr>
            <p:cNvPr id="10254" name="Oval 9"/>
            <p:cNvSpPr>
              <a:spLocks noChangeArrowheads="1"/>
            </p:cNvSpPr>
            <p:nvPr/>
          </p:nvSpPr>
          <p:spPr bwMode="auto">
            <a:xfrm>
              <a:off x="126" y="1011"/>
              <a:ext cx="384" cy="288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smtClean="0">
                  <a:solidFill>
                    <a:srgbClr val="000099"/>
                  </a:solidFill>
                </a:rPr>
                <a:t>1</a:t>
              </a:r>
            </a:p>
          </p:txBody>
        </p:sp>
      </p:grp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552575" y="1371600"/>
            <a:ext cx="5257800" cy="533400"/>
          </a:xfrm>
          <a:prstGeom prst="rect">
            <a:avLst/>
          </a:prstGeom>
          <a:solidFill>
            <a:srgbClr val="A1EEFD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smtClean="0">
                <a:solidFill>
                  <a:srgbClr val="000000"/>
                </a:solidFill>
              </a:rPr>
              <a:t>7800 : Bảy nghìn tám trăm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33375" y="1371600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smtClean="0">
                <a:solidFill>
                  <a:srgbClr val="006600"/>
                </a:solidFill>
              </a:rPr>
              <a:t>Mẫu: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33375" y="2219325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smtClean="0">
                <a:solidFill>
                  <a:srgbClr val="800000"/>
                </a:solidFill>
              </a:rPr>
              <a:t>3690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524000" y="2219325"/>
            <a:ext cx="6553200" cy="533400"/>
          </a:xfrm>
          <a:prstGeom prst="rect">
            <a:avLst/>
          </a:prstGeom>
          <a:solidFill>
            <a:srgbClr val="A1EEFD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smtClean="0">
                <a:solidFill>
                  <a:srgbClr val="000000"/>
                </a:solidFill>
              </a:rPr>
              <a:t>3690 : Ba nghìn sáu trăm chín mươi 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33375" y="3100388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smtClean="0">
                <a:solidFill>
                  <a:srgbClr val="800000"/>
                </a:solidFill>
              </a:rPr>
              <a:t>6504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524000" y="3100388"/>
            <a:ext cx="6553200" cy="533400"/>
          </a:xfrm>
          <a:prstGeom prst="rect">
            <a:avLst/>
          </a:prstGeom>
          <a:solidFill>
            <a:srgbClr val="A1EEFD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smtClean="0">
                <a:solidFill>
                  <a:srgbClr val="000000"/>
                </a:solidFill>
              </a:rPr>
              <a:t>6504 : Sáu nghìn năm trăm linh bốn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33375" y="3886200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smtClean="0">
                <a:solidFill>
                  <a:srgbClr val="800000"/>
                </a:solidFill>
              </a:rPr>
              <a:t>4081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1524000" y="3962400"/>
            <a:ext cx="7467600" cy="533400"/>
          </a:xfrm>
          <a:prstGeom prst="rect">
            <a:avLst/>
          </a:prstGeom>
          <a:solidFill>
            <a:srgbClr val="A1EEFD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smtClean="0">
                <a:solidFill>
                  <a:srgbClr val="000000"/>
                </a:solidFill>
              </a:rPr>
              <a:t>4081 : Bốn nghìn không trăm tám mươi mốt 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524000" y="4800600"/>
            <a:ext cx="7467600" cy="533400"/>
          </a:xfrm>
          <a:prstGeom prst="rect">
            <a:avLst/>
          </a:prstGeom>
          <a:solidFill>
            <a:srgbClr val="A1EEFD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smtClean="0">
                <a:solidFill>
                  <a:srgbClr val="000000"/>
                </a:solidFill>
              </a:rPr>
              <a:t>5005 : Năm nghìn không trăm linh năm 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04800" y="4800600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smtClean="0">
                <a:solidFill>
                  <a:srgbClr val="800000"/>
                </a:solidFill>
              </a:rPr>
              <a:t>5005</a:t>
            </a:r>
          </a:p>
        </p:txBody>
      </p:sp>
    </p:spTree>
    <p:extLst>
      <p:ext uri="{BB962C8B-B14F-4D97-AF65-F5344CB8AC3E}">
        <p14:creationId xmlns:p14="http://schemas.microsoft.com/office/powerpoint/2010/main" val="2114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/>
      <p:bldP spid="5133" grpId="0"/>
      <p:bldP spid="5134" grpId="0" animBg="1"/>
      <p:bldP spid="5135" grpId="0"/>
      <p:bldP spid="5136" grpId="0" animBg="1"/>
      <p:bldP spid="5137" grpId="0"/>
      <p:bldP spid="5138" grpId="0" animBg="1"/>
      <p:bldP spid="5139" grpId="0" animBg="1"/>
      <p:bldP spid="5140" grpId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16471</TotalTime>
  <Words>1000</Words>
  <Application>Microsoft Office PowerPoint</Application>
  <PresentationFormat>On-screen Show (4:3)</PresentationFormat>
  <Paragraphs>391</Paragraphs>
  <Slides>19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Network</vt:lpstr>
      <vt:lpstr>Proposal</vt:lpstr>
      <vt:lpstr>Custom Design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 Cây Trường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Hải Đăng</dc:creator>
  <cp:lastModifiedBy>ADMIN</cp:lastModifiedBy>
  <cp:revision>797</cp:revision>
  <dcterms:created xsi:type="dcterms:W3CDTF">2008-01-17T00:56:22Z</dcterms:created>
  <dcterms:modified xsi:type="dcterms:W3CDTF">2023-06-07T07:32:11Z</dcterms:modified>
</cp:coreProperties>
</file>