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5" r:id="rId4"/>
    <p:sldMasterId id="2147483727" r:id="rId5"/>
  </p:sldMasterIdLst>
  <p:notesMasterIdLst>
    <p:notesMasterId r:id="rId28"/>
  </p:notesMasterIdLst>
  <p:sldIdLst>
    <p:sldId id="329" r:id="rId6"/>
    <p:sldId id="317" r:id="rId7"/>
    <p:sldId id="326" r:id="rId8"/>
    <p:sldId id="328" r:id="rId9"/>
    <p:sldId id="327" r:id="rId10"/>
    <p:sldId id="274" r:id="rId11"/>
    <p:sldId id="323" r:id="rId12"/>
    <p:sldId id="330" r:id="rId13"/>
    <p:sldId id="324" r:id="rId14"/>
    <p:sldId id="308" r:id="rId15"/>
    <p:sldId id="319" r:id="rId16"/>
    <p:sldId id="295" r:id="rId17"/>
    <p:sldId id="315" r:id="rId18"/>
    <p:sldId id="321" r:id="rId19"/>
    <p:sldId id="309" r:id="rId20"/>
    <p:sldId id="325" r:id="rId21"/>
    <p:sldId id="310" r:id="rId22"/>
    <p:sldId id="320" r:id="rId23"/>
    <p:sldId id="314" r:id="rId24"/>
    <p:sldId id="331" r:id="rId25"/>
    <p:sldId id="322" r:id="rId26"/>
    <p:sldId id="3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CCEA"/>
    <a:srgbClr val="D1B2E8"/>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4660"/>
  </p:normalViewPr>
  <p:slideViewPr>
    <p:cSldViewPr snapToGrid="0">
      <p:cViewPr varScale="1">
        <p:scale>
          <a:sx n="66" d="100"/>
          <a:sy n="66" d="100"/>
        </p:scale>
        <p:origin x="12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44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97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0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defRPr/>
            </a:pPr>
            <a:fld id="{9A0DB2DC-4C9A-4742-B13C-FB6460FD3503}" type="slidenum">
              <a:rPr lang="en-US" altLang="zh-CN" dirty="0">
                <a:solidFill>
                  <a:srgbClr val="000000"/>
                </a:solidFill>
                <a:ea typeface="宋体" panose="02010600030101010101" pitchFamily="2" charset="-122"/>
              </a:rPr>
              <a:pPr>
                <a:defRPr/>
              </a:pPr>
              <a:t>7</a:t>
            </a:fld>
            <a:endParaRPr lang="zh-CN"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45811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10</a:t>
            </a:fld>
            <a:endParaRPr lang="en-US"/>
          </a:p>
        </p:txBody>
      </p:sp>
    </p:spTree>
    <p:extLst>
      <p:ext uri="{BB962C8B-B14F-4D97-AF65-F5344CB8AC3E}">
        <p14:creationId xmlns:p14="http://schemas.microsoft.com/office/powerpoint/2010/main" val="168138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14</a:t>
            </a:fld>
            <a:endParaRPr lang="en-US"/>
          </a:p>
        </p:txBody>
      </p:sp>
    </p:spTree>
    <p:extLst>
      <p:ext uri="{BB962C8B-B14F-4D97-AF65-F5344CB8AC3E}">
        <p14:creationId xmlns:p14="http://schemas.microsoft.com/office/powerpoint/2010/main" val="1834367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17</a:t>
            </a:fld>
            <a:endParaRPr lang="en-US"/>
          </a:p>
        </p:txBody>
      </p:sp>
    </p:spTree>
    <p:extLst>
      <p:ext uri="{BB962C8B-B14F-4D97-AF65-F5344CB8AC3E}">
        <p14:creationId xmlns:p14="http://schemas.microsoft.com/office/powerpoint/2010/main" val="1934389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19</a:t>
            </a:fld>
            <a:endParaRPr lang="en-US"/>
          </a:p>
        </p:txBody>
      </p:sp>
    </p:spTree>
    <p:extLst>
      <p:ext uri="{BB962C8B-B14F-4D97-AF65-F5344CB8AC3E}">
        <p14:creationId xmlns:p14="http://schemas.microsoft.com/office/powerpoint/2010/main" val="174705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87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126172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2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138858041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706787" y="942846"/>
            <a:ext cx="5022451" cy="4709621"/>
          </a:xfrm>
          <a:custGeom>
            <a:avLst/>
            <a:gdLst>
              <a:gd name="connsiteX0" fmla="*/ 3372654 w 5022451"/>
              <a:gd name="connsiteY0" fmla="*/ 890 h 4709621"/>
              <a:gd name="connsiteX1" fmla="*/ 3604776 w 5022451"/>
              <a:gd name="connsiteY1" fmla="*/ 48763 h 4709621"/>
              <a:gd name="connsiteX2" fmla="*/ 4537306 w 5022451"/>
              <a:gd name="connsiteY2" fmla="*/ 830161 h 4709621"/>
              <a:gd name="connsiteX3" fmla="*/ 5010795 w 5022451"/>
              <a:gd name="connsiteY3" fmla="*/ 1894068 h 4709621"/>
              <a:gd name="connsiteX4" fmla="*/ 4793783 w 5022451"/>
              <a:gd name="connsiteY4" fmla="*/ 3323752 h 4709621"/>
              <a:gd name="connsiteX5" fmla="*/ 3904511 w 5022451"/>
              <a:gd name="connsiteY5" fmla="*/ 4533901 h 4709621"/>
              <a:gd name="connsiteX6" fmla="*/ 2283647 w 5022451"/>
              <a:gd name="connsiteY6" fmla="*/ 4667354 h 4709621"/>
              <a:gd name="connsiteX7" fmla="*/ 856767 w 5022451"/>
              <a:gd name="connsiteY7" fmla="*/ 4190198 h 4709621"/>
              <a:gd name="connsiteX8" fmla="*/ 100249 w 5022451"/>
              <a:gd name="connsiteY8" fmla="*/ 2584351 h 4709621"/>
              <a:gd name="connsiteX9" fmla="*/ 37846 w 5022451"/>
              <a:gd name="connsiteY9" fmla="*/ 1527855 h 4709621"/>
              <a:gd name="connsiteX10" fmla="*/ 388696 w 5022451"/>
              <a:gd name="connsiteY10" fmla="*/ 1027847 h 4709621"/>
              <a:gd name="connsiteX11" fmla="*/ 1496696 w 5022451"/>
              <a:gd name="connsiteY11" fmla="*/ 269006 h 4709621"/>
              <a:gd name="connsiteX12" fmla="*/ 2651566 w 5022451"/>
              <a:gd name="connsiteY12" fmla="*/ 102748 h 4709621"/>
              <a:gd name="connsiteX13" fmla="*/ 3372654 w 5022451"/>
              <a:gd name="connsiteY13" fmla="*/ 890 h 47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2451" h="4709621">
                <a:moveTo>
                  <a:pt x="3372654" y="890"/>
                </a:moveTo>
                <a:cubicBezTo>
                  <a:pt x="3449301" y="4380"/>
                  <a:pt x="3526204" y="18454"/>
                  <a:pt x="3604776" y="48763"/>
                </a:cubicBezTo>
                <a:cubicBezTo>
                  <a:pt x="3919067" y="169999"/>
                  <a:pt x="4302970" y="522610"/>
                  <a:pt x="4537306" y="830161"/>
                </a:cubicBezTo>
                <a:cubicBezTo>
                  <a:pt x="4771642" y="1137712"/>
                  <a:pt x="4968049" y="1478471"/>
                  <a:pt x="5010795" y="1894068"/>
                </a:cubicBezTo>
                <a:cubicBezTo>
                  <a:pt x="5053542" y="2309666"/>
                  <a:pt x="4978163" y="2883780"/>
                  <a:pt x="4793783" y="3323752"/>
                </a:cubicBezTo>
                <a:cubicBezTo>
                  <a:pt x="4609402" y="3763723"/>
                  <a:pt x="4322867" y="4309967"/>
                  <a:pt x="3904511" y="4533901"/>
                </a:cubicBezTo>
                <a:cubicBezTo>
                  <a:pt x="3486155" y="4757834"/>
                  <a:pt x="2791605" y="4724638"/>
                  <a:pt x="2283647" y="4667354"/>
                </a:cubicBezTo>
                <a:cubicBezTo>
                  <a:pt x="1775690" y="4610071"/>
                  <a:pt x="1220666" y="4537365"/>
                  <a:pt x="856767" y="4190198"/>
                </a:cubicBezTo>
                <a:cubicBezTo>
                  <a:pt x="492867" y="3843031"/>
                  <a:pt x="236737" y="3028075"/>
                  <a:pt x="100249" y="2584351"/>
                </a:cubicBezTo>
                <a:cubicBezTo>
                  <a:pt x="-36238" y="2140628"/>
                  <a:pt x="-8136" y="1786972"/>
                  <a:pt x="37846" y="1527855"/>
                </a:cubicBezTo>
                <a:cubicBezTo>
                  <a:pt x="83828" y="1268739"/>
                  <a:pt x="145555" y="1237656"/>
                  <a:pt x="388696" y="1027847"/>
                </a:cubicBezTo>
                <a:cubicBezTo>
                  <a:pt x="631838" y="818039"/>
                  <a:pt x="1119551" y="423189"/>
                  <a:pt x="1496696" y="269006"/>
                </a:cubicBezTo>
                <a:cubicBezTo>
                  <a:pt x="1873841" y="114822"/>
                  <a:pt x="2300220" y="139456"/>
                  <a:pt x="2651566" y="102748"/>
                </a:cubicBezTo>
                <a:cubicBezTo>
                  <a:pt x="2915076" y="75218"/>
                  <a:pt x="3142714" y="-9579"/>
                  <a:pt x="3372654" y="8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1"/>
          </p:nvPr>
        </p:nvSpPr>
        <p:spPr>
          <a:xfrm>
            <a:off x="2566496" y="606100"/>
            <a:ext cx="1675327" cy="1723217"/>
          </a:xfrm>
          <a:custGeom>
            <a:avLst/>
            <a:gdLst>
              <a:gd name="connsiteX0" fmla="*/ 807337 w 1675327"/>
              <a:gd name="connsiteY0" fmla="*/ 90 h 1723217"/>
              <a:gd name="connsiteX1" fmla="*/ 954185 w 1675327"/>
              <a:gd name="connsiteY1" fmla="*/ 52793 h 1723217"/>
              <a:gd name="connsiteX2" fmla="*/ 1334043 w 1675327"/>
              <a:gd name="connsiteY2" fmla="*/ 300203 h 1723217"/>
              <a:gd name="connsiteX3" fmla="*/ 1535177 w 1675327"/>
              <a:gd name="connsiteY3" fmla="*/ 638831 h 1723217"/>
              <a:gd name="connsiteX4" fmla="*/ 1675232 w 1675327"/>
              <a:gd name="connsiteY4" fmla="*/ 929090 h 1723217"/>
              <a:gd name="connsiteX5" fmla="*/ 1552119 w 1675327"/>
              <a:gd name="connsiteY5" fmla="*/ 1320890 h 1723217"/>
              <a:gd name="connsiteX6" fmla="*/ 1281571 w 1675327"/>
              <a:gd name="connsiteY6" fmla="*/ 1606068 h 1723217"/>
              <a:gd name="connsiteX7" fmla="*/ 807703 w 1675327"/>
              <a:gd name="connsiteY7" fmla="*/ 1723212 h 1723217"/>
              <a:gd name="connsiteX8" fmla="*/ 315389 w 1675327"/>
              <a:gd name="connsiteY8" fmla="*/ 1602348 h 1723217"/>
              <a:gd name="connsiteX9" fmla="*/ 64246 w 1675327"/>
              <a:gd name="connsiteY9" fmla="*/ 1114170 h 1723217"/>
              <a:gd name="connsiteX10" fmla="*/ 28584 w 1675327"/>
              <a:gd name="connsiteY10" fmla="*/ 607547 h 1723217"/>
              <a:gd name="connsiteX11" fmla="*/ 431536 w 1675327"/>
              <a:gd name="connsiteY11" fmla="*/ 164057 h 1723217"/>
              <a:gd name="connsiteX12" fmla="*/ 752914 w 1675327"/>
              <a:gd name="connsiteY12" fmla="*/ 8025 h 1723217"/>
              <a:gd name="connsiteX13" fmla="*/ 807337 w 1675327"/>
              <a:gd name="connsiteY13" fmla="*/ 90 h 17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327" h="1723217">
                <a:moveTo>
                  <a:pt x="807337" y="90"/>
                </a:moveTo>
                <a:cubicBezTo>
                  <a:pt x="853443" y="-1426"/>
                  <a:pt x="881543" y="16271"/>
                  <a:pt x="954185" y="52793"/>
                </a:cubicBezTo>
                <a:cubicBezTo>
                  <a:pt x="1051040" y="101490"/>
                  <a:pt x="1237211" y="202530"/>
                  <a:pt x="1334043" y="300203"/>
                </a:cubicBezTo>
                <a:cubicBezTo>
                  <a:pt x="1430875" y="397876"/>
                  <a:pt x="1478312" y="534017"/>
                  <a:pt x="1535177" y="638831"/>
                </a:cubicBezTo>
                <a:cubicBezTo>
                  <a:pt x="1592042" y="743646"/>
                  <a:pt x="1672409" y="815414"/>
                  <a:pt x="1675232" y="929090"/>
                </a:cubicBezTo>
                <a:cubicBezTo>
                  <a:pt x="1678056" y="1042767"/>
                  <a:pt x="1617729" y="1208060"/>
                  <a:pt x="1552119" y="1320890"/>
                </a:cubicBezTo>
                <a:cubicBezTo>
                  <a:pt x="1486509" y="1433719"/>
                  <a:pt x="1405640" y="1539014"/>
                  <a:pt x="1281571" y="1606068"/>
                </a:cubicBezTo>
                <a:cubicBezTo>
                  <a:pt x="1157502" y="1673122"/>
                  <a:pt x="968733" y="1723832"/>
                  <a:pt x="807703" y="1723212"/>
                </a:cubicBezTo>
                <a:cubicBezTo>
                  <a:pt x="646673" y="1722592"/>
                  <a:pt x="439299" y="1703856"/>
                  <a:pt x="315389" y="1602348"/>
                </a:cubicBezTo>
                <a:cubicBezTo>
                  <a:pt x="191480" y="1500841"/>
                  <a:pt x="112047" y="1279970"/>
                  <a:pt x="64246" y="1114170"/>
                </a:cubicBezTo>
                <a:cubicBezTo>
                  <a:pt x="16445" y="948370"/>
                  <a:pt x="-32631" y="765900"/>
                  <a:pt x="28584" y="607547"/>
                </a:cubicBezTo>
                <a:cubicBezTo>
                  <a:pt x="89799" y="449195"/>
                  <a:pt x="310815" y="263977"/>
                  <a:pt x="431536" y="164057"/>
                </a:cubicBezTo>
                <a:cubicBezTo>
                  <a:pt x="552258" y="64136"/>
                  <a:pt x="666170" y="27182"/>
                  <a:pt x="752914" y="8025"/>
                </a:cubicBezTo>
                <a:cubicBezTo>
                  <a:pt x="774600" y="3235"/>
                  <a:pt x="791969" y="595"/>
                  <a:pt x="807337" y="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1928844" y="2901766"/>
            <a:ext cx="1590897" cy="1695969"/>
          </a:xfrm>
          <a:custGeom>
            <a:avLst/>
            <a:gdLst>
              <a:gd name="connsiteX0" fmla="*/ 910369 w 1590897"/>
              <a:gd name="connsiteY0" fmla="*/ 388 h 1695969"/>
              <a:gd name="connsiteX1" fmla="*/ 1065420 w 1590897"/>
              <a:gd name="connsiteY1" fmla="*/ 11596 h 1695969"/>
              <a:gd name="connsiteX2" fmla="*/ 1235234 w 1590897"/>
              <a:gd name="connsiteY2" fmla="*/ 128546 h 1695969"/>
              <a:gd name="connsiteX3" fmla="*/ 1494655 w 1590897"/>
              <a:gd name="connsiteY3" fmla="*/ 500305 h 1695969"/>
              <a:gd name="connsiteX4" fmla="*/ 1554189 w 1590897"/>
              <a:gd name="connsiteY4" fmla="*/ 889638 h 1695969"/>
              <a:gd name="connsiteX5" fmla="*/ 1575229 w 1590897"/>
              <a:gd name="connsiteY5" fmla="*/ 1211232 h 1695969"/>
              <a:gd name="connsiteX6" fmla="*/ 1314227 w 1590897"/>
              <a:gd name="connsiteY6" fmla="*/ 1528315 h 1695969"/>
              <a:gd name="connsiteX7" fmla="*/ 956507 w 1590897"/>
              <a:gd name="connsiteY7" fmla="*/ 1691286 h 1695969"/>
              <a:gd name="connsiteX8" fmla="*/ 473280 w 1590897"/>
              <a:gd name="connsiteY8" fmla="*/ 1622260 h 1695969"/>
              <a:gd name="connsiteX9" fmla="*/ 62168 w 1590897"/>
              <a:gd name="connsiteY9" fmla="*/ 1325666 h 1695969"/>
              <a:gd name="connsiteX10" fmla="*/ 12329 w 1590897"/>
              <a:gd name="connsiteY10" fmla="*/ 778942 h 1695969"/>
              <a:gd name="connsiteX11" fmla="*/ 169174 w 1590897"/>
              <a:gd name="connsiteY11" fmla="*/ 295891 h 1695969"/>
              <a:gd name="connsiteX12" fmla="*/ 708987 w 1590897"/>
              <a:gd name="connsiteY12" fmla="*/ 35783 h 1695969"/>
              <a:gd name="connsiteX13" fmla="*/ 910369 w 1590897"/>
              <a:gd name="connsiteY13" fmla="*/ 388 h 169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897" h="1695969">
                <a:moveTo>
                  <a:pt x="910369" y="388"/>
                </a:moveTo>
                <a:cubicBezTo>
                  <a:pt x="969856" y="-1581"/>
                  <a:pt x="1021620" y="4218"/>
                  <a:pt x="1065420" y="11596"/>
                </a:cubicBezTo>
                <a:cubicBezTo>
                  <a:pt x="1153021" y="26351"/>
                  <a:pt x="1163695" y="47095"/>
                  <a:pt x="1235234" y="128546"/>
                </a:cubicBezTo>
                <a:cubicBezTo>
                  <a:pt x="1306773" y="209998"/>
                  <a:pt x="1441496" y="373457"/>
                  <a:pt x="1494655" y="500305"/>
                </a:cubicBezTo>
                <a:cubicBezTo>
                  <a:pt x="1547814" y="627154"/>
                  <a:pt x="1540760" y="771150"/>
                  <a:pt x="1554189" y="889638"/>
                </a:cubicBezTo>
                <a:cubicBezTo>
                  <a:pt x="1567618" y="1008125"/>
                  <a:pt x="1615223" y="1104786"/>
                  <a:pt x="1575229" y="1211232"/>
                </a:cubicBezTo>
                <a:cubicBezTo>
                  <a:pt x="1535236" y="1317678"/>
                  <a:pt x="1417347" y="1448307"/>
                  <a:pt x="1314227" y="1528315"/>
                </a:cubicBezTo>
                <a:cubicBezTo>
                  <a:pt x="1211107" y="1608324"/>
                  <a:pt x="1096665" y="1675628"/>
                  <a:pt x="956507" y="1691286"/>
                </a:cubicBezTo>
                <a:cubicBezTo>
                  <a:pt x="816350" y="1706943"/>
                  <a:pt x="622336" y="1683197"/>
                  <a:pt x="473280" y="1622260"/>
                </a:cubicBezTo>
                <a:cubicBezTo>
                  <a:pt x="324223" y="1561324"/>
                  <a:pt x="138993" y="1466219"/>
                  <a:pt x="62168" y="1325666"/>
                </a:cubicBezTo>
                <a:cubicBezTo>
                  <a:pt x="-14657" y="1185113"/>
                  <a:pt x="-5505" y="950571"/>
                  <a:pt x="12329" y="778942"/>
                </a:cubicBezTo>
                <a:cubicBezTo>
                  <a:pt x="30163" y="607312"/>
                  <a:pt x="53064" y="419751"/>
                  <a:pt x="169174" y="295891"/>
                </a:cubicBezTo>
                <a:cubicBezTo>
                  <a:pt x="285284" y="172031"/>
                  <a:pt x="559613" y="83166"/>
                  <a:pt x="708987" y="35783"/>
                </a:cubicBezTo>
                <a:cubicBezTo>
                  <a:pt x="783674" y="12092"/>
                  <a:pt x="850883" y="2356"/>
                  <a:pt x="910369" y="388"/>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3"/>
          </p:nvPr>
        </p:nvSpPr>
        <p:spPr>
          <a:xfrm>
            <a:off x="3161551" y="4721425"/>
            <a:ext cx="1715881" cy="1693339"/>
          </a:xfrm>
          <a:custGeom>
            <a:avLst/>
            <a:gdLst>
              <a:gd name="connsiteX0" fmla="*/ 846281 w 1715881"/>
              <a:gd name="connsiteY0" fmla="*/ 970 h 1693339"/>
              <a:gd name="connsiteX1" fmla="*/ 909336 w 1715881"/>
              <a:gd name="connsiteY1" fmla="*/ 1523 h 1693339"/>
              <a:gd name="connsiteX2" fmla="*/ 1447117 w 1715881"/>
              <a:gd name="connsiteY2" fmla="*/ 265807 h 1693339"/>
              <a:gd name="connsiteX3" fmla="*/ 1686092 w 1715881"/>
              <a:gd name="connsiteY3" fmla="*/ 531364 h 1693339"/>
              <a:gd name="connsiteX4" fmla="*/ 1698848 w 1715881"/>
              <a:gd name="connsiteY4" fmla="*/ 737159 h 1693339"/>
              <a:gd name="connsiteX5" fmla="*/ 1566384 w 1715881"/>
              <a:gd name="connsiteY5" fmla="*/ 1170699 h 1693339"/>
              <a:gd name="connsiteX6" fmla="*/ 1296749 w 1715881"/>
              <a:gd name="connsiteY6" fmla="*/ 1457790 h 1693339"/>
              <a:gd name="connsiteX7" fmla="*/ 1056665 w 1715881"/>
              <a:gd name="connsiteY7" fmla="*/ 1672790 h 1693339"/>
              <a:gd name="connsiteX8" fmla="*/ 646093 w 1715881"/>
              <a:gd name="connsiteY8" fmla="*/ 1663064 h 1693339"/>
              <a:gd name="connsiteX9" fmla="*/ 297114 w 1715881"/>
              <a:gd name="connsiteY9" fmla="*/ 1482132 h 1693339"/>
              <a:gd name="connsiteX10" fmla="*/ 53249 w 1715881"/>
              <a:gd name="connsiteY10" fmla="*/ 1059280 h 1693339"/>
              <a:gd name="connsiteX11" fmla="*/ 32962 w 1715881"/>
              <a:gd name="connsiteY11" fmla="*/ 552753 h 1693339"/>
              <a:gd name="connsiteX12" fmla="*/ 432434 w 1715881"/>
              <a:gd name="connsiteY12" fmla="*/ 176172 h 1693339"/>
              <a:gd name="connsiteX13" fmla="*/ 846281 w 1715881"/>
              <a:gd name="connsiteY13" fmla="*/ 970 h 169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5881" h="1693339">
                <a:moveTo>
                  <a:pt x="846281" y="970"/>
                </a:moveTo>
                <a:cubicBezTo>
                  <a:pt x="867173" y="-452"/>
                  <a:pt x="888197" y="-345"/>
                  <a:pt x="909336" y="1523"/>
                </a:cubicBezTo>
                <a:cubicBezTo>
                  <a:pt x="1078450" y="16462"/>
                  <a:pt x="1317658" y="177500"/>
                  <a:pt x="1447117" y="265807"/>
                </a:cubicBezTo>
                <a:cubicBezTo>
                  <a:pt x="1576576" y="354114"/>
                  <a:pt x="1643648" y="453326"/>
                  <a:pt x="1686092" y="531364"/>
                </a:cubicBezTo>
                <a:cubicBezTo>
                  <a:pt x="1728536" y="609403"/>
                  <a:pt x="1718799" y="630603"/>
                  <a:pt x="1698848" y="737159"/>
                </a:cubicBezTo>
                <a:cubicBezTo>
                  <a:pt x="1678896" y="843715"/>
                  <a:pt x="1633400" y="1050594"/>
                  <a:pt x="1566384" y="1170699"/>
                </a:cubicBezTo>
                <a:cubicBezTo>
                  <a:pt x="1499367" y="1290805"/>
                  <a:pt x="1381701" y="1374108"/>
                  <a:pt x="1296749" y="1457790"/>
                </a:cubicBezTo>
                <a:cubicBezTo>
                  <a:pt x="1211796" y="1541472"/>
                  <a:pt x="1165107" y="1638578"/>
                  <a:pt x="1056665" y="1672790"/>
                </a:cubicBezTo>
                <a:cubicBezTo>
                  <a:pt x="948222" y="1707003"/>
                  <a:pt x="772685" y="1694841"/>
                  <a:pt x="646093" y="1663064"/>
                </a:cubicBezTo>
                <a:cubicBezTo>
                  <a:pt x="519501" y="1631288"/>
                  <a:pt x="395921" y="1582763"/>
                  <a:pt x="297114" y="1482132"/>
                </a:cubicBezTo>
                <a:cubicBezTo>
                  <a:pt x="198307" y="1381502"/>
                  <a:pt x="97274" y="1214176"/>
                  <a:pt x="53249" y="1059280"/>
                </a:cubicBezTo>
                <a:cubicBezTo>
                  <a:pt x="9224" y="904384"/>
                  <a:pt x="-30236" y="699938"/>
                  <a:pt x="32962" y="552753"/>
                </a:cubicBezTo>
                <a:cubicBezTo>
                  <a:pt x="96159" y="405569"/>
                  <a:pt x="286371" y="268044"/>
                  <a:pt x="432434" y="176172"/>
                </a:cubicBezTo>
                <a:cubicBezTo>
                  <a:pt x="560238" y="95784"/>
                  <a:pt x="700035" y="10922"/>
                  <a:pt x="846281" y="97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72415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7646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2068962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0409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484278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2454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527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36708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70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333649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2247296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2499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3214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3835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547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eaLnBrk="0" fontAlgn="base" hangingPunct="0">
              <a:spcBef>
                <a:spcPct val="0"/>
              </a:spcBef>
              <a:spcAft>
                <a:spcPct val="0"/>
              </a:spcAft>
              <a:defRPr/>
            </a:pPr>
            <a:fld id="{56265713-CA12-4B50-9C8C-A8D7DF05D603}" type="datetimeFigureOut">
              <a:rPr lang="en-US" smtClean="0">
                <a:solidFill>
                  <a:srgbClr val="000000"/>
                </a:solidFill>
              </a:rPr>
              <a:pPr eaLnBrk="0" fontAlgn="base" hangingPunct="0">
                <a:spcBef>
                  <a:spcPct val="0"/>
                </a:spcBef>
                <a:spcAft>
                  <a:spcPct val="0"/>
                </a:spcAft>
                <a:defRPr/>
              </a:pPr>
              <a:t>11/9/2023</a:t>
            </a:fld>
            <a:endParaRPr lang="en-US">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eaLnBrk="0" fontAlgn="base" hangingPunct="0">
              <a:spcBef>
                <a:spcPct val="0"/>
              </a:spcBef>
              <a:spcAft>
                <a:spcPct val="0"/>
              </a:spcAft>
              <a:defRPr/>
            </a:pPr>
            <a:fld id="{1D218121-347E-4EE5-8DE8-6D2AC1AE24F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9005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929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427704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14529428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69997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357823427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22711402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57405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681791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3846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18583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5353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466855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3.12</a:t>
                </a:r>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047573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96692406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70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6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57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11/9/2023</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1.pn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9.jp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10.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ags" Target="../tags/tag1.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68.xml"/><Relationship Id="rId7" Type="http://schemas.openxmlformats.org/officeDocument/2006/relationships/tags" Target="../tags/tag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5.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4E82107-0B9B-4776-BDBE-A2753C370E6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FE3DDDD-2933-45FC-B90E-EDB94181250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9"/>
          <a:stretch>
            <a:fillRect/>
          </a:stretch>
        </p:blipFill>
        <p:spPr>
          <a:xfrm>
            <a:off x="1155" y="1151"/>
            <a:ext cx="12189692" cy="6855701"/>
          </a:xfrm>
          <a:prstGeom prst="rect">
            <a:avLst/>
          </a:prstGeom>
          <a:noFill/>
          <a:ln w="9525">
            <a:noFill/>
          </a:ln>
        </p:spPr>
      </p:pic>
      <p:sp>
        <p:nvSpPr>
          <p:cNvPr id="2" name="Title Placeholder 1"/>
          <p:cNvSpPr>
            <a:spLocks noGrp="1"/>
          </p:cNvSpPr>
          <p:nvPr>
            <p:ph type="title"/>
          </p:nvPr>
        </p:nvSpPr>
        <p:spPr>
          <a:xfrm>
            <a:off x="609082" y="274597"/>
            <a:ext cx="10973839"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42695421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33" r:id="rId17"/>
  </p:sldLayoutIdLst>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16921408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260998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7.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5.png"/><Relationship Id="rId3" Type="http://schemas.microsoft.com/office/2007/relationships/media" Target="../media/media3.mp4"/><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slideLayout" Target="../slideLayouts/slideLayout66.xml"/><Relationship Id="rId15" Type="http://schemas.openxmlformats.org/officeDocument/2006/relationships/image" Target="../media/image32.emf"/><Relationship Id="rId10" Type="http://schemas.openxmlformats.org/officeDocument/2006/relationships/image" Target="../media/image28.png"/><Relationship Id="rId4" Type="http://schemas.openxmlformats.org/officeDocument/2006/relationships/video" Target="../media/media3.mp4"/><Relationship Id="rId9" Type="http://schemas.openxmlformats.org/officeDocument/2006/relationships/image" Target="../media/image27.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5.png"/><Relationship Id="rId3" Type="http://schemas.microsoft.com/office/2007/relationships/media" Target="../media/media3.mp4"/><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slideLayout" Target="../slideLayouts/slideLayout66.xml"/><Relationship Id="rId15" Type="http://schemas.openxmlformats.org/officeDocument/2006/relationships/image" Target="../media/image32.emf"/><Relationship Id="rId10" Type="http://schemas.openxmlformats.org/officeDocument/2006/relationships/image" Target="../media/image28.png"/><Relationship Id="rId4" Type="http://schemas.openxmlformats.org/officeDocument/2006/relationships/video" Target="../media/media3.mp4"/><Relationship Id="rId9" Type="http://schemas.openxmlformats.org/officeDocument/2006/relationships/image" Target="../media/image27.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39.xml"/><Relationship Id="rId1" Type="http://schemas.openxmlformats.org/officeDocument/2006/relationships/themeOverride" Target="../theme/themeOverride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4.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BD7E053F-EE27-4ED2-AB4C-6655B1F9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36" y="3200664"/>
            <a:ext cx="3362321" cy="3952327"/>
          </a:xfrm>
          <a:prstGeom prst="rect">
            <a:avLst/>
          </a:prstGeom>
        </p:spPr>
      </p:pic>
      <p:pic>
        <p:nvPicPr>
          <p:cNvPr id="12" name="Picture 11">
            <a:extLst>
              <a:ext uri="{FF2B5EF4-FFF2-40B4-BE49-F238E27FC236}">
                <a16:creationId xmlns:a16="http://schemas.microsoft.com/office/drawing/2014/main" id="{1DF3B7AF-4F70-453D-8FA4-32765BA2B7DE}"/>
              </a:ext>
            </a:extLst>
          </p:cNvPr>
          <p:cNvPicPr>
            <a:picLocks noChangeAspect="1"/>
          </p:cNvPicPr>
          <p:nvPr/>
        </p:nvPicPr>
        <p:blipFill>
          <a:blip r:embed="rId4"/>
          <a:stretch>
            <a:fillRect/>
          </a:stretch>
        </p:blipFill>
        <p:spPr>
          <a:xfrm>
            <a:off x="4775904" y="1060952"/>
            <a:ext cx="2619375" cy="838200"/>
          </a:xfrm>
          <a:prstGeom prst="rect">
            <a:avLst/>
          </a:prstGeom>
        </p:spPr>
      </p:pic>
      <p:pic>
        <p:nvPicPr>
          <p:cNvPr id="13" name="图片 17">
            <a:extLst>
              <a:ext uri="{FF2B5EF4-FFF2-40B4-BE49-F238E27FC236}">
                <a16:creationId xmlns:a16="http://schemas.microsoft.com/office/drawing/2014/main" id="{65B4FDBF-2421-46DD-B70D-2556BAFFCAC8}"/>
              </a:ext>
            </a:extLst>
          </p:cNvPr>
          <p:cNvPicPr>
            <a:picLocks noChangeAspect="1"/>
          </p:cNvPicPr>
          <p:nvPr/>
        </p:nvPicPr>
        <p:blipFill rotWithShape="1">
          <a:blip r:embed="rId5">
            <a:extLst>
              <a:ext uri="{28A0092B-C50C-407E-A947-70E740481C1C}">
                <a14:useLocalDpi xmlns:a14="http://schemas.microsoft.com/office/drawing/2010/main" val="0"/>
              </a:ext>
            </a:extLst>
          </a:blip>
          <a:srcRect l="58690" b="24928"/>
          <a:stretch/>
        </p:blipFill>
        <p:spPr>
          <a:xfrm>
            <a:off x="8618597" y="4191232"/>
            <a:ext cx="3690361" cy="2794359"/>
          </a:xfrm>
          <a:prstGeom prst="rect">
            <a:avLst/>
          </a:prstGeom>
          <a:ln>
            <a:noFill/>
          </a:ln>
          <a:effectLst>
            <a:softEdge rad="112500"/>
          </a:effectLst>
        </p:spPr>
      </p:pic>
      <p:pic>
        <p:nvPicPr>
          <p:cNvPr id="4" name="Picture 3">
            <a:extLst>
              <a:ext uri="{FF2B5EF4-FFF2-40B4-BE49-F238E27FC236}">
                <a16:creationId xmlns:a16="http://schemas.microsoft.com/office/drawing/2014/main" id="{378CAA23-1F76-496F-8100-51F256C4B306}"/>
              </a:ext>
            </a:extLst>
          </p:cNvPr>
          <p:cNvPicPr>
            <a:picLocks noChangeAspect="1"/>
          </p:cNvPicPr>
          <p:nvPr/>
        </p:nvPicPr>
        <p:blipFill>
          <a:blip r:embed="rId6"/>
          <a:stretch>
            <a:fillRect/>
          </a:stretch>
        </p:blipFill>
        <p:spPr>
          <a:xfrm>
            <a:off x="2766181" y="2353246"/>
            <a:ext cx="6992718" cy="1694835"/>
          </a:xfrm>
          <a:prstGeom prst="rect">
            <a:avLst/>
          </a:prstGeom>
        </p:spPr>
      </p:pic>
    </p:spTree>
    <p:extLst>
      <p:ext uri="{BB962C8B-B14F-4D97-AF65-F5344CB8AC3E}">
        <p14:creationId xmlns:p14="http://schemas.microsoft.com/office/powerpoint/2010/main" val="3365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548101" y="361611"/>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918454" y="426578"/>
            <a:ext cx="10680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1</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Tìm các từ </a:t>
            </a:r>
            <a:r>
              <a:rPr kumimoji="0" lang="vi-VN" sz="3200" i="0"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chỉ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1161870" y="1695930"/>
            <a:ext cx="9983972" cy="3046988"/>
          </a:xfrm>
          <a:prstGeom prst="rect">
            <a:avLst/>
          </a:prstGeom>
          <a:noFill/>
        </p:spPr>
        <p:txBody>
          <a:bodyPr wrap="square" rtlCol="0">
            <a:spAutoFit/>
          </a:bodyPr>
          <a:lstStyle/>
          <a:p>
            <a:pPr algn="just"/>
            <a:r>
              <a:rPr lang="en-US" sz="3200" dirty="0" smtClean="0">
                <a:solidFill>
                  <a:srgbClr val="7030A0"/>
                </a:solidFill>
                <a:latin typeface="Arial" panose="020B0604020202020204" pitchFamily="34" charset="0"/>
                <a:cs typeface="Arial" panose="020B0604020202020204" pitchFamily="34" charset="0"/>
              </a:rPr>
              <a:t>      </a:t>
            </a:r>
            <a:r>
              <a:rPr lang="vi-VN" sz="3200" dirty="0" smtClean="0">
                <a:solidFill>
                  <a:srgbClr val="7030A0"/>
                </a:solidFill>
                <a:latin typeface="Arial" panose="020B0604020202020204" pitchFamily="34" charset="0"/>
                <a:cs typeface="Arial" panose="020B0604020202020204" pitchFamily="34" charset="0"/>
              </a:rPr>
              <a:t>Bà </a:t>
            </a:r>
            <a:r>
              <a:rPr lang="vi-VN" sz="3200" dirty="0">
                <a:solidFill>
                  <a:srgbClr val="7030A0"/>
                </a:solidFill>
                <a:latin typeface="Arial" panose="020B0604020202020204" pitchFamily="34" charset="0"/>
                <a:cs typeface="Arial" panose="020B0604020202020204" pitchFamily="34" charset="0"/>
              </a:rPr>
              <a:t>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r"/>
            <a:r>
              <a:rPr lang="vi-VN" sz="3200" i="1" dirty="0">
                <a:solidFill>
                  <a:srgbClr val="7030A0"/>
                </a:solidFill>
                <a:latin typeface="Arial" panose="020B0604020202020204" pitchFamily="34" charset="0"/>
                <a:cs typeface="Arial" panose="020B0604020202020204" pitchFamily="34" charset="0"/>
              </a:rPr>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533925" y="894672"/>
            <a:ext cx="3049755" cy="101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5280DE3-887F-402F-8409-973321C590E7}"/>
              </a:ext>
            </a:extLst>
          </p:cNvPr>
          <p:cNvPicPr>
            <a:picLocks noChangeAspect="1"/>
          </p:cNvPicPr>
          <p:nvPr/>
        </p:nvPicPr>
        <p:blipFill>
          <a:blip r:embed="rId4"/>
          <a:stretch>
            <a:fillRect/>
          </a:stretch>
        </p:blipFill>
        <p:spPr>
          <a:xfrm>
            <a:off x="4656709" y="5062864"/>
            <a:ext cx="2887445" cy="729261"/>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D169926E-F724-468B-BF1F-929462213F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5928" y="5613352"/>
            <a:ext cx="1729005" cy="1244648"/>
          </a:xfrm>
          <a:prstGeom prst="rect">
            <a:avLst/>
          </a:prstGeom>
        </p:spPr>
      </p:pic>
    </p:spTree>
    <p:extLst>
      <p:ext uri="{BB962C8B-B14F-4D97-AF65-F5344CB8AC3E}">
        <p14:creationId xmlns:p14="http://schemas.microsoft.com/office/powerpoint/2010/main" val="182752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5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50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442224" y="228034"/>
            <a:ext cx="113606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các </a:t>
            </a:r>
            <a:r>
              <a:rPr kumimoji="0" lang="vi-VN" sz="360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từ chỉ </a:t>
            </a:r>
            <a:r>
              <a:rPr kumimoji="0" lang="vi-VN" sz="36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mn-cs"/>
              </a:rPr>
              <a:t>     </a:t>
            </a:r>
            <a:r>
              <a:rPr kumimoji="0" lang="vi-VN" sz="36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mn-cs"/>
              </a:rPr>
              <a:t>Bà </a:t>
            </a:r>
            <a:r>
              <a:rPr kumimoji="0" lang="vi-VN"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(Theo Vũ Tú Nam)</a:t>
            </a:r>
          </a:p>
        </p:txBody>
      </p:sp>
      <p:sp>
        <p:nvSpPr>
          <p:cNvPr id="3" name="Oval 2">
            <a:extLst>
              <a:ext uri="{FF2B5EF4-FFF2-40B4-BE49-F238E27FC236}">
                <a16:creationId xmlns:a16="http://schemas.microsoft.com/office/drawing/2014/main" id="{3AC8171F-9E87-4A2D-9418-0530443CC9EE}"/>
              </a:ext>
            </a:extLst>
          </p:cNvPr>
          <p:cNvSpPr/>
          <p:nvPr/>
        </p:nvSpPr>
        <p:spPr>
          <a:xfrm>
            <a:off x="1488785" y="1776058"/>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316D8D-8577-4FF4-A22F-E398693822BD}"/>
              </a:ext>
            </a:extLst>
          </p:cNvPr>
          <p:cNvSpPr/>
          <p:nvPr/>
        </p:nvSpPr>
        <p:spPr>
          <a:xfrm>
            <a:off x="5053836" y="1737763"/>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49CA66-8D26-43D1-930A-C4C3E04B4BA1}"/>
              </a:ext>
            </a:extLst>
          </p:cNvPr>
          <p:cNvSpPr/>
          <p:nvPr/>
        </p:nvSpPr>
        <p:spPr>
          <a:xfrm>
            <a:off x="10886173" y="1888073"/>
            <a:ext cx="767564" cy="612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47FFEF-7306-4355-A52B-7A51E1379AD7}"/>
              </a:ext>
            </a:extLst>
          </p:cNvPr>
          <p:cNvSpPr/>
          <p:nvPr/>
        </p:nvSpPr>
        <p:spPr>
          <a:xfrm>
            <a:off x="4904739" y="2495002"/>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143B8-A8DC-4945-B79D-8692D182D8C8}"/>
              </a:ext>
            </a:extLst>
          </p:cNvPr>
          <p:cNvSpPr/>
          <p:nvPr/>
        </p:nvSpPr>
        <p:spPr>
          <a:xfrm>
            <a:off x="8028331" y="1888073"/>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04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 y="-124870"/>
            <a:ext cx="10326158"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2956024" y="1786175"/>
            <a:ext cx="4497477" cy="3288272"/>
          </a:xfrm>
          <a:prstGeom prst="rect">
            <a:avLst/>
          </a:prstGeom>
          <a:noFill/>
        </p:spPr>
        <p:txBody>
          <a:bodyPr wrap="square" rtlCol="0" anchor="ctr">
            <a:spAutoFit/>
          </a:bodyPr>
          <a:lstStyle/>
          <a:p>
            <a:pPr lvl="0" algn="ctr">
              <a:lnSpc>
                <a:spcPct val="120000"/>
              </a:lnSpc>
            </a:pPr>
            <a:r>
              <a:rPr lang="en-US"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2. </a:t>
            </a:r>
            <a:r>
              <a:rPr lang="vi-VN"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Tìm thêm từ ngữ chỉ những người thân bên nội và bên ngoại.</a:t>
            </a: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13" y="2654185"/>
            <a:ext cx="4572000" cy="457200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49587" y="-48638"/>
            <a:ext cx="6400800" cy="6400800"/>
          </a:xfrm>
          <a:prstGeom prst="rect">
            <a:avLst/>
          </a:prstGeom>
        </p:spPr>
      </p:pic>
      <p:pic>
        <p:nvPicPr>
          <p:cNvPr id="12" name="Picture 11" descr="A child reading a book&#10;&#10;Description automatically generated with medium confidence">
            <a:extLst>
              <a:ext uri="{FF2B5EF4-FFF2-40B4-BE49-F238E27FC236}">
                <a16:creationId xmlns:a16="http://schemas.microsoft.com/office/drawing/2014/main" id="{A9B5861E-8429-4CA2-B050-FDE846E7E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3469188" y="1501951"/>
            <a:ext cx="4705205" cy="174054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029" sz="48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Trò</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4800" b="1" i="0" u="none" strike="noStrike" kern="1200" cap="none" spc="0" normalizeH="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chơi</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029" sz="4800" b="1" baseline="0" dirty="0">
                <a:solidFill>
                  <a:srgbClr val="C00000"/>
                </a:solidFill>
                <a:latin typeface="Calibri" panose="020F0502020204030204" pitchFamily="34" charset="0"/>
                <a:ea typeface="Times New Roman" panose="02020603050405020304" pitchFamily="18" charset="0"/>
                <a:cs typeface="Calibri" panose="020F0502020204030204" pitchFamily="34" charset="0"/>
              </a:rPr>
              <a:t>Ai</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nhanh</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ai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đúng</a:t>
            </a:r>
            <a:endPar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9070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544025"/>
            <a:ext cx="12535785" cy="8518444"/>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1488557" y="878384"/>
            <a:ext cx="9558670" cy="4265463"/>
          </a:xfrm>
          <a:prstGeom prst="rect">
            <a:avLst/>
          </a:prstGeom>
          <a:noFill/>
        </p:spPr>
        <p:txBody>
          <a:bodyPr wrap="square">
            <a:spAutoFit/>
          </a:bodyPr>
          <a:lstStyle/>
          <a:p>
            <a:pPr lvl="0" algn="ctr">
              <a:lnSpc>
                <a:spcPct val="107000"/>
              </a:lnSpc>
              <a:spcAft>
                <a:spcPts val="800"/>
              </a:spcAft>
            </a:pPr>
            <a:r>
              <a:rPr lang="vi-VN"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Luật chơi: </a:t>
            </a:r>
            <a:endParaRPr lang="en-US"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Có 2 đội chơi, mỗi đội 5 bạn.</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Mỗi đội lần lượt cử 1 thành viên tham gia thi với nhau tìm những từ ngữ chỉ người thân trong gia đình (Mỗi thành viên lên viết 1 từ ngữ chỉ người thân rồi về chỗ, thành viên tiếp theo trong đội lên viết).</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Trong thời gian 3 phút, đội nào tìm được nhiều từ ngữ và chính xác nhất thì giành chiến thắng.</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5033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D65E39EC-8456-41B7-B43B-96C5A921DDBD}"/>
              </a:ext>
            </a:extLst>
          </p:cNvPr>
          <p:cNvGraphicFramePr>
            <a:graphicFrameLocks noGrp="1"/>
          </p:cNvGraphicFramePr>
          <p:nvPr>
            <p:extLst>
              <p:ext uri="{D42A27DB-BD31-4B8C-83A1-F6EECF244321}">
                <p14:modId xmlns:p14="http://schemas.microsoft.com/office/powerpoint/2010/main" val="2683198075"/>
              </p:ext>
            </p:extLst>
          </p:nvPr>
        </p:nvGraphicFramePr>
        <p:xfrm>
          <a:off x="558638" y="390565"/>
          <a:ext cx="11061862" cy="6219785"/>
        </p:xfrm>
        <a:graphic>
          <a:graphicData uri="http://schemas.openxmlformats.org/drawingml/2006/table">
            <a:tbl>
              <a:tblPr firstRow="1" bandRow="1">
                <a:tableStyleId>{5940675A-B579-460E-94D1-54222C63F5DA}</a:tableStyleId>
              </a:tblPr>
              <a:tblGrid>
                <a:gridCol w="5327812">
                  <a:extLst>
                    <a:ext uri="{9D8B030D-6E8A-4147-A177-3AD203B41FA5}">
                      <a16:colId xmlns:a16="http://schemas.microsoft.com/office/drawing/2014/main" val="1775803112"/>
                    </a:ext>
                  </a:extLst>
                </a:gridCol>
                <a:gridCol w="5734050">
                  <a:extLst>
                    <a:ext uri="{9D8B030D-6E8A-4147-A177-3AD203B41FA5}">
                      <a16:colId xmlns:a16="http://schemas.microsoft.com/office/drawing/2014/main" val="1073152033"/>
                    </a:ext>
                  </a:extLst>
                </a:gridCol>
              </a:tblGrid>
              <a:tr h="1029048">
                <a:tc>
                  <a:txBody>
                    <a:bodyPr/>
                    <a:lstStyle/>
                    <a:p>
                      <a:pPr algn="ctr"/>
                      <a:r>
                        <a:rPr lang="en-US" sz="2800" b="1" i="0" kern="1200" dirty="0">
                          <a:solidFill>
                            <a:srgbClr val="FF0000"/>
                          </a:solidFill>
                          <a:effectLst/>
                          <a:latin typeface="Arial" panose="020B0604020202020204" pitchFamily="34" charset="0"/>
                          <a:ea typeface="+mn-ea"/>
                          <a:cs typeface="Arial" panose="020B0604020202020204" pitchFamily="34" charset="0"/>
                        </a:rPr>
                        <a:t>T</a:t>
                      </a:r>
                      <a:r>
                        <a:rPr lang="vi-VN" sz="2800" b="1" i="0" kern="1200" dirty="0">
                          <a:solidFill>
                            <a:srgbClr val="FF0000"/>
                          </a:solidFill>
                          <a:effectLst/>
                          <a:latin typeface="Arial" panose="020B0604020202020204" pitchFamily="34" charset="0"/>
                          <a:ea typeface="+mn-ea"/>
                          <a:cs typeface="Arial" panose="020B0604020202020204" pitchFamily="34" charset="0"/>
                        </a:rPr>
                        <a:t>ừ ngữ chỉ người thân </a:t>
                      </a:r>
                      <a:endParaRPr lang="en-US" sz="2800" b="1" i="0" kern="1200" dirty="0" smtClean="0">
                        <a:solidFill>
                          <a:srgbClr val="FF0000"/>
                        </a:solidFill>
                        <a:effectLst/>
                        <a:latin typeface="Arial" panose="020B0604020202020204" pitchFamily="34" charset="0"/>
                        <a:ea typeface="+mn-ea"/>
                        <a:cs typeface="Arial" panose="020B0604020202020204" pitchFamily="34" charset="0"/>
                      </a:endParaRPr>
                    </a:p>
                    <a:p>
                      <a:pPr algn="ctr"/>
                      <a:r>
                        <a:rPr lang="vi-VN" sz="2800" b="1" i="0" kern="1200" dirty="0" smtClean="0">
                          <a:solidFill>
                            <a:srgbClr val="FF0000"/>
                          </a:solidFill>
                          <a:effectLst/>
                          <a:latin typeface="Arial" panose="020B0604020202020204" pitchFamily="34" charset="0"/>
                          <a:ea typeface="+mn-ea"/>
                          <a:cs typeface="Arial" panose="020B0604020202020204" pitchFamily="34" charset="0"/>
                        </a:rPr>
                        <a:t>bên </a:t>
                      </a:r>
                      <a:r>
                        <a:rPr lang="vi-VN" sz="2800" b="1" i="0" kern="1200" dirty="0">
                          <a:solidFill>
                            <a:srgbClr val="FF0000"/>
                          </a:solidFill>
                          <a:effectLst/>
                          <a:latin typeface="Arial" panose="020B0604020202020204" pitchFamily="34" charset="0"/>
                          <a:ea typeface="+mn-ea"/>
                          <a:cs typeface="Arial" panose="020B0604020202020204" pitchFamily="34" charset="0"/>
                        </a:rPr>
                        <a:t>nội</a:t>
                      </a:r>
                      <a:endParaRPr lang="en-US" sz="28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i="0" kern="1200" dirty="0">
                          <a:solidFill>
                            <a:srgbClr val="FF0000"/>
                          </a:solidFill>
                          <a:effectLst/>
                          <a:latin typeface="Arial" panose="020B0604020202020204" pitchFamily="34" charset="0"/>
                          <a:ea typeface="+mn-ea"/>
                          <a:cs typeface="Arial" panose="020B0604020202020204" pitchFamily="34" charset="0"/>
                        </a:rPr>
                        <a:t>T</a:t>
                      </a:r>
                      <a:r>
                        <a:rPr lang="vi-VN" sz="2800" b="1" i="0" kern="1200" dirty="0">
                          <a:solidFill>
                            <a:srgbClr val="FF0000"/>
                          </a:solidFill>
                          <a:effectLst/>
                          <a:latin typeface="Arial" panose="020B0604020202020204" pitchFamily="34" charset="0"/>
                          <a:ea typeface="+mn-ea"/>
                          <a:cs typeface="Arial" panose="020B0604020202020204" pitchFamily="34" charset="0"/>
                        </a:rPr>
                        <a:t>ừ ngữ chỉ người thân </a:t>
                      </a:r>
                      <a:endParaRPr lang="en-US" sz="2800" b="1" i="0" kern="1200" dirty="0" smtClean="0">
                        <a:solidFill>
                          <a:srgbClr val="FF0000"/>
                        </a:solidFill>
                        <a:effectLst/>
                        <a:latin typeface="Arial" panose="020B0604020202020204" pitchFamily="34" charset="0"/>
                        <a:ea typeface="+mn-ea"/>
                        <a:cs typeface="Arial" panose="020B0604020202020204" pitchFamily="34" charset="0"/>
                      </a:endParaRPr>
                    </a:p>
                    <a:p>
                      <a:pPr algn="ctr"/>
                      <a:r>
                        <a:rPr lang="vi-VN" sz="2800" b="1" i="0" kern="1200" dirty="0" smtClean="0">
                          <a:solidFill>
                            <a:srgbClr val="FF0000"/>
                          </a:solidFill>
                          <a:effectLst/>
                          <a:latin typeface="Arial" panose="020B0604020202020204" pitchFamily="34" charset="0"/>
                          <a:ea typeface="+mn-ea"/>
                          <a:cs typeface="Arial" panose="020B0604020202020204" pitchFamily="34" charset="0"/>
                        </a:rPr>
                        <a:t>bên </a:t>
                      </a:r>
                      <a:r>
                        <a:rPr lang="en-US" sz="2800" b="1" i="0" kern="1200" dirty="0" err="1">
                          <a:solidFill>
                            <a:srgbClr val="FF0000"/>
                          </a:solidFill>
                          <a:effectLst/>
                          <a:latin typeface="Arial" panose="020B0604020202020204" pitchFamily="34" charset="0"/>
                          <a:ea typeface="+mn-ea"/>
                          <a:cs typeface="Arial" panose="020B0604020202020204" pitchFamily="34" charset="0"/>
                        </a:rPr>
                        <a:t>ngoại</a:t>
                      </a:r>
                      <a:endParaRPr lang="en-US" sz="28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62935067"/>
                  </a:ext>
                </a:extLst>
              </a:tr>
              <a:tr h="51907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512621"/>
                  </a:ext>
                </a:extLst>
              </a:tr>
            </a:tbl>
          </a:graphicData>
        </a:graphic>
      </p:graphicFrame>
      <p:grpSp>
        <p:nvGrpSpPr>
          <p:cNvPr id="3" name="Group 2">
            <a:extLst>
              <a:ext uri="{FF2B5EF4-FFF2-40B4-BE49-F238E27FC236}">
                <a16:creationId xmlns:a16="http://schemas.microsoft.com/office/drawing/2014/main" id="{154663A3-9539-47E4-8B7B-C0137A8ED3E0}"/>
              </a:ext>
            </a:extLst>
          </p:cNvPr>
          <p:cNvGrpSpPr/>
          <p:nvPr/>
        </p:nvGrpSpPr>
        <p:grpSpPr>
          <a:xfrm>
            <a:off x="676095" y="1695690"/>
            <a:ext cx="2774358" cy="1463040"/>
            <a:chOff x="1131869" y="1880416"/>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2A5AA389-4D9F-499F-A333-A7F8512DB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69" y="1880416"/>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F6C79-1FD4-4A12-8334-B9217D4ED819}"/>
                </a:ext>
              </a:extLst>
            </p:cNvPr>
            <p:cNvSpPr txBox="1"/>
            <p:nvPr/>
          </p:nvSpPr>
          <p:spPr>
            <a:xfrm>
              <a:off x="1753812" y="2520496"/>
              <a:ext cx="2061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FB4E5EFD-9A36-4D5B-8DE6-44A674235E1E}"/>
              </a:ext>
            </a:extLst>
          </p:cNvPr>
          <p:cNvGrpSpPr/>
          <p:nvPr/>
        </p:nvGrpSpPr>
        <p:grpSpPr>
          <a:xfrm>
            <a:off x="3502859" y="1695690"/>
            <a:ext cx="2427564" cy="1280160"/>
            <a:chOff x="3683794" y="1826941"/>
            <a:chExt cx="2427564" cy="1280160"/>
          </a:xfrm>
        </p:grpSpPr>
        <p:pic>
          <p:nvPicPr>
            <p:cNvPr id="7" name="Picture 2" descr="Free Cartoon Clouds Cliparts, Download Free Cartoon Clouds Cliparts png  images, Free ClipArts on Clipart Library">
              <a:extLst>
                <a:ext uri="{FF2B5EF4-FFF2-40B4-BE49-F238E27FC236}">
                  <a16:creationId xmlns:a16="http://schemas.microsoft.com/office/drawing/2014/main" id="{72776A71-BC22-4F03-8669-C921E75D9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818B0A-A532-435B-9064-AB455E914D7E}"/>
                </a:ext>
              </a:extLst>
            </p:cNvPr>
            <p:cNvSpPr txBox="1"/>
            <p:nvPr/>
          </p:nvSpPr>
          <p:spPr>
            <a:xfrm>
              <a:off x="4328828" y="2289771"/>
              <a:ext cx="1460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8AE30A45-E37F-4D5B-8754-50EF94B5BA77}"/>
              </a:ext>
            </a:extLst>
          </p:cNvPr>
          <p:cNvGrpSpPr/>
          <p:nvPr/>
        </p:nvGrpSpPr>
        <p:grpSpPr>
          <a:xfrm>
            <a:off x="571500" y="3329818"/>
            <a:ext cx="2427564" cy="1280160"/>
            <a:chOff x="3683794" y="1826941"/>
            <a:chExt cx="2427564" cy="1280160"/>
          </a:xfrm>
        </p:grpSpPr>
        <p:pic>
          <p:nvPicPr>
            <p:cNvPr id="10" name="Picture 2" descr="Free Cartoon Clouds Cliparts, Download Free Cartoon Clouds Cliparts png  images, Free ClipArts on Clipart Library">
              <a:extLst>
                <a:ext uri="{FF2B5EF4-FFF2-40B4-BE49-F238E27FC236}">
                  <a16:creationId xmlns:a16="http://schemas.microsoft.com/office/drawing/2014/main" id="{72F9FEB3-D83D-4A07-90AB-86A0559C5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D183F2-2BA7-4873-A2D5-71793A77CA2A}"/>
                </a:ext>
              </a:extLst>
            </p:cNvPr>
            <p:cNvSpPr txBox="1"/>
            <p:nvPr/>
          </p:nvSpPr>
          <p:spPr>
            <a:xfrm>
              <a:off x="4216379" y="2174633"/>
              <a:ext cx="13623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5BD8E103-C360-47BB-98F0-6395B3D19721}"/>
              </a:ext>
            </a:extLst>
          </p:cNvPr>
          <p:cNvGrpSpPr/>
          <p:nvPr/>
        </p:nvGrpSpPr>
        <p:grpSpPr>
          <a:xfrm>
            <a:off x="3146195" y="3329817"/>
            <a:ext cx="2427564" cy="1280160"/>
            <a:chOff x="3683794" y="1826941"/>
            <a:chExt cx="2427564" cy="1280160"/>
          </a:xfrm>
        </p:grpSpPr>
        <p:pic>
          <p:nvPicPr>
            <p:cNvPr id="13" name="Picture 2" descr="Free Cartoon Clouds Cliparts, Download Free Cartoon Clouds Cliparts png  images, Free ClipArts on Clipart Library">
              <a:extLst>
                <a:ext uri="{FF2B5EF4-FFF2-40B4-BE49-F238E27FC236}">
                  <a16:creationId xmlns:a16="http://schemas.microsoft.com/office/drawing/2014/main" id="{8CBBD8F3-86B3-4121-9224-98B7D23B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3ABFFF-D7E4-4AB6-8310-8B03D171C55D}"/>
                </a:ext>
              </a:extLst>
            </p:cNvPr>
            <p:cNvSpPr txBox="1"/>
            <p:nvPr/>
          </p:nvSpPr>
          <p:spPr>
            <a:xfrm>
              <a:off x="4157919" y="2244316"/>
              <a:ext cx="1949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F54024B9-66A7-4333-94E2-AA5D93EB90FB}"/>
              </a:ext>
            </a:extLst>
          </p:cNvPr>
          <p:cNvGrpSpPr/>
          <p:nvPr/>
        </p:nvGrpSpPr>
        <p:grpSpPr>
          <a:xfrm>
            <a:off x="1827866" y="4827228"/>
            <a:ext cx="2427564" cy="1503867"/>
            <a:chOff x="3683794" y="1826941"/>
            <a:chExt cx="2427564" cy="1280160"/>
          </a:xfrm>
        </p:grpSpPr>
        <p:pic>
          <p:nvPicPr>
            <p:cNvPr id="16" name="Picture 2" descr="Free Cartoon Clouds Cliparts, Download Free Cartoon Clouds Cliparts png  images, Free ClipArts on Clipart Library">
              <a:extLst>
                <a:ext uri="{FF2B5EF4-FFF2-40B4-BE49-F238E27FC236}">
                  <a16:creationId xmlns:a16="http://schemas.microsoft.com/office/drawing/2014/main" id="{78DCFCF2-14A8-46CA-8A59-3802975B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882D3AF-2580-4939-ADD7-374EDA911C11}"/>
                </a:ext>
              </a:extLst>
            </p:cNvPr>
            <p:cNvSpPr txBox="1"/>
            <p:nvPr/>
          </p:nvSpPr>
          <p:spPr>
            <a:xfrm>
              <a:off x="3994921" y="2389670"/>
              <a:ext cx="1894979" cy="421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8" name="Group 17">
            <a:extLst>
              <a:ext uri="{FF2B5EF4-FFF2-40B4-BE49-F238E27FC236}">
                <a16:creationId xmlns:a16="http://schemas.microsoft.com/office/drawing/2014/main" id="{A4E79D4E-7782-4F7E-9DAD-696A192D7033}"/>
              </a:ext>
            </a:extLst>
          </p:cNvPr>
          <p:cNvGrpSpPr/>
          <p:nvPr/>
        </p:nvGrpSpPr>
        <p:grpSpPr>
          <a:xfrm>
            <a:off x="6089569" y="1754804"/>
            <a:ext cx="3260246" cy="1392209"/>
            <a:chOff x="1485243" y="3480266"/>
            <a:chExt cx="3260246" cy="1392209"/>
          </a:xfrm>
        </p:grpSpPr>
        <p:pic>
          <p:nvPicPr>
            <p:cNvPr id="19" name="Picture 2" descr="Free Cartoon Clouds Cliparts, Download Free Cartoon Clouds Cliparts png  images, Free ClipArts on Clipart Library">
              <a:extLst>
                <a:ext uri="{FF2B5EF4-FFF2-40B4-BE49-F238E27FC236}">
                  <a16:creationId xmlns:a16="http://schemas.microsoft.com/office/drawing/2014/main" id="{7D3BC675-70C0-432F-BE20-2C76C3F87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43" y="3480266"/>
              <a:ext cx="2640043" cy="13922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92FBAB-67F6-4B63-B287-8210C0BD4F4D}"/>
                </a:ext>
              </a:extLst>
            </p:cNvPr>
            <p:cNvSpPr txBox="1"/>
            <p:nvPr/>
          </p:nvSpPr>
          <p:spPr>
            <a:xfrm>
              <a:off x="1971131" y="4013391"/>
              <a:ext cx="2774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ngoại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6973FA91-FF54-4631-9E63-23CC4B76CD23}"/>
              </a:ext>
            </a:extLst>
          </p:cNvPr>
          <p:cNvGrpSpPr/>
          <p:nvPr/>
        </p:nvGrpSpPr>
        <p:grpSpPr>
          <a:xfrm>
            <a:off x="8782018" y="1628212"/>
            <a:ext cx="2774358" cy="1463040"/>
            <a:chOff x="1184275" y="1965960"/>
            <a:chExt cx="2774358" cy="1463040"/>
          </a:xfrm>
        </p:grpSpPr>
        <p:pic>
          <p:nvPicPr>
            <p:cNvPr id="22" name="Picture 2" descr="Free Cartoon Clouds Cliparts, Download Free Cartoon Clouds Cliparts png  images, Free ClipArts on Clipart Library">
              <a:extLst>
                <a:ext uri="{FF2B5EF4-FFF2-40B4-BE49-F238E27FC236}">
                  <a16:creationId xmlns:a16="http://schemas.microsoft.com/office/drawing/2014/main" id="{0E356E11-3065-4742-986D-4C2D1A704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574A84-1E52-44EA-A9E7-F2AB417D7D84}"/>
                </a:ext>
              </a:extLst>
            </p:cNvPr>
            <p:cNvSpPr txBox="1"/>
            <p:nvPr/>
          </p:nvSpPr>
          <p:spPr>
            <a:xfrm>
              <a:off x="1299783" y="2470444"/>
              <a:ext cx="26297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A0818FFD-5C5D-4734-9B31-ED266A4E7C77}"/>
              </a:ext>
            </a:extLst>
          </p:cNvPr>
          <p:cNvGrpSpPr/>
          <p:nvPr/>
        </p:nvGrpSpPr>
        <p:grpSpPr>
          <a:xfrm>
            <a:off x="6022411" y="3232416"/>
            <a:ext cx="2774358" cy="1463040"/>
            <a:chOff x="1184275" y="1965960"/>
            <a:chExt cx="2774358" cy="1463040"/>
          </a:xfrm>
        </p:grpSpPr>
        <p:pic>
          <p:nvPicPr>
            <p:cNvPr id="25" name="Picture 2" descr="Free Cartoon Clouds Cliparts, Download Free Cartoon Clouds Cliparts png  images, Free ClipArts on Clipart Library">
              <a:extLst>
                <a:ext uri="{FF2B5EF4-FFF2-40B4-BE49-F238E27FC236}">
                  <a16:creationId xmlns:a16="http://schemas.microsoft.com/office/drawing/2014/main" id="{CD182546-27E2-42FC-8FE2-437FFDC4D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F05B749-5490-4E10-8BC1-338829D0DE83}"/>
                </a:ext>
              </a:extLst>
            </p:cNvPr>
            <p:cNvSpPr txBox="1"/>
            <p:nvPr/>
          </p:nvSpPr>
          <p:spPr>
            <a:xfrm>
              <a:off x="1312580" y="2588680"/>
              <a:ext cx="25875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F946A5EF-AACF-49BE-B6BC-AA4A21B6140C}"/>
              </a:ext>
            </a:extLst>
          </p:cNvPr>
          <p:cNvGrpSpPr/>
          <p:nvPr/>
        </p:nvGrpSpPr>
        <p:grpSpPr>
          <a:xfrm>
            <a:off x="8888757" y="3263051"/>
            <a:ext cx="2427564" cy="1280160"/>
            <a:chOff x="3683794" y="1826941"/>
            <a:chExt cx="2427564" cy="1280160"/>
          </a:xfrm>
        </p:grpSpPr>
        <p:pic>
          <p:nvPicPr>
            <p:cNvPr id="28" name="Picture 2" descr="Free Cartoon Clouds Cliparts, Download Free Cartoon Clouds Cliparts png  images, Free ClipArts on Clipart Library">
              <a:extLst>
                <a:ext uri="{FF2B5EF4-FFF2-40B4-BE49-F238E27FC236}">
                  <a16:creationId xmlns:a16="http://schemas.microsoft.com/office/drawing/2014/main" id="{719EADA8-C1B3-4407-9877-EC5628341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27B459-167A-48ED-BCD8-09B43E6E1AC0}"/>
                </a:ext>
              </a:extLst>
            </p:cNvPr>
            <p:cNvSpPr txBox="1"/>
            <p:nvPr/>
          </p:nvSpPr>
          <p:spPr>
            <a:xfrm>
              <a:off x="3984780" y="2240703"/>
              <a:ext cx="18949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93ABF73B-A03C-4135-9994-AC3F3EF4E801}"/>
              </a:ext>
            </a:extLst>
          </p:cNvPr>
          <p:cNvGrpSpPr/>
          <p:nvPr/>
        </p:nvGrpSpPr>
        <p:grpSpPr>
          <a:xfrm>
            <a:off x="6986022" y="4690890"/>
            <a:ext cx="3927168" cy="1776545"/>
            <a:chOff x="2184190" y="1559156"/>
            <a:chExt cx="3927168" cy="1776545"/>
          </a:xfrm>
        </p:grpSpPr>
        <p:pic>
          <p:nvPicPr>
            <p:cNvPr id="31" name="Picture 2" descr="Free Cartoon Clouds Cliparts, Download Free Cartoon Clouds Cliparts png  images, Free ClipArts on Clipart Library">
              <a:extLst>
                <a:ext uri="{FF2B5EF4-FFF2-40B4-BE49-F238E27FC236}">
                  <a16:creationId xmlns:a16="http://schemas.microsoft.com/office/drawing/2014/main" id="{DD8308B0-3601-491A-A63B-DC91786A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190" y="1559156"/>
              <a:ext cx="3927168" cy="1776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4991E25-A686-4103-B02E-D39AFB74B25A}"/>
                </a:ext>
              </a:extLst>
            </p:cNvPr>
            <p:cNvSpPr txBox="1"/>
            <p:nvPr/>
          </p:nvSpPr>
          <p:spPr>
            <a:xfrm>
              <a:off x="2837004" y="2254402"/>
              <a:ext cx="28902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mợ</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2587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CN">
              <a:solidFill>
                <a:srgbClr val="FFFFFF"/>
              </a:solidFill>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4" name="TextBox 3"/>
          <p:cNvSpPr txBox="1"/>
          <p:nvPr/>
        </p:nvSpPr>
        <p:spPr>
          <a:xfrm>
            <a:off x="3657600" y="2175309"/>
            <a:ext cx="5168766" cy="1754326"/>
          </a:xfrm>
          <a:prstGeom prst="rect">
            <a:avLst/>
          </a:prstGeom>
          <a:noFill/>
        </p:spPr>
        <p:txBody>
          <a:bodyPr wrap="square" rtlCol="0">
            <a:spAutoFit/>
          </a:bodyPr>
          <a:lstStyle/>
          <a:p>
            <a:pPr algn="ctr">
              <a:lnSpc>
                <a:spcPct val="150000"/>
              </a:lnSpc>
            </a:pPr>
            <a:r>
              <a:rPr lang="en-US" sz="3600" b="1" dirty="0" smtClean="0">
                <a:solidFill>
                  <a:srgbClr val="FF0000"/>
                </a:solidFill>
              </a:rPr>
              <a:t>HOẠT ĐỘNG 2:</a:t>
            </a:r>
          </a:p>
          <a:p>
            <a:pPr algn="ctr">
              <a:lnSpc>
                <a:spcPct val="150000"/>
              </a:lnSpc>
            </a:pPr>
            <a:r>
              <a:rPr lang="en-US" sz="3600" b="1" dirty="0" smtClean="0">
                <a:solidFill>
                  <a:srgbClr val="00B050"/>
                </a:solidFill>
              </a:rPr>
              <a:t>DẤU HAI CHẤM</a:t>
            </a:r>
            <a:endParaRPr lang="en-US" sz="3600" b="1" dirty="0">
              <a:solidFill>
                <a:srgbClr val="00B050"/>
              </a:solidFill>
            </a:endParaRPr>
          </a:p>
        </p:txBody>
      </p:sp>
    </p:spTree>
    <p:custDataLst>
      <p:tags r:id="rId1"/>
    </p:custDataLst>
    <p:extLst>
      <p:ext uri="{BB962C8B-B14F-4D97-AF65-F5344CB8AC3E}">
        <p14:creationId xmlns:p14="http://schemas.microsoft.com/office/powerpoint/2010/main" val="147676663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81977" y="1365799"/>
            <a:ext cx="10092654" cy="157984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5943600"/>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2" name="TextBox 11">
            <a:extLst>
              <a:ext uri="{FF2B5EF4-FFF2-40B4-BE49-F238E27FC236}">
                <a16:creationId xmlns:a16="http://schemas.microsoft.com/office/drawing/2014/main" id="{B89EBD47-3B56-4564-998C-B9CE9757D434}"/>
              </a:ext>
            </a:extLst>
          </p:cNvPr>
          <p:cNvSpPr txBox="1"/>
          <p:nvPr/>
        </p:nvSpPr>
        <p:spPr>
          <a:xfrm>
            <a:off x="701749" y="697810"/>
            <a:ext cx="105049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Nêu công dụng của dấu hai chấm trong mỗi câu sau:</a:t>
            </a:r>
          </a:p>
        </p:txBody>
      </p:sp>
      <p:sp>
        <p:nvSpPr>
          <p:cNvPr id="3" name="TextBox 2">
            <a:extLst>
              <a:ext uri="{FF2B5EF4-FFF2-40B4-BE49-F238E27FC236}">
                <a16:creationId xmlns:a16="http://schemas.microsoft.com/office/drawing/2014/main" id="{55F7E7EC-BB14-4CEA-A1A9-CBB7F33C17F9}"/>
              </a:ext>
            </a:extLst>
          </p:cNvPr>
          <p:cNvSpPr txBox="1"/>
          <p:nvPr/>
        </p:nvSpPr>
        <p:spPr>
          <a:xfrm>
            <a:off x="1333020" y="1436508"/>
            <a:ext cx="9873696" cy="1569660"/>
          </a:xfrm>
          <a:prstGeom prst="rect">
            <a:avLst/>
          </a:prstGeom>
          <a:noFill/>
        </p:spPr>
        <p:txBody>
          <a:bodyPr wrap="square" rtlCol="0">
            <a:spAutoFit/>
          </a:bodyPr>
          <a:lstStyle/>
          <a:p>
            <a:pPr algn="just"/>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Cảnh</a:t>
            </a:r>
            <a:r>
              <a:rPr lang="en-US" sz="3200" dirty="0" smtClean="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vật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xung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quanh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đều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thay</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đổi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vì</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chính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lòng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đang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có</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sự</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thay</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đổi</a:t>
            </a:r>
            <a:r>
              <a:rPr lang="en-US" sz="3200" dirty="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lớn</a:t>
            </a:r>
            <a:r>
              <a:rPr lang="en-US" sz="3200" dirty="0" smtClean="0">
                <a:solidFill>
                  <a:srgbClr val="7030A0"/>
                </a:solidFill>
                <a:latin typeface="Arial" panose="020B0604020202020204" pitchFamily="34" charset="0"/>
                <a:cs typeface="Arial" panose="020B0604020202020204" pitchFamily="34" charset="0"/>
              </a:rPr>
              <a:t> : </a:t>
            </a:r>
            <a:r>
              <a:rPr lang="en-US" sz="3200" dirty="0" err="1">
                <a:solidFill>
                  <a:srgbClr val="7030A0"/>
                </a:solidFill>
                <a:latin typeface="Arial" panose="020B0604020202020204" pitchFamily="34" charset="0"/>
                <a:cs typeface="Arial" panose="020B0604020202020204" pitchFamily="34" charset="0"/>
              </a:rPr>
              <a:t>hôm</a:t>
            </a:r>
            <a:r>
              <a:rPr lang="en-US" sz="3200" dirty="0">
                <a:solidFill>
                  <a:srgbClr val="7030A0"/>
                </a:solidFill>
                <a:latin typeface="Arial" panose="020B0604020202020204" pitchFamily="34" charset="0"/>
                <a:cs typeface="Arial" panose="020B0604020202020204" pitchFamily="34" charset="0"/>
              </a:rPr>
              <a:t> nay </a:t>
            </a:r>
            <a:r>
              <a:rPr lang="en-US" sz="3200" dirty="0" err="1">
                <a:solidFill>
                  <a:srgbClr val="7030A0"/>
                </a:solidFill>
                <a:latin typeface="Arial" panose="020B0604020202020204" pitchFamily="34" charset="0"/>
                <a:cs typeface="Arial" panose="020B0604020202020204" pitchFamily="34" charset="0"/>
              </a:rPr>
              <a:t>tôi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học</a:t>
            </a:r>
            <a:r>
              <a:rPr lang="en-US" sz="3200" dirty="0" smtClean="0">
                <a:solidFill>
                  <a:srgbClr val="7030A0"/>
                </a:solidFill>
                <a:latin typeface="Arial" panose="020B0604020202020204" pitchFamily="34" charset="0"/>
                <a:cs typeface="Arial" panose="020B0604020202020204" pitchFamily="34" charset="0"/>
              </a:rPr>
              <a:t>.</a:t>
            </a:r>
          </a:p>
          <a:p>
            <a:pPr algn="just"/>
            <a:r>
              <a:rPr lang="en-US" sz="3200" i="1" dirty="0" smtClean="0">
                <a:solidFill>
                  <a:srgbClr val="7030A0"/>
                </a:solidFill>
                <a:latin typeface="Arial" panose="020B0604020202020204" pitchFamily="34" charset="0"/>
                <a:cs typeface="Arial" panose="020B0604020202020204" pitchFamily="34" charset="0"/>
              </a:rPr>
              <a:t>                                                           </a:t>
            </a:r>
            <a:r>
              <a:rPr lang="en-US" sz="2400" i="1" dirty="0" smtClean="0">
                <a:solidFill>
                  <a:srgbClr val="7030A0"/>
                </a:solidFill>
                <a:latin typeface="Arial" panose="020B0604020202020204" pitchFamily="34" charset="0"/>
                <a:cs typeface="Arial" panose="020B0604020202020204" pitchFamily="34" charset="0"/>
              </a:rPr>
              <a:t>Theo Thanh </a:t>
            </a:r>
            <a:r>
              <a:rPr lang="en-US" sz="2400" i="1" dirty="0" err="1" smtClean="0">
                <a:solidFill>
                  <a:srgbClr val="7030A0"/>
                </a:solidFill>
                <a:latin typeface="Arial" panose="020B0604020202020204" pitchFamily="34" charset="0"/>
                <a:cs typeface="Arial" panose="020B0604020202020204" pitchFamily="34" charset="0"/>
              </a:rPr>
              <a:t>Tịnh</a:t>
            </a:r>
            <a:endParaRPr lang="en-US" sz="2400" i="1" dirty="0">
              <a:solidFill>
                <a:srgbClr val="7030A0"/>
              </a:solidFill>
              <a:latin typeface="Arial" panose="020B0604020202020204" pitchFamily="34" charset="0"/>
              <a:cs typeface="Arial" panose="020B0604020202020204" pitchFamily="34" charset="0"/>
            </a:endParaRPr>
          </a:p>
        </p:txBody>
      </p:sp>
      <p:sp>
        <p:nvSpPr>
          <p:cNvPr id="8" name="Cloud 7">
            <a:extLst>
              <a:ext uri="{FF2B5EF4-FFF2-40B4-BE49-F238E27FC236}">
                <a16:creationId xmlns:a16="http://schemas.microsoft.com/office/drawing/2014/main" id="{E329262F-3057-4C1B-8576-D2D17E8349A1}"/>
              </a:ext>
            </a:extLst>
          </p:cNvPr>
          <p:cNvSpPr/>
          <p:nvPr/>
        </p:nvSpPr>
        <p:spPr>
          <a:xfrm>
            <a:off x="631995" y="3099565"/>
            <a:ext cx="5018568" cy="130780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 </a:t>
            </a:r>
            <a:r>
              <a:rPr lang="en-US" sz="3200" dirty="0" err="1">
                <a:solidFill>
                  <a:schemeClr val="tx1"/>
                </a:solidFill>
                <a:latin typeface="Arial" panose="020B0604020202020204" pitchFamily="34" charset="0"/>
                <a:cs typeface="Arial" panose="020B0604020202020204" pitchFamily="34" charset="0"/>
              </a:rPr>
              <a:t>Để</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lời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nói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trực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tiếp</a:t>
            </a:r>
            <a:endParaRPr lang="en-US" sz="3200" dirty="0">
              <a:solidFill>
                <a:schemeClr val="tx1"/>
              </a:solidFill>
              <a:latin typeface="Arial" panose="020B0604020202020204" pitchFamily="34" charset="0"/>
              <a:cs typeface="Arial" panose="020B0604020202020204" pitchFamily="34" charset="0"/>
            </a:endParaRPr>
          </a:p>
        </p:txBody>
      </p:sp>
      <p:sp>
        <p:nvSpPr>
          <p:cNvPr id="16" name="Cloud 15">
            <a:extLst>
              <a:ext uri="{FF2B5EF4-FFF2-40B4-BE49-F238E27FC236}">
                <a16:creationId xmlns:a16="http://schemas.microsoft.com/office/drawing/2014/main" id="{98DC531F-08E0-4561-A75A-99BC6B06FF23}"/>
              </a:ext>
            </a:extLst>
          </p:cNvPr>
          <p:cNvSpPr/>
          <p:nvPr/>
        </p:nvSpPr>
        <p:spPr>
          <a:xfrm>
            <a:off x="3444948" y="4149151"/>
            <a:ext cx="5018568" cy="130780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b. </a:t>
            </a:r>
            <a:r>
              <a:rPr lang="en-US" sz="3200" dirty="0" err="1">
                <a:solidFill>
                  <a:schemeClr val="tx1"/>
                </a:solidFill>
                <a:latin typeface="Arial" panose="020B0604020202020204" pitchFamily="34" charset="0"/>
                <a:cs typeface="Arial" panose="020B0604020202020204" pitchFamily="34" charset="0"/>
              </a:rPr>
              <a:t>Để</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phần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giải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thích</a:t>
            </a:r>
            <a:endParaRPr lang="en-US" sz="3200" dirty="0">
              <a:solidFill>
                <a:schemeClr val="tx1"/>
              </a:solidFill>
              <a:latin typeface="Arial" panose="020B0604020202020204" pitchFamily="34" charset="0"/>
              <a:cs typeface="Arial" panose="020B0604020202020204" pitchFamily="34" charset="0"/>
            </a:endParaRPr>
          </a:p>
        </p:txBody>
      </p:sp>
      <p:sp>
        <p:nvSpPr>
          <p:cNvPr id="19" name="Cloud 18">
            <a:extLst>
              <a:ext uri="{FF2B5EF4-FFF2-40B4-BE49-F238E27FC236}">
                <a16:creationId xmlns:a16="http://schemas.microsoft.com/office/drawing/2014/main" id="{41D4928A-84B6-4E33-865E-55A06B3C50CA}"/>
              </a:ext>
            </a:extLst>
          </p:cNvPr>
          <p:cNvSpPr/>
          <p:nvPr/>
        </p:nvSpPr>
        <p:spPr>
          <a:xfrm>
            <a:off x="6719775" y="5135447"/>
            <a:ext cx="5018568" cy="130780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 </a:t>
            </a:r>
            <a:r>
              <a:rPr lang="en-US" sz="3200" dirty="0" err="1">
                <a:solidFill>
                  <a:schemeClr val="tx1"/>
                </a:solidFill>
                <a:latin typeface="Arial" panose="020B0604020202020204" pitchFamily="34" charset="0"/>
                <a:cs typeface="Arial" panose="020B0604020202020204" pitchFamily="34" charset="0"/>
              </a:rPr>
              <a:t>Để</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phần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liệt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kê</a:t>
            </a:r>
            <a:endParaRPr lang="en-US" sz="3200" dirty="0">
              <a:solidFill>
                <a:schemeClr val="tx1"/>
              </a:solidFill>
              <a:latin typeface="Arial" panose="020B0604020202020204" pitchFamily="34" charset="0"/>
              <a:cs typeface="Arial" panose="020B0604020202020204" pitchFamily="34" charset="0"/>
            </a:endParaRPr>
          </a:p>
        </p:txBody>
      </p:sp>
      <p:pic>
        <p:nvPicPr>
          <p:cNvPr id="25" name="Picture 24" descr="A child reading a book&#10;&#10;Description automatically generated with medium confidence">
            <a:extLst>
              <a:ext uri="{FF2B5EF4-FFF2-40B4-BE49-F238E27FC236}">
                <a16:creationId xmlns:a16="http://schemas.microsoft.com/office/drawing/2014/main" id="{1D5F8463-0389-40F6-8CF8-C08B5DD4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51" y="3997311"/>
            <a:ext cx="3194856" cy="3194856"/>
          </a:xfrm>
          <a:prstGeom prst="rect">
            <a:avLst/>
          </a:prstGeom>
        </p:spPr>
      </p:pic>
      <p:sp>
        <p:nvSpPr>
          <p:cNvPr id="6" name="Oval 5"/>
          <p:cNvSpPr/>
          <p:nvPr/>
        </p:nvSpPr>
        <p:spPr>
          <a:xfrm>
            <a:off x="7180447" y="2005221"/>
            <a:ext cx="202130" cy="4203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45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1" nodeType="clickEffect">
                                  <p:stCondLst>
                                    <p:cond delay="0"/>
                                  </p:stCondLst>
                                  <p:childTnLst>
                                    <p:animClr clrSpc="rgb" dir="cw">
                                      <p:cBhvr>
                                        <p:cTn id="36" dur="2000" fill="hold"/>
                                        <p:tgtEl>
                                          <p:spTgt spid="16"/>
                                        </p:tgtEl>
                                        <p:attrNameLst>
                                          <p:attrName>fillcolor</p:attrName>
                                        </p:attrNameLst>
                                      </p:cBhvr>
                                      <p:to>
                                        <a:srgbClr val="FF0000"/>
                                      </p:to>
                                    </p:animClr>
                                    <p:set>
                                      <p:cBhvr>
                                        <p:cTn id="37" dur="2000" fill="hold"/>
                                        <p:tgtEl>
                                          <p:spTgt spid="16"/>
                                        </p:tgtEl>
                                        <p:attrNameLst>
                                          <p:attrName>fill.type</p:attrName>
                                        </p:attrNameLst>
                                      </p:cBhvr>
                                      <p:to>
                                        <p:strVal val="solid"/>
                                      </p:to>
                                    </p:set>
                                    <p:set>
                                      <p:cBhvr>
                                        <p:cTn id="38" dur="2000" fill="hold"/>
                                        <p:tgtEl>
                                          <p:spTgt spid="16"/>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8" grpId="0" animBg="1"/>
      <p:bldP spid="16" grpId="0" animBg="1"/>
      <p:bldP spid="16" grpId="1" animBg="1"/>
      <p:bldP spid="19"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155186" y="276334"/>
            <a:ext cx="11796562" cy="6461349"/>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301163" y="397919"/>
            <a:ext cx="11247120" cy="1077218"/>
          </a:xfrm>
          <a:prstGeom prst="rect">
            <a:avLst/>
          </a:prstGeom>
          <a:noFill/>
        </p:spPr>
        <p:txBody>
          <a:bodyPr wrap="square" rtlCol="0">
            <a:spAutoFit/>
          </a:bodyPr>
          <a:lstStyle/>
          <a:p>
            <a:pPr lvl="0" algn="ctr">
              <a:defRPr/>
            </a:pPr>
            <a:r>
              <a:rPr lang="en-US" sz="3200" b="1" dirty="0">
                <a:solidFill>
                  <a:srgbClr val="002060"/>
                </a:solidFill>
                <a:latin typeface="Arial" panose="020B0604020202020204" pitchFamily="34" charset="0"/>
                <a:cs typeface="Arial" panose="020B0604020202020204" pitchFamily="34" charset="0"/>
              </a:rPr>
              <a:t>4. </a:t>
            </a:r>
            <a:r>
              <a:rPr lang="en-US" sz="3200" dirty="0" err="1">
                <a:solidFill>
                  <a:srgbClr val="002060"/>
                </a:solidFill>
                <a:latin typeface="Arial" panose="020B0604020202020204" pitchFamily="34" charset="0"/>
                <a:cs typeface="Arial" panose="020B0604020202020204" pitchFamily="34" charset="0"/>
              </a:rPr>
              <a:t>Xác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định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dấu</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hai</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chấm</a:t>
            </a:r>
            <a:r>
              <a:rPr lang="en-US" sz="3200" i="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mỗi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văn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dưới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đây</a:t>
            </a:r>
            <a:r>
              <a:rPr lang="en-US" sz="3200" dirty="0">
                <a:solidFill>
                  <a:srgbClr val="002060"/>
                </a:solidFill>
                <a:latin typeface="Arial" panose="020B0604020202020204" pitchFamily="34" charset="0"/>
                <a:cs typeface="Arial" panose="020B0604020202020204" pitchFamily="34" charset="0"/>
              </a:rPr>
              <a:t>.</a:t>
            </a:r>
            <a:endPar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561044" y="1598231"/>
            <a:ext cx="4684724" cy="77323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7030A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79C0C81-36F5-471B-8AE6-FD13A6F16230}"/>
              </a:ext>
            </a:extLst>
          </p:cNvPr>
          <p:cNvSpPr/>
          <p:nvPr/>
        </p:nvSpPr>
        <p:spPr>
          <a:xfrm>
            <a:off x="7190072" y="1534772"/>
            <a:ext cx="4358211" cy="84754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7030A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1420953" y="2610855"/>
            <a:ext cx="9397843" cy="1222212"/>
          </a:xfrm>
          <a:prstGeom prst="round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i="1" dirty="0">
                <a:latin typeface="Arial" panose="020B0604020202020204" pitchFamily="34" charset="0"/>
                <a:cs typeface="Arial" panose="020B0604020202020204" pitchFamily="34" charset="0"/>
              </a:rPr>
              <a:t>(Theo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1420953" y="4026387"/>
            <a:ext cx="9397843" cy="1222212"/>
          </a:xfrm>
          <a:prstGeom prst="roundRect">
            <a:avLst/>
          </a:prstGeom>
          <a:solidFill>
            <a:srgbClr val="D1B2E8"/>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400" i="1" dirty="0">
                <a:latin typeface="Arial" panose="020B0604020202020204" pitchFamily="34" charset="0"/>
                <a:cs typeface="Arial" panose="020B0604020202020204" pitchFamily="34" charset="0"/>
              </a:rPr>
              <a:t>(Theo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1448229" y="5415500"/>
            <a:ext cx="9370567" cy="1222212"/>
          </a:xfrm>
          <a:prstGeom prst="roundRect">
            <a:avLst/>
          </a:prstGeom>
          <a:solidFill>
            <a:srgbClr val="ACCCEA"/>
          </a:solidFill>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400" i="1" dirty="0">
                <a:solidFill>
                  <a:schemeClr val="tx1"/>
                </a:solidFill>
                <a:latin typeface="Arial" panose="020B0604020202020204" pitchFamily="34" charset="0"/>
                <a:cs typeface="Arial" panose="020B0604020202020204" pitchFamily="34" charset="0"/>
              </a:rPr>
              <a:t>(Theo Ngô Quân Miện)</a:t>
            </a:r>
          </a:p>
        </p:txBody>
      </p:sp>
      <p:sp>
        <p:nvSpPr>
          <p:cNvPr id="3" name="TextBox 2"/>
          <p:cNvSpPr txBox="1"/>
          <p:nvPr/>
        </p:nvSpPr>
        <p:spPr>
          <a:xfrm>
            <a:off x="991402" y="1691412"/>
            <a:ext cx="4148489" cy="954107"/>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Báo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giải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thích</a:t>
            </a:r>
            <a:endParaRPr lang="en-US" sz="2800" dirty="0">
              <a:solidFill>
                <a:srgbClr val="FF0000"/>
              </a:solidFill>
              <a:latin typeface="Arial" panose="020B0604020202020204" pitchFamily="34" charset="0"/>
              <a:cs typeface="Arial" panose="020B0604020202020204" pitchFamily="34" charset="0"/>
            </a:endParaRPr>
          </a:p>
          <a:p>
            <a:endParaRPr lang="en-US" sz="2800" dirty="0"/>
          </a:p>
        </p:txBody>
      </p:sp>
      <p:sp>
        <p:nvSpPr>
          <p:cNvPr id="4" name="TextBox 3"/>
          <p:cNvSpPr txBox="1"/>
          <p:nvPr/>
        </p:nvSpPr>
        <p:spPr>
          <a:xfrm>
            <a:off x="7559627" y="1659869"/>
            <a:ext cx="3619099" cy="954107"/>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Báo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liệt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kê</a:t>
            </a:r>
            <a:endParaRPr lang="en-US" sz="2800" dirty="0">
              <a:solidFill>
                <a:srgbClr val="FF0000"/>
              </a:solidFill>
              <a:latin typeface="Arial" panose="020B0604020202020204" pitchFamily="34" charset="0"/>
              <a:cs typeface="Arial" panose="020B0604020202020204" pitchFamily="34" charset="0"/>
            </a:endParaRPr>
          </a:p>
          <a:p>
            <a:endParaRPr lang="en-US" sz="2800" dirty="0"/>
          </a:p>
        </p:txBody>
      </p:sp>
    </p:spTree>
    <p:extLst>
      <p:ext uri="{BB962C8B-B14F-4D97-AF65-F5344CB8AC3E}">
        <p14:creationId xmlns:p14="http://schemas.microsoft.com/office/powerpoint/2010/main" val="98538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4" grpId="1" animBg="1"/>
      <p:bldP spid="5" grpId="0" animBg="1"/>
      <p:bldP spid="15" grpId="0" animBg="1"/>
      <p:bldP spid="18"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6092456"/>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3" name="Rectangle: Rounded Corners 12">
            <a:extLst>
              <a:ext uri="{FF2B5EF4-FFF2-40B4-BE49-F238E27FC236}">
                <a16:creationId xmlns:a16="http://schemas.microsoft.com/office/drawing/2014/main" id="{47A5992F-3A3D-432F-BADD-B670A40BAE7D}"/>
              </a:ext>
            </a:extLst>
          </p:cNvPr>
          <p:cNvSpPr/>
          <p:nvPr/>
        </p:nvSpPr>
        <p:spPr>
          <a:xfrm>
            <a:off x="896678" y="698200"/>
            <a:ext cx="6418522" cy="1679240"/>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a:t>
            </a:r>
            <a:r>
              <a:rPr lang="vi-VN" sz="2400" dirty="0" smtClean="0">
                <a:latin typeface="Arial" panose="020B0604020202020204" pitchFamily="34" charset="0"/>
                <a:cs typeface="Arial" panose="020B0604020202020204" pitchFamily="34" charset="0"/>
              </a:rPr>
              <a:t>nấy</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i="1" dirty="0">
                <a:latin typeface="Arial" panose="020B0604020202020204" pitchFamily="34" charset="0"/>
                <a:cs typeface="Arial" panose="020B0604020202020204" pitchFamily="34" charset="0"/>
              </a:rPr>
              <a:t>(Theo Ma Văn Kháng)</a:t>
            </a:r>
          </a:p>
        </p:txBody>
      </p:sp>
      <p:pic>
        <p:nvPicPr>
          <p:cNvPr id="14" name="Picture 13" descr="A picture containing metalware&#10;&#10;Description automatically generated">
            <a:extLst>
              <a:ext uri="{FF2B5EF4-FFF2-40B4-BE49-F238E27FC236}">
                <a16:creationId xmlns:a16="http://schemas.microsoft.com/office/drawing/2014/main" id="{CBA8E09D-E6A5-4D62-8928-A5E6BFFC1C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15" name="TextBox 14">
            <a:extLst>
              <a:ext uri="{FF2B5EF4-FFF2-40B4-BE49-F238E27FC236}">
                <a16:creationId xmlns:a16="http://schemas.microsoft.com/office/drawing/2014/main" id="{C050E844-22E4-43D0-8A99-04526153F3E5}"/>
              </a:ext>
            </a:extLst>
          </p:cNvPr>
          <p:cNvSpPr txBox="1"/>
          <p:nvPr/>
        </p:nvSpPr>
        <p:spPr>
          <a:xfrm>
            <a:off x="8005543" y="1244025"/>
            <a:ext cx="3714017" cy="584775"/>
          </a:xfrm>
          <a:prstGeom prst="rect">
            <a:avLst/>
          </a:prstGeom>
          <a:noFill/>
        </p:spPr>
        <p:txBody>
          <a:bodyPr wrap="square">
            <a:spAutoFit/>
          </a:bodyPr>
          <a:lstStyle/>
          <a:p>
            <a:pPr lvl="0"/>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liệt</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kê</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81E7727B-C4FE-4571-936B-1F36A507C138}"/>
              </a:ext>
            </a:extLst>
          </p:cNvPr>
          <p:cNvSpPr/>
          <p:nvPr/>
        </p:nvSpPr>
        <p:spPr>
          <a:xfrm>
            <a:off x="804529" y="2879581"/>
            <a:ext cx="6580789" cy="1479767"/>
          </a:xfrm>
          <a:prstGeom prst="roundRect">
            <a:avLst/>
          </a:prstGeom>
          <a:solidFill>
            <a:srgbClr val="D1B2E8"/>
          </a:solidFill>
          <a:ln>
            <a:solidFill>
              <a:srgbClr val="D1B2E8"/>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a:t>
            </a:r>
            <a:r>
              <a:rPr lang="vi-VN" sz="2400" dirty="0" smtClean="0">
                <a:latin typeface="Arial" panose="020B0604020202020204" pitchFamily="34" charset="0"/>
                <a:cs typeface="Arial" panose="020B0604020202020204" pitchFamily="34" charset="0"/>
              </a:rPr>
              <a:t>hoa</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hoa rụng mà vẫn còn tươi nguyên.</a:t>
            </a:r>
          </a:p>
          <a:p>
            <a:pPr algn="r"/>
            <a:r>
              <a:rPr lang="vi-VN" sz="2400" i="1" dirty="0">
                <a:latin typeface="Arial" panose="020B0604020202020204" pitchFamily="34" charset="0"/>
                <a:cs typeface="Arial" panose="020B0604020202020204" pitchFamily="34" charset="0"/>
              </a:rPr>
              <a:t>(Theo Trần Hoài Dương)</a:t>
            </a:r>
          </a:p>
        </p:txBody>
      </p:sp>
      <p:pic>
        <p:nvPicPr>
          <p:cNvPr id="19" name="Picture 18" descr="A picture containing metalware&#10;&#10;Description automatically generated">
            <a:extLst>
              <a:ext uri="{FF2B5EF4-FFF2-40B4-BE49-F238E27FC236}">
                <a16:creationId xmlns:a16="http://schemas.microsoft.com/office/drawing/2014/main" id="{9A2B4C93-9537-46BC-B2A3-24D67367AA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0" name="TextBox 19">
            <a:extLst>
              <a:ext uri="{FF2B5EF4-FFF2-40B4-BE49-F238E27FC236}">
                <a16:creationId xmlns:a16="http://schemas.microsoft.com/office/drawing/2014/main" id="{22D34B0D-1C1B-4F2B-B451-BDC262AC0D1E}"/>
              </a:ext>
            </a:extLst>
          </p:cNvPr>
          <p:cNvSpPr txBox="1"/>
          <p:nvPr/>
        </p:nvSpPr>
        <p:spPr>
          <a:xfrm>
            <a:off x="8126352" y="3080855"/>
            <a:ext cx="3714017" cy="1077218"/>
          </a:xfrm>
          <a:prstGeom prst="rect">
            <a:avLst/>
          </a:prstGeom>
          <a:noFill/>
        </p:spPr>
        <p:txBody>
          <a:bodyPr wrap="square">
            <a:spAutoFit/>
          </a:bodyPr>
          <a:lstStyle/>
          <a:p>
            <a:pPr lvl="0"/>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4B3C8B31-D4AE-4B01-BC17-EF14A7150F04}"/>
              </a:ext>
            </a:extLst>
          </p:cNvPr>
          <p:cNvSpPr/>
          <p:nvPr/>
        </p:nvSpPr>
        <p:spPr>
          <a:xfrm>
            <a:off x="804529" y="4838714"/>
            <a:ext cx="6580789" cy="1321085"/>
          </a:xfrm>
          <a:prstGeom prst="roundRect">
            <a:avLst/>
          </a:prstGeom>
          <a:solidFill>
            <a:srgbClr val="ACCCEA"/>
          </a:solidFill>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a:t>
            </a:r>
            <a:r>
              <a:rPr lang="vi-VN" sz="2400" dirty="0" smtClean="0">
                <a:solidFill>
                  <a:schemeClr val="tx1"/>
                </a:solidFill>
                <a:latin typeface="Arial" panose="020B0604020202020204" pitchFamily="34" charset="0"/>
                <a:cs typeface="Arial" panose="020B0604020202020204" pitchFamily="34" charset="0"/>
              </a:rPr>
              <a:t>đẹp</a:t>
            </a: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lưng xám nhưng bụng và chóp đuôi lại đỏ rực.</a:t>
            </a:r>
          </a:p>
          <a:p>
            <a:pPr algn="r"/>
            <a:r>
              <a:rPr lang="vi-VN" sz="2400" i="1" dirty="0">
                <a:solidFill>
                  <a:schemeClr val="tx1"/>
                </a:solidFill>
                <a:latin typeface="Arial" panose="020B0604020202020204" pitchFamily="34" charset="0"/>
                <a:cs typeface="Arial" panose="020B0604020202020204" pitchFamily="34" charset="0"/>
              </a:rPr>
              <a:t>(Theo Ngô Quân Miện)</a:t>
            </a:r>
          </a:p>
        </p:txBody>
      </p:sp>
      <p:pic>
        <p:nvPicPr>
          <p:cNvPr id="22" name="Picture 21" descr="A picture containing metalware&#10;&#10;Description automatically generated">
            <a:extLst>
              <a:ext uri="{FF2B5EF4-FFF2-40B4-BE49-F238E27FC236}">
                <a16:creationId xmlns:a16="http://schemas.microsoft.com/office/drawing/2014/main" id="{AF5D574E-A360-4EDF-B5DE-4A212831E1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3" name="TextBox 22">
            <a:extLst>
              <a:ext uri="{FF2B5EF4-FFF2-40B4-BE49-F238E27FC236}">
                <a16:creationId xmlns:a16="http://schemas.microsoft.com/office/drawing/2014/main" id="{1B83C4D0-2923-4359-8033-6F9B967C7005}"/>
              </a:ext>
            </a:extLst>
          </p:cNvPr>
          <p:cNvSpPr txBox="1"/>
          <p:nvPr/>
        </p:nvSpPr>
        <p:spPr>
          <a:xfrm>
            <a:off x="8266703" y="4955805"/>
            <a:ext cx="3925297" cy="1077218"/>
          </a:xfrm>
          <a:prstGeom prst="rect">
            <a:avLst/>
          </a:prstGeom>
          <a:noFill/>
        </p:spPr>
        <p:txBody>
          <a:bodyPr wrap="square">
            <a:spAutoFit/>
          </a:bodyPr>
          <a:lstStyle/>
          <a:p>
            <a:pPr lvl="0"/>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7" name="Oval 16"/>
          <p:cNvSpPr/>
          <p:nvPr/>
        </p:nvSpPr>
        <p:spPr>
          <a:xfrm>
            <a:off x="3921668" y="1244025"/>
            <a:ext cx="169068" cy="316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23734" y="4955805"/>
            <a:ext cx="169068" cy="316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070410" y="3457916"/>
            <a:ext cx="169068" cy="316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1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3" name="Trò-chơi-ting.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0" grpId="0"/>
      <p:bldP spid="21" grpId="0" animBg="1"/>
      <p:bldP spid="23" grpId="0"/>
      <p:bldP spid="17" grpId="0" animBg="1"/>
      <p:bldP spid="18"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B3D402-B662-42D8-9ECF-05E991003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772" y="101600"/>
            <a:ext cx="6858000" cy="6858000"/>
          </a:xfrm>
          <a:prstGeom prst="rect">
            <a:avLst/>
          </a:prstGeom>
        </p:spPr>
      </p:pic>
      <p:pic>
        <p:nvPicPr>
          <p:cNvPr id="3" name="Picture 2">
            <a:extLst>
              <a:ext uri="{FF2B5EF4-FFF2-40B4-BE49-F238E27FC236}">
                <a16:creationId xmlns:a16="http://schemas.microsoft.com/office/drawing/2014/main" id="{4AC6B033-0232-4046-9849-E1F10AECCD77}"/>
              </a:ext>
            </a:extLst>
          </p:cNvPr>
          <p:cNvPicPr>
            <a:picLocks noChangeAspect="1"/>
          </p:cNvPicPr>
          <p:nvPr/>
        </p:nvPicPr>
        <p:blipFill>
          <a:blip r:embed="rId4"/>
          <a:stretch>
            <a:fillRect/>
          </a:stretch>
        </p:blipFill>
        <p:spPr>
          <a:xfrm>
            <a:off x="1687859" y="1212078"/>
            <a:ext cx="5456393" cy="4029805"/>
          </a:xfrm>
          <a:prstGeom prst="rect">
            <a:avLst/>
          </a:prstGeom>
        </p:spPr>
      </p:pic>
    </p:spTree>
    <p:extLst>
      <p:ext uri="{BB962C8B-B14F-4D97-AF65-F5344CB8AC3E}">
        <p14:creationId xmlns:p14="http://schemas.microsoft.com/office/powerpoint/2010/main" val="76411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CN">
              <a:solidFill>
                <a:srgbClr val="FFFFFF"/>
              </a:solidFill>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4" name="TextBox 3"/>
          <p:cNvSpPr txBox="1"/>
          <p:nvPr/>
        </p:nvSpPr>
        <p:spPr>
          <a:xfrm>
            <a:off x="2204993" y="1448752"/>
            <a:ext cx="7948476" cy="1200329"/>
          </a:xfrm>
          <a:prstGeom prst="rect">
            <a:avLst/>
          </a:prstGeom>
          <a:noFill/>
        </p:spPr>
        <p:txBody>
          <a:bodyPr wrap="square" rtlCol="0">
            <a:spAutoFit/>
          </a:bodyPr>
          <a:lstStyle/>
          <a:p>
            <a:pPr algn="ctr">
              <a:lnSpc>
                <a:spcPct val="150000"/>
              </a:lnSpc>
            </a:pPr>
            <a:r>
              <a:rPr lang="en-US" sz="4800" b="1" dirty="0" smtClean="0">
                <a:solidFill>
                  <a:srgbClr val="FF0000"/>
                </a:solidFill>
              </a:rPr>
              <a:t>VẬN DỤNG VÀ TRẢI NGHIỆM</a:t>
            </a:r>
            <a:endParaRPr lang="en-US" sz="4800" b="1" dirty="0">
              <a:solidFill>
                <a:srgbClr val="00B050"/>
              </a:solidFill>
            </a:endParaRPr>
          </a:p>
        </p:txBody>
      </p:sp>
    </p:spTree>
    <p:custDataLst>
      <p:tags r:id="rId1"/>
    </p:custDataLst>
    <p:extLst>
      <p:ext uri="{BB962C8B-B14F-4D97-AF65-F5344CB8AC3E}">
        <p14:creationId xmlns:p14="http://schemas.microsoft.com/office/powerpoint/2010/main" val="217462720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9857704">
            <a:off x="10602760" y="-230226"/>
            <a:ext cx="1860804" cy="2011680"/>
          </a:xfrm>
          <a:prstGeom prst="rect">
            <a:avLst/>
          </a:prstGeom>
        </p:spPr>
      </p:pic>
      <p:sp>
        <p:nvSpPr>
          <p:cNvPr id="9" name="Cloud 8">
            <a:extLst>
              <a:ext uri="{FF2B5EF4-FFF2-40B4-BE49-F238E27FC236}">
                <a16:creationId xmlns:a16="http://schemas.microsoft.com/office/drawing/2014/main" id="{7B790A90-82D6-44AE-BD8D-B79BB1EA50B5}"/>
              </a:ext>
            </a:extLst>
          </p:cNvPr>
          <p:cNvSpPr/>
          <p:nvPr/>
        </p:nvSpPr>
        <p:spPr>
          <a:xfrm>
            <a:off x="538263" y="2380239"/>
            <a:ext cx="2981324" cy="1990725"/>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id="{6500455B-2D96-4E0A-9DE5-9731EE9D29A0}"/>
              </a:ext>
            </a:extLst>
          </p:cNvPr>
          <p:cNvSpPr/>
          <p:nvPr/>
        </p:nvSpPr>
        <p:spPr>
          <a:xfrm>
            <a:off x="3581501" y="2032576"/>
            <a:ext cx="438149" cy="2757488"/>
          </a:xfrm>
          <a:prstGeom prst="leftBrace">
            <a:avLst>
              <a:gd name="adj1" fmla="val 21586"/>
              <a:gd name="adj2" fmla="val 495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0B60BEA-FAE3-47C4-9D0B-FC7713008FAB}"/>
              </a:ext>
            </a:extLst>
          </p:cNvPr>
          <p:cNvSpPr/>
          <p:nvPr/>
        </p:nvSpPr>
        <p:spPr>
          <a:xfrm>
            <a:off x="4019648" y="1475363"/>
            <a:ext cx="2239595" cy="160166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240E4EB-F875-4C5C-9354-D0A5AB40AA1E}"/>
              </a:ext>
            </a:extLst>
          </p:cNvPr>
          <p:cNvSpPr/>
          <p:nvPr/>
        </p:nvSpPr>
        <p:spPr>
          <a:xfrm>
            <a:off x="4019648" y="4370964"/>
            <a:ext cx="2362203" cy="10310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C10DF85-CCD2-4F26-AE87-9C389D9B99B9}"/>
              </a:ext>
            </a:extLst>
          </p:cNvPr>
          <p:cNvCxnSpPr>
            <a:cxnSpLocks/>
          </p:cNvCxnSpPr>
          <p:nvPr/>
        </p:nvCxnSpPr>
        <p:spPr>
          <a:xfrm>
            <a:off x="6391373" y="4915078"/>
            <a:ext cx="1100459" cy="889100"/>
          </a:xfrm>
          <a:prstGeom prst="line">
            <a:avLst/>
          </a:prstGeom>
          <a:ln/>
        </p:spPr>
        <p:style>
          <a:lnRef idx="2">
            <a:schemeClr val="accent2"/>
          </a:lnRef>
          <a:fillRef idx="1">
            <a:schemeClr val="lt1"/>
          </a:fillRef>
          <a:effectRef idx="0">
            <a:schemeClr val="accent2"/>
          </a:effectRef>
          <a:fontRef idx="minor">
            <a:schemeClr val="dk1"/>
          </a:fontRef>
        </p:style>
      </p:cxnSp>
      <p:sp>
        <p:nvSpPr>
          <p:cNvPr id="16" name="Rectangle 15">
            <a:extLst>
              <a:ext uri="{FF2B5EF4-FFF2-40B4-BE49-F238E27FC236}">
                <a16:creationId xmlns:a16="http://schemas.microsoft.com/office/drawing/2014/main" id="{A529A64D-68C8-4991-84E2-36FA44947DED}"/>
              </a:ext>
            </a:extLst>
          </p:cNvPr>
          <p:cNvSpPr/>
          <p:nvPr/>
        </p:nvSpPr>
        <p:spPr>
          <a:xfrm>
            <a:off x="7491831" y="5274674"/>
            <a:ext cx="3531367" cy="106971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C22A9350-C6F3-4327-BF74-A21A0BFFC6A2}"/>
              </a:ext>
            </a:extLst>
          </p:cNvPr>
          <p:cNvCxnSpPr>
            <a:cxnSpLocks/>
          </p:cNvCxnSpPr>
          <p:nvPr/>
        </p:nvCxnSpPr>
        <p:spPr>
          <a:xfrm>
            <a:off x="6264301" y="2205216"/>
            <a:ext cx="1227530" cy="0"/>
          </a:xfrm>
          <a:prstGeom prst="line">
            <a:avLst/>
          </a:prstGeom>
          <a:ln/>
        </p:spPr>
        <p:style>
          <a:lnRef idx="2">
            <a:schemeClr val="accent2"/>
          </a:lnRef>
          <a:fillRef idx="1">
            <a:schemeClr val="lt1"/>
          </a:fillRef>
          <a:effectRef idx="0">
            <a:schemeClr val="accent2"/>
          </a:effectRef>
          <a:fontRef idx="minor">
            <a:schemeClr val="dk1"/>
          </a:fontRef>
        </p:style>
      </p:cxnSp>
      <p:sp>
        <p:nvSpPr>
          <p:cNvPr id="20" name="Rectangle 19">
            <a:extLst>
              <a:ext uri="{FF2B5EF4-FFF2-40B4-BE49-F238E27FC236}">
                <a16:creationId xmlns:a16="http://schemas.microsoft.com/office/drawing/2014/main" id="{D8FCC6EB-6B1F-4092-A3EE-8828A4CE1F51}"/>
              </a:ext>
            </a:extLst>
          </p:cNvPr>
          <p:cNvSpPr/>
          <p:nvPr/>
        </p:nvSpPr>
        <p:spPr>
          <a:xfrm>
            <a:off x="7491831" y="1660246"/>
            <a:ext cx="3531365" cy="10899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9AB59AAE-CAFE-46EF-9E72-931520FD4D6D}"/>
              </a:ext>
            </a:extLst>
          </p:cNvPr>
          <p:cNvCxnSpPr>
            <a:cxnSpLocks/>
          </p:cNvCxnSpPr>
          <p:nvPr/>
        </p:nvCxnSpPr>
        <p:spPr>
          <a:xfrm flipV="1">
            <a:off x="6391373" y="4250407"/>
            <a:ext cx="1237053" cy="650947"/>
          </a:xfrm>
          <a:prstGeom prst="line">
            <a:avLst/>
          </a:prstGeom>
          <a:ln/>
        </p:spPr>
        <p:style>
          <a:lnRef idx="2">
            <a:schemeClr val="accent2"/>
          </a:lnRef>
          <a:fillRef idx="1">
            <a:schemeClr val="lt1"/>
          </a:fillRef>
          <a:effectRef idx="0">
            <a:schemeClr val="accent2"/>
          </a:effectRef>
          <a:fontRef idx="minor">
            <a:schemeClr val="dk1"/>
          </a:fontRef>
        </p:style>
      </p:cxnSp>
      <p:sp>
        <p:nvSpPr>
          <p:cNvPr id="22" name="Rectangle 21">
            <a:extLst>
              <a:ext uri="{FF2B5EF4-FFF2-40B4-BE49-F238E27FC236}">
                <a16:creationId xmlns:a16="http://schemas.microsoft.com/office/drawing/2014/main" id="{C065A9A0-DF9B-4979-99A9-A5F5895704F2}"/>
              </a:ext>
            </a:extLst>
          </p:cNvPr>
          <p:cNvSpPr/>
          <p:nvPr/>
        </p:nvSpPr>
        <p:spPr>
          <a:xfrm>
            <a:off x="7594396" y="3848162"/>
            <a:ext cx="3428803" cy="1066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6"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pic>
        <p:nvPicPr>
          <p:cNvPr id="2" name="Picture 1">
            <a:extLst>
              <a:ext uri="{FF2B5EF4-FFF2-40B4-BE49-F238E27FC236}">
                <a16:creationId xmlns:a16="http://schemas.microsoft.com/office/drawing/2014/main" id="{3DB53690-A80C-4706-B202-E75566D4C100}"/>
              </a:ext>
            </a:extLst>
          </p:cNvPr>
          <p:cNvPicPr>
            <a:picLocks noChangeAspect="1"/>
          </p:cNvPicPr>
          <p:nvPr/>
        </p:nvPicPr>
        <p:blipFill>
          <a:blip r:embed="rId4"/>
          <a:stretch>
            <a:fillRect/>
          </a:stretch>
        </p:blipFill>
        <p:spPr>
          <a:xfrm>
            <a:off x="2734234" y="1749406"/>
            <a:ext cx="6102625" cy="3359187"/>
          </a:xfrm>
          <a:prstGeom prst="rect">
            <a:avLst/>
          </a:prstGeom>
        </p:spPr>
      </p:pic>
    </p:spTree>
    <p:extLst>
      <p:ext uri="{BB962C8B-B14F-4D97-AF65-F5344CB8AC3E}">
        <p14:creationId xmlns:p14="http://schemas.microsoft.com/office/powerpoint/2010/main" val="393297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defRPr/>
            </a:pPr>
            <a:r>
              <a:rPr lang="en-US">
                <a:solidFill>
                  <a:prstClr val="black">
                    <a:lumMod val="50000"/>
                    <a:lumOff val="50000"/>
                  </a:prstClr>
                </a:solidFill>
              </a:rPr>
              <a:t>Nhạc nền</a:t>
            </a:r>
          </a:p>
        </p:txBody>
      </p:sp>
    </p:spTree>
    <p:extLst>
      <p:ext uri="{BB962C8B-B14F-4D97-AF65-F5344CB8AC3E}">
        <p14:creationId xmlns:p14="http://schemas.microsoft.com/office/powerpoint/2010/main" val="136170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40590" y="174539"/>
            <a:ext cx="897041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57383" y="990600"/>
              <a:ext cx="1384995" cy="677108"/>
            </a:xfrm>
            <a:prstGeom prst="rect">
              <a:avLst/>
            </a:prstGeom>
            <a:noFill/>
          </p:spPr>
          <p:txBody>
            <a:bodyPr wrap="none" lIns="0" tIns="0" rIns="0" bIns="0" rtlCol="0">
              <a:spAutoFit/>
            </a:bodyPr>
            <a:lstStyle/>
            <a:p>
              <a:pPr algn="ctr">
                <a:defRPr/>
              </a:pPr>
              <a:r>
                <a:rPr lang="en-US" sz="4400" dirty="0">
                  <a:solidFill>
                    <a:prstClr val="white"/>
                  </a:solidFill>
                  <a:latin typeface="iCiel Cadena" panose="02000503000000020004" pitchFamily="50"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217429" y="710394"/>
            <a:ext cx="8262664" cy="861774"/>
          </a:xfrm>
          <a:prstGeom prst="rect">
            <a:avLst/>
          </a:prstGeom>
          <a:noFill/>
        </p:spPr>
        <p:txBody>
          <a:bodyPr wrap="square" lIns="0" tIns="0" rIns="0" bIns="0" rtlCol="0">
            <a:spAutoFit/>
          </a:bodyPr>
          <a:lstStyle/>
          <a:p>
            <a:pPr algn="ctr"/>
            <a:r>
              <a:rPr lang="pt-BR" sz="2800" i="1" dirty="0" smtClean="0">
                <a:solidFill>
                  <a:srgbClr val="002060"/>
                </a:solidFill>
                <a:latin typeface="Arial" panose="020B0604020202020204" pitchFamily="34" charset="0"/>
                <a:cs typeface="Arial" panose="020B0604020202020204" pitchFamily="34" charset="0"/>
              </a:rPr>
              <a:t>“ Cô-li-a này. Hôm nay con giặt áo sơ mi và quần áo lót đi nhé!” </a:t>
            </a:r>
            <a:r>
              <a:rPr lang="pt-BR" sz="2800" dirty="0" smtClean="0">
                <a:solidFill>
                  <a:srgbClr val="FF0000"/>
                </a:solidFill>
                <a:latin typeface="Arial" panose="020B0604020202020204" pitchFamily="34" charset="0"/>
                <a:cs typeface="Arial" panose="020B0604020202020204" pitchFamily="34" charset="0"/>
              </a:rPr>
              <a:t>thuộc loại câu nào:</a:t>
            </a:r>
            <a:endParaRPr lang="en-US" sz="32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smtClean="0">
                  <a:solidFill>
                    <a:prstClr val="black">
                      <a:lumMod val="75000"/>
                      <a:lumOff val="25000"/>
                    </a:prstClr>
                  </a:solidFill>
                  <a:latin typeface="Arial" panose="020B0604020202020204" pitchFamily="34" charset="0"/>
                  <a:cs typeface="Arial" panose="020B0604020202020204" pitchFamily="34" charset="0"/>
                </a:rPr>
                <a:t>Câu</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kể</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smtClean="0">
                  <a:solidFill>
                    <a:prstClr val="black">
                      <a:lumMod val="75000"/>
                      <a:lumOff val="25000"/>
                    </a:prstClr>
                  </a:solidFill>
                  <a:latin typeface="Arial" panose="020B0604020202020204" pitchFamily="34" charset="0"/>
                  <a:cs typeface="Arial" panose="020B0604020202020204" pitchFamily="34" charset="0"/>
                </a:rPr>
                <a:t>Câu</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khiến</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smtClean="0">
                  <a:solidFill>
                    <a:prstClr val="black">
                      <a:lumMod val="75000"/>
                      <a:lumOff val="25000"/>
                    </a:prstClr>
                  </a:solidFill>
                  <a:latin typeface="Arial" panose="020B0604020202020204" pitchFamily="34" charset="0"/>
                  <a:cs typeface="Arial" panose="020B0604020202020204" pitchFamily="34" charset="0"/>
                </a:rPr>
                <a:t>Câu</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cảm</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54920" y="174502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1796142" y="3332202"/>
            <a:ext cx="1593385" cy="553998"/>
          </a:xfrm>
          <a:prstGeom prst="rect">
            <a:avLst/>
          </a:prstGeom>
          <a:noFill/>
        </p:spPr>
        <p:txBody>
          <a:bodyPr wrap="none" lIns="0" tIns="0" rIns="0" bIns="0" rtlCol="0">
            <a:spAutoFit/>
          </a:bodyPr>
          <a:lstStyle/>
          <a:p>
            <a:pPr algn="ctr">
              <a:defRPr/>
            </a:pPr>
            <a:r>
              <a:rPr lang="en-US" dirty="0" err="1">
                <a:solidFill>
                  <a:prstClr val="black">
                    <a:lumMod val="50000"/>
                    <a:lumOff val="50000"/>
                  </a:prstClr>
                </a:solidFill>
                <a:latin typeface="Arial" panose="020B0604020202020204" pitchFamily="34" charset="0"/>
                <a:cs typeface="Arial" panose="020B0604020202020204" pitchFamily="34" charset="0"/>
              </a:rPr>
              <a:t>Âm</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thanh</a:t>
            </a:r>
            <a:r>
              <a:rPr lang="en-US" dirty="0">
                <a:solidFill>
                  <a:prstClr val="black">
                    <a:lumMod val="50000"/>
                    <a:lumOff val="50000"/>
                  </a:prstClr>
                </a:solidFill>
                <a:latin typeface="Arial" panose="020B0604020202020204" pitchFamily="34" charset="0"/>
                <a:cs typeface="Arial" panose="020B0604020202020204" pitchFamily="34" charset="0"/>
              </a:rPr>
              <a:t/>
            </a:r>
            <a:br>
              <a:rPr lang="en-US" dirty="0">
                <a:solidFill>
                  <a:prstClr val="black">
                    <a:lumMod val="50000"/>
                    <a:lumOff val="50000"/>
                  </a:prstClr>
                </a:solidFill>
                <a:latin typeface="Arial" panose="020B0604020202020204" pitchFamily="34" charset="0"/>
                <a:cs typeface="Arial" panose="020B0604020202020204" pitchFamily="34" charset="0"/>
              </a:rPr>
            </a:br>
            <a:r>
              <a:rPr lang="en-US" dirty="0" err="1">
                <a:solidFill>
                  <a:prstClr val="black">
                    <a:lumMod val="50000"/>
                    <a:lumOff val="50000"/>
                  </a:prstClr>
                </a:solidFill>
                <a:latin typeface="Arial" panose="020B0604020202020204" pitchFamily="34" charset="0"/>
                <a:cs typeface="Arial" panose="020B0604020202020204" pitchFamily="34" charset="0"/>
              </a:rPr>
              <a:t>kiểm</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tra</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đáp</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án</a:t>
            </a:r>
            <a:endParaRPr lang="en-US"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59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951 -0.66666 " pathEditMode="relative" rAng="0" ptsTypes="AA" p14:bounceEnd="71000">
                                          <p:cBhvr>
                                            <p:cTn id="22" dur="1500" fill="hold"/>
                                            <p:tgtEl>
                                              <p:spTgt spid="35"/>
                                            </p:tgtEl>
                                            <p:attrNameLst>
                                              <p:attrName>ppt_x</p:attrName>
                                              <p:attrName>ppt_y</p:attrName>
                                            </p:attrNameLst>
                                          </p:cBhvr>
                                          <p:rCtr x="469" y="-33333"/>
                                        </p:animMotion>
                                      </p:childTnLst>
                                    </p:cTn>
                                  </p:par>
                                  <p:par>
                                    <p:cTn id="23" presetID="42" presetClass="path" presetSubtype="0" accel="50000" fill="hold" grpId="0" nodeType="withEffect" p14:presetBounceEnd="71000">
                                      <p:stCondLst>
                                        <p:cond delay="0"/>
                                      </p:stCondLst>
                                      <p:childTnLst>
                                        <p:animMotion origin="layout" path="M 0 -4.81481E-6 L -0.00273 -0.45509 " pathEditMode="relative" rAng="0" ptsTypes="AA" p14:bounceEnd="71000">
                                          <p:cBhvr>
                                            <p:cTn id="24" dur="1500" fill="hold"/>
                                            <p:tgtEl>
                                              <p:spTgt spid="6"/>
                                            </p:tgtEl>
                                            <p:attrNameLst>
                                              <p:attrName>ppt_x</p:attrName>
                                              <p:attrName>ppt_y</p:attrName>
                                            </p:attrNameLst>
                                          </p:cBhvr>
                                          <p:rCtr x="-143" y="-22755"/>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00221 -0.05995 L -0.00547 -0.79097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951 -0.66666 " pathEditMode="relative" rAng="0" ptsTypes="AA">
                                          <p:cBhvr>
                                            <p:cTn id="22" dur="1500" fill="hold"/>
                                            <p:tgtEl>
                                              <p:spTgt spid="35"/>
                                            </p:tgtEl>
                                            <p:attrNameLst>
                                              <p:attrName>ppt_x</p:attrName>
                                              <p:attrName>ppt_y</p:attrName>
                                            </p:attrNameLst>
                                          </p:cBhvr>
                                          <p:rCtr x="469" y="-33333"/>
                                        </p:animMotion>
                                      </p:childTnLst>
                                    </p:cTn>
                                  </p:par>
                                  <p:par>
                                    <p:cTn id="23" presetID="42" presetClass="path" presetSubtype="0" accel="50000" fill="hold" grpId="0" nodeType="withEffect">
                                      <p:stCondLst>
                                        <p:cond delay="0"/>
                                      </p:stCondLst>
                                      <p:childTnLst>
                                        <p:animMotion origin="layout" path="M 0 -4.81481E-6 L -0.00273 -0.45509 " pathEditMode="relative" rAng="0" ptsTypes="AA">
                                          <p:cBhvr>
                                            <p:cTn id="24" dur="1500" fill="hold"/>
                                            <p:tgtEl>
                                              <p:spTgt spid="6"/>
                                            </p:tgtEl>
                                            <p:attrNameLst>
                                              <p:attrName>ppt_x</p:attrName>
                                              <p:attrName>ppt_y</p:attrName>
                                            </p:attrNameLst>
                                          </p:cBhvr>
                                          <p:rCtr x="-143" y="-22755"/>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00221 -0.05995 L -0.00547 -0.79097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40590" y="174539"/>
            <a:ext cx="897041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57383" y="990600"/>
              <a:ext cx="1384995" cy="677108"/>
            </a:xfrm>
            <a:prstGeom prst="rect">
              <a:avLst/>
            </a:prstGeom>
            <a:noFill/>
          </p:spPr>
          <p:txBody>
            <a:bodyPr wrap="none" lIns="0" tIns="0" rIns="0" bIns="0" rtlCol="0">
              <a:spAutoFit/>
            </a:bodyPr>
            <a:lstStyle/>
            <a:p>
              <a:pPr algn="ctr">
                <a:defRPr/>
              </a:pPr>
              <a:r>
                <a:rPr lang="en-US" sz="4400" dirty="0">
                  <a:solidFill>
                    <a:prstClr val="white"/>
                  </a:solidFill>
                  <a:latin typeface="iCiel Cadena" panose="02000503000000020004" pitchFamily="50" charset="0"/>
                </a:rPr>
                <a:t>CÂU </a:t>
              </a:r>
              <a:r>
                <a:rPr lang="en-US" sz="4400" dirty="0" smtClean="0">
                  <a:solidFill>
                    <a:prstClr val="white"/>
                  </a:solidFill>
                  <a:latin typeface="iCiel Cadena" panose="02000503000000020004" pitchFamily="50" charset="0"/>
                </a:rPr>
                <a:t>2</a:t>
              </a:r>
              <a:endParaRPr lang="en-US" sz="4400" dirty="0">
                <a:solidFill>
                  <a:prstClr val="white"/>
                </a:solidFill>
                <a:latin typeface="iCiel Cadena" panose="02000503000000020004" pitchFamily="50"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500462" y="433496"/>
            <a:ext cx="7934275" cy="1723549"/>
          </a:xfrm>
          <a:prstGeom prst="rect">
            <a:avLst/>
          </a:prstGeom>
          <a:noFill/>
        </p:spPr>
        <p:txBody>
          <a:bodyPr wrap="square" lIns="0" tIns="0" rIns="0" bIns="0" rtlCol="0">
            <a:spAutoFit/>
          </a:bodyPr>
          <a:lstStyle/>
          <a:p>
            <a:pPr algn="ctr"/>
            <a:r>
              <a:rPr lang="pt-BR" sz="2800" dirty="0" smtClean="0">
                <a:solidFill>
                  <a:srgbClr val="FF0000"/>
                </a:solidFill>
                <a:latin typeface="Arial" panose="020B0604020202020204" pitchFamily="34" charset="0"/>
                <a:cs typeface="Arial" panose="020B0604020202020204" pitchFamily="34" charset="0"/>
              </a:rPr>
              <a:t>Điền dấu câu thích hợp vào ô trống sau:</a:t>
            </a:r>
          </a:p>
          <a:p>
            <a:pPr algn="ctr"/>
            <a:r>
              <a:rPr lang="pt-BR" sz="2800" i="1" dirty="0" smtClean="0">
                <a:solidFill>
                  <a:srgbClr val="002060"/>
                </a:solidFill>
                <a:latin typeface="Arial" panose="020B0604020202020204" pitchFamily="34" charset="0"/>
                <a:cs typeface="Arial" panose="020B0604020202020204" pitchFamily="34" charset="0"/>
              </a:rPr>
              <a:t>“Biết bao cảnh vật sắc như hiện ra trước mắt chúng tôi     bầy vuợn tinh nghịch, đàn hươu nai, những vạt cỏ đẫm sương.”</a:t>
            </a:r>
            <a:endParaRPr lang="en-US" sz="3200" dirty="0">
              <a:solidFill>
                <a:srgbClr val="00206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smtClean="0">
                  <a:solidFill>
                    <a:prstClr val="black">
                      <a:lumMod val="75000"/>
                      <a:lumOff val="25000"/>
                    </a:prstClr>
                  </a:solidFill>
                  <a:latin typeface="Arial" panose="020B0604020202020204" pitchFamily="34" charset="0"/>
                  <a:cs typeface="Arial" panose="020B0604020202020204" pitchFamily="34" charset="0"/>
                </a:rPr>
                <a:t>Dấu</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chấm</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smtClean="0">
                  <a:solidFill>
                    <a:prstClr val="black">
                      <a:lumMod val="75000"/>
                      <a:lumOff val="25000"/>
                    </a:prstClr>
                  </a:solidFill>
                  <a:latin typeface="Arial" panose="020B0604020202020204" pitchFamily="34" charset="0"/>
                  <a:cs typeface="Arial" panose="020B0604020202020204" pitchFamily="34" charset="0"/>
                </a:rPr>
                <a:t>Dấu</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hai</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chấm</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smtClean="0">
                  <a:solidFill>
                    <a:prstClr val="black">
                      <a:lumMod val="75000"/>
                      <a:lumOff val="25000"/>
                    </a:prstClr>
                  </a:solidFill>
                  <a:latin typeface="Arial" panose="020B0604020202020204" pitchFamily="34" charset="0"/>
                  <a:cs typeface="Arial" panose="020B0604020202020204" pitchFamily="34" charset="0"/>
                </a:rPr>
                <a:t>Dấu</a:t>
              </a:r>
              <a:r>
                <a:rPr lang="en-US" sz="3400" dirty="0" smtClean="0">
                  <a:solidFill>
                    <a:prstClr val="black">
                      <a:lumMod val="75000"/>
                      <a:lumOff val="25000"/>
                    </a:prstClr>
                  </a:solidFill>
                  <a:latin typeface="Arial" panose="020B0604020202020204" pitchFamily="34" charset="0"/>
                  <a:cs typeface="Arial" panose="020B0604020202020204" pitchFamily="34" charset="0"/>
                </a:rPr>
                <a:t> </a:t>
              </a:r>
              <a:r>
                <a:rPr lang="en-US" sz="3400" dirty="0" err="1" smtClean="0">
                  <a:solidFill>
                    <a:prstClr val="black">
                      <a:lumMod val="75000"/>
                      <a:lumOff val="25000"/>
                    </a:prstClr>
                  </a:solidFill>
                  <a:latin typeface="Arial" panose="020B0604020202020204" pitchFamily="34" charset="0"/>
                  <a:cs typeface="Arial" panose="020B0604020202020204" pitchFamily="34" charset="0"/>
                </a:rPr>
                <a:t>phẩy</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algn="ctr">
              <a:defRPr/>
            </a:pPr>
            <a:r>
              <a:rPr lang="en-US">
                <a:solidFill>
                  <a:prstClr val="black">
                    <a:lumMod val="50000"/>
                    <a:lumOff val="50000"/>
                  </a:prstClr>
                </a:solidFill>
                <a:latin typeface="Arial" panose="020B0604020202020204" pitchFamily="34" charset="0"/>
                <a:cs typeface="Arial" panose="020B0604020202020204" pitchFamily="34" charset="0"/>
              </a:rPr>
              <a:t>Âm thanh</a:t>
            </a:r>
            <a:br>
              <a:rPr lang="en-US">
                <a:solidFill>
                  <a:prstClr val="black">
                    <a:lumMod val="50000"/>
                    <a:lumOff val="50000"/>
                  </a:prstClr>
                </a:solidFill>
                <a:latin typeface="Arial" panose="020B0604020202020204" pitchFamily="34" charset="0"/>
                <a:cs typeface="Arial" panose="020B0604020202020204" pitchFamily="34" charset="0"/>
              </a:rPr>
            </a:br>
            <a:r>
              <a:rPr lang="en-US">
                <a:solidFill>
                  <a:prstClr val="black">
                    <a:lumMod val="50000"/>
                    <a:lumOff val="50000"/>
                  </a:prstClr>
                </a:solidFill>
                <a:latin typeface="Arial" panose="020B0604020202020204" pitchFamily="34" charset="0"/>
                <a:cs typeface="Arial" panose="020B0604020202020204" pitchFamily="34" charset="0"/>
              </a:rPr>
              <a:t>kiểm tra đáp án</a:t>
            </a:r>
          </a:p>
        </p:txBody>
      </p:sp>
      <p:sp>
        <p:nvSpPr>
          <p:cNvPr id="2" name="Rectangle 1"/>
          <p:cNvSpPr/>
          <p:nvPr/>
        </p:nvSpPr>
        <p:spPr>
          <a:xfrm>
            <a:off x="5178701" y="1345656"/>
            <a:ext cx="328070" cy="29695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2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326 -0.73217 " pathEditMode="relative" rAng="0" ptsTypes="AA">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stCondLst>
                                        <p:cond delay="0"/>
                                      </p:stCondLst>
                                      <p:childTnLst>
                                        <p:animMotion origin="layout" path="M 0 -4.81481E-6 L -0.00326 -0.73101 " pathEditMode="relative" rAng="0" ptsTypes="AA">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 -4.44444E-6 L -0.00326 -0.73101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BD7E053F-EE27-4ED2-AB4C-6655B1F9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36" y="3200664"/>
            <a:ext cx="3362321" cy="3952327"/>
          </a:xfrm>
          <a:prstGeom prst="rect">
            <a:avLst/>
          </a:prstGeom>
        </p:spPr>
      </p:pic>
      <p:pic>
        <p:nvPicPr>
          <p:cNvPr id="12" name="Picture 11">
            <a:extLst>
              <a:ext uri="{FF2B5EF4-FFF2-40B4-BE49-F238E27FC236}">
                <a16:creationId xmlns:a16="http://schemas.microsoft.com/office/drawing/2014/main" id="{1DF3B7AF-4F70-453D-8FA4-32765BA2B7DE}"/>
              </a:ext>
            </a:extLst>
          </p:cNvPr>
          <p:cNvPicPr>
            <a:picLocks noChangeAspect="1"/>
          </p:cNvPicPr>
          <p:nvPr/>
        </p:nvPicPr>
        <p:blipFill>
          <a:blip r:embed="rId4"/>
          <a:stretch>
            <a:fillRect/>
          </a:stretch>
        </p:blipFill>
        <p:spPr>
          <a:xfrm>
            <a:off x="4775904" y="1060952"/>
            <a:ext cx="2619375" cy="838200"/>
          </a:xfrm>
          <a:prstGeom prst="rect">
            <a:avLst/>
          </a:prstGeom>
        </p:spPr>
      </p:pic>
      <p:pic>
        <p:nvPicPr>
          <p:cNvPr id="13" name="图片 17">
            <a:extLst>
              <a:ext uri="{FF2B5EF4-FFF2-40B4-BE49-F238E27FC236}">
                <a16:creationId xmlns:a16="http://schemas.microsoft.com/office/drawing/2014/main" id="{65B4FDBF-2421-46DD-B70D-2556BAFFCAC8}"/>
              </a:ext>
            </a:extLst>
          </p:cNvPr>
          <p:cNvPicPr>
            <a:picLocks noChangeAspect="1"/>
          </p:cNvPicPr>
          <p:nvPr/>
        </p:nvPicPr>
        <p:blipFill rotWithShape="1">
          <a:blip r:embed="rId5">
            <a:extLst>
              <a:ext uri="{28A0092B-C50C-407E-A947-70E740481C1C}">
                <a14:useLocalDpi xmlns:a14="http://schemas.microsoft.com/office/drawing/2010/main" val="0"/>
              </a:ext>
            </a:extLst>
          </a:blip>
          <a:srcRect l="58690" b="24928"/>
          <a:stretch/>
        </p:blipFill>
        <p:spPr>
          <a:xfrm>
            <a:off x="8618597" y="4191232"/>
            <a:ext cx="3690361" cy="2794359"/>
          </a:xfrm>
          <a:prstGeom prst="rect">
            <a:avLst/>
          </a:prstGeom>
          <a:ln>
            <a:noFill/>
          </a:ln>
          <a:effectLst>
            <a:softEdge rad="112500"/>
          </a:effectLst>
        </p:spPr>
      </p:pic>
      <p:pic>
        <p:nvPicPr>
          <p:cNvPr id="4" name="Picture 3">
            <a:extLst>
              <a:ext uri="{FF2B5EF4-FFF2-40B4-BE49-F238E27FC236}">
                <a16:creationId xmlns:a16="http://schemas.microsoft.com/office/drawing/2014/main" id="{378CAA23-1F76-496F-8100-51F256C4B306}"/>
              </a:ext>
            </a:extLst>
          </p:cNvPr>
          <p:cNvPicPr>
            <a:picLocks noChangeAspect="1"/>
          </p:cNvPicPr>
          <p:nvPr/>
        </p:nvPicPr>
        <p:blipFill>
          <a:blip r:embed="rId6"/>
          <a:stretch>
            <a:fillRect/>
          </a:stretch>
        </p:blipFill>
        <p:spPr>
          <a:xfrm>
            <a:off x="2766181" y="2353246"/>
            <a:ext cx="6992718" cy="1694835"/>
          </a:xfrm>
          <a:prstGeom prst="rect">
            <a:avLst/>
          </a:prstGeom>
        </p:spPr>
      </p:pic>
    </p:spTree>
    <p:extLst>
      <p:ext uri="{BB962C8B-B14F-4D97-AF65-F5344CB8AC3E}">
        <p14:creationId xmlns:p14="http://schemas.microsoft.com/office/powerpoint/2010/main" val="39034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3528" y="1298233"/>
            <a:ext cx="11582399" cy="4591317"/>
          </a:xfrm>
          <a:prstGeom prst="rect">
            <a:avLst/>
          </a:prstGeom>
          <a:noFill/>
          <a:ln w="9525">
            <a:noFill/>
          </a:ln>
        </p:spPr>
      </p:pic>
      <p:pic>
        <p:nvPicPr>
          <p:cNvPr id="71696" name="图片 71695" descr="2"/>
          <p:cNvPicPr>
            <a:picLocks noChangeAspect="1"/>
          </p:cNvPicPr>
          <p:nvPr/>
        </p:nvPicPr>
        <p:blipFill>
          <a:blip r:embed="rId5"/>
          <a:stretch>
            <a:fillRect/>
          </a:stretch>
        </p:blipFill>
        <p:spPr>
          <a:xfrm>
            <a:off x="308657" y="1866415"/>
            <a:ext cx="1687085" cy="973318"/>
          </a:xfrm>
          <a:prstGeom prst="rect">
            <a:avLst/>
          </a:prstGeom>
          <a:noFill/>
          <a:ln w="9525">
            <a:noFill/>
          </a:ln>
        </p:spPr>
      </p:pic>
      <p:sp>
        <p:nvSpPr>
          <p:cNvPr id="2" name="Rounded Rectangle 1"/>
          <p:cNvSpPr/>
          <p:nvPr/>
        </p:nvSpPr>
        <p:spPr>
          <a:xfrm>
            <a:off x="4803322" y="688621"/>
            <a:ext cx="40386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YÊU CẦU CẦN ĐẠT:</a:t>
            </a:r>
          </a:p>
        </p:txBody>
      </p:sp>
      <p:pic>
        <p:nvPicPr>
          <p:cNvPr id="71687" name="图片 71686" descr="11"/>
          <p:cNvPicPr>
            <a:picLocks noChangeAspect="1"/>
          </p:cNvPicPr>
          <p:nvPr/>
        </p:nvPicPr>
        <p:blipFill>
          <a:blip r:embed="rId6"/>
          <a:stretch>
            <a:fillRect/>
          </a:stretch>
        </p:blipFill>
        <p:spPr>
          <a:xfrm>
            <a:off x="3447962" y="4125649"/>
            <a:ext cx="6957052" cy="1180414"/>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3285744" y="1905000"/>
            <a:ext cx="7119270" cy="1140552"/>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3290686" y="3041634"/>
            <a:ext cx="7377314" cy="1180414"/>
          </a:xfrm>
          <a:prstGeom prst="rect">
            <a:avLst/>
          </a:prstGeom>
          <a:noFill/>
          <a:ln w="9525">
            <a:noFill/>
          </a:ln>
        </p:spPr>
      </p:pic>
      <p:sp>
        <p:nvSpPr>
          <p:cNvPr id="3" name="TextBox 2"/>
          <p:cNvSpPr txBox="1"/>
          <p:nvPr/>
        </p:nvSpPr>
        <p:spPr>
          <a:xfrm>
            <a:off x="4077770" y="2123523"/>
            <a:ext cx="6085146" cy="400110"/>
          </a:xfrm>
          <a:prstGeom prst="rect">
            <a:avLst/>
          </a:prstGeom>
          <a:noFill/>
        </p:spPr>
        <p:txBody>
          <a:bodyPr wrap="square" rtlCol="0">
            <a:spAutoFit/>
          </a:bodyPr>
          <a:lstStyle/>
          <a:p>
            <a:pPr eaLnBrk="0" fontAlgn="base" hangingPunct="0">
              <a:spcBef>
                <a:spcPct val="0"/>
              </a:spcBef>
              <a:spcAft>
                <a:spcPct val="0"/>
              </a:spcAft>
            </a:pPr>
            <a:r>
              <a:rPr lang="en-US" sz="2000" dirty="0" err="1" smtClean="0">
                <a:solidFill>
                  <a:srgbClr val="0000FF"/>
                </a:solidFill>
              </a:rPr>
              <a:t>Mở</a:t>
            </a:r>
            <a:r>
              <a:rPr lang="en-US" sz="2000" dirty="0" smtClean="0">
                <a:solidFill>
                  <a:srgbClr val="0000FF"/>
                </a:solidFill>
              </a:rPr>
              <a:t> </a:t>
            </a:r>
            <a:r>
              <a:rPr lang="en-US" sz="2000" dirty="0" err="1" smtClean="0">
                <a:solidFill>
                  <a:srgbClr val="0000FF"/>
                </a:solidFill>
              </a:rPr>
              <a:t>rộng</a:t>
            </a:r>
            <a:r>
              <a:rPr lang="en-US" sz="2000" dirty="0" smtClean="0">
                <a:solidFill>
                  <a:srgbClr val="0000FF"/>
                </a:solidFill>
              </a:rPr>
              <a:t> </a:t>
            </a:r>
            <a:r>
              <a:rPr lang="en-US" sz="2000" dirty="0" err="1" smtClean="0">
                <a:solidFill>
                  <a:srgbClr val="0000FF"/>
                </a:solidFill>
              </a:rPr>
              <a:t>vốn</a:t>
            </a:r>
            <a:r>
              <a:rPr lang="en-US" sz="2000" dirty="0" smtClean="0">
                <a:solidFill>
                  <a:srgbClr val="0000FF"/>
                </a:solidFill>
              </a:rPr>
              <a:t> </a:t>
            </a:r>
            <a:r>
              <a:rPr lang="en-US" sz="2000" dirty="0" err="1" smtClean="0">
                <a:solidFill>
                  <a:srgbClr val="0000FF"/>
                </a:solidFill>
              </a:rPr>
              <a:t>từ</a:t>
            </a:r>
            <a:r>
              <a:rPr lang="en-US" sz="2000" dirty="0" smtClean="0">
                <a:solidFill>
                  <a:srgbClr val="0000FF"/>
                </a:solidFill>
              </a:rPr>
              <a:t> </a:t>
            </a:r>
            <a:r>
              <a:rPr lang="en-US" sz="2000" dirty="0" err="1" smtClean="0">
                <a:solidFill>
                  <a:srgbClr val="0000FF"/>
                </a:solidFill>
              </a:rPr>
              <a:t>về</a:t>
            </a:r>
            <a:r>
              <a:rPr lang="en-US" sz="2000" dirty="0" smtClean="0">
                <a:solidFill>
                  <a:srgbClr val="0000FF"/>
                </a:solidFill>
              </a:rPr>
              <a:t> </a:t>
            </a:r>
            <a:r>
              <a:rPr lang="en-US" sz="2000" dirty="0" err="1" smtClean="0">
                <a:solidFill>
                  <a:srgbClr val="0000FF"/>
                </a:solidFill>
              </a:rPr>
              <a:t>người</a:t>
            </a:r>
            <a:r>
              <a:rPr lang="en-US" sz="2000" dirty="0" smtClean="0">
                <a:solidFill>
                  <a:srgbClr val="0000FF"/>
                </a:solidFill>
              </a:rPr>
              <a:t> </a:t>
            </a:r>
            <a:r>
              <a:rPr lang="en-US" sz="2000" dirty="0" err="1" smtClean="0">
                <a:solidFill>
                  <a:srgbClr val="0000FF"/>
                </a:solidFill>
              </a:rPr>
              <a:t>thân</a:t>
            </a:r>
            <a:endParaRPr lang="en-US" sz="2000" dirty="0">
              <a:solidFill>
                <a:srgbClr val="0000FF"/>
              </a:solidFill>
            </a:endParaRPr>
          </a:p>
        </p:txBody>
      </p:sp>
      <p:sp>
        <p:nvSpPr>
          <p:cNvPr id="4" name="TextBox 3"/>
          <p:cNvSpPr txBox="1"/>
          <p:nvPr/>
        </p:nvSpPr>
        <p:spPr>
          <a:xfrm>
            <a:off x="4015266" y="3270222"/>
            <a:ext cx="6382594" cy="446276"/>
          </a:xfrm>
          <a:prstGeom prst="rect">
            <a:avLst/>
          </a:prstGeom>
          <a:noFill/>
        </p:spPr>
        <p:txBody>
          <a:bodyPr wrap="square" rtlCol="0">
            <a:spAutoFit/>
          </a:bodyPr>
          <a:lstStyle/>
          <a:p>
            <a:pPr eaLnBrk="0" fontAlgn="base" hangingPunct="0">
              <a:lnSpc>
                <a:spcPct val="115000"/>
              </a:lnSpc>
              <a:spcBef>
                <a:spcPts val="300"/>
              </a:spcBef>
              <a:spcAft>
                <a:spcPts val="300"/>
              </a:spcAft>
            </a:pPr>
            <a:r>
              <a:rPr lang="en-US" sz="2000" dirty="0" err="1">
                <a:solidFill>
                  <a:srgbClr val="0000FF"/>
                </a:solidFill>
              </a:rPr>
              <a:t>Nhận</a:t>
            </a:r>
            <a:r>
              <a:rPr lang="en-US" sz="2000" dirty="0">
                <a:solidFill>
                  <a:srgbClr val="0000FF"/>
                </a:solidFill>
              </a:rPr>
              <a:t> </a:t>
            </a:r>
            <a:r>
              <a:rPr lang="en-US" sz="2000" dirty="0" err="1">
                <a:solidFill>
                  <a:srgbClr val="0000FF"/>
                </a:solidFill>
              </a:rPr>
              <a:t>biết</a:t>
            </a:r>
            <a:r>
              <a:rPr lang="en-US" sz="2000" dirty="0">
                <a:solidFill>
                  <a:srgbClr val="0000FF"/>
                </a:solidFill>
              </a:rPr>
              <a:t> </a:t>
            </a:r>
            <a:r>
              <a:rPr lang="en-US" sz="2000" dirty="0" err="1" smtClean="0">
                <a:solidFill>
                  <a:srgbClr val="0000FF"/>
                </a:solidFill>
              </a:rPr>
              <a:t>dấu</a:t>
            </a:r>
            <a:r>
              <a:rPr lang="en-US" sz="2000" dirty="0" smtClean="0">
                <a:solidFill>
                  <a:srgbClr val="0000FF"/>
                </a:solidFill>
              </a:rPr>
              <a:t> </a:t>
            </a:r>
            <a:r>
              <a:rPr lang="en-US" sz="2000" dirty="0" err="1" smtClean="0">
                <a:solidFill>
                  <a:srgbClr val="0000FF"/>
                </a:solidFill>
              </a:rPr>
              <a:t>hai</a:t>
            </a:r>
            <a:r>
              <a:rPr lang="en-US" sz="2000" dirty="0" smtClean="0">
                <a:solidFill>
                  <a:srgbClr val="0000FF"/>
                </a:solidFill>
              </a:rPr>
              <a:t> </a:t>
            </a:r>
            <a:r>
              <a:rPr lang="en-US" sz="2000" dirty="0" err="1" smtClean="0">
                <a:solidFill>
                  <a:srgbClr val="0000FF"/>
                </a:solidFill>
              </a:rPr>
              <a:t>chấm</a:t>
            </a:r>
            <a:r>
              <a:rPr lang="en-US" sz="2000" dirty="0" smtClean="0">
                <a:solidFill>
                  <a:srgbClr val="0000FF"/>
                </a:solidFill>
              </a:rPr>
              <a:t> </a:t>
            </a:r>
            <a:r>
              <a:rPr lang="en-US" sz="2000" dirty="0" err="1" smtClean="0">
                <a:solidFill>
                  <a:srgbClr val="0000FF"/>
                </a:solidFill>
              </a:rPr>
              <a:t>và</a:t>
            </a:r>
            <a:r>
              <a:rPr lang="en-US" sz="2000" dirty="0" smtClean="0">
                <a:solidFill>
                  <a:srgbClr val="0000FF"/>
                </a:solidFill>
              </a:rPr>
              <a:t> </a:t>
            </a:r>
            <a:r>
              <a:rPr lang="en-US" sz="2000" dirty="0" err="1" smtClean="0">
                <a:solidFill>
                  <a:srgbClr val="0000FF"/>
                </a:solidFill>
              </a:rPr>
              <a:t>tác</a:t>
            </a:r>
            <a:r>
              <a:rPr lang="en-US" sz="2000" dirty="0" smtClean="0">
                <a:solidFill>
                  <a:srgbClr val="0000FF"/>
                </a:solidFill>
              </a:rPr>
              <a:t> </a:t>
            </a:r>
            <a:r>
              <a:rPr lang="en-US" sz="2000" dirty="0" err="1" smtClean="0">
                <a:solidFill>
                  <a:srgbClr val="0000FF"/>
                </a:solidFill>
              </a:rPr>
              <a:t>dụng</a:t>
            </a:r>
            <a:r>
              <a:rPr lang="en-US" sz="2000" dirty="0" smtClean="0">
                <a:solidFill>
                  <a:srgbClr val="0000FF"/>
                </a:solidFill>
              </a:rPr>
              <a:t> </a:t>
            </a:r>
            <a:r>
              <a:rPr lang="en-US" sz="2000" dirty="0" err="1" smtClean="0">
                <a:solidFill>
                  <a:srgbClr val="0000FF"/>
                </a:solidFill>
              </a:rPr>
              <a:t>của</a:t>
            </a:r>
            <a:r>
              <a:rPr lang="en-US" sz="2000" dirty="0" smtClean="0">
                <a:solidFill>
                  <a:srgbClr val="0000FF"/>
                </a:solidFill>
              </a:rPr>
              <a:t> </a:t>
            </a:r>
            <a:r>
              <a:rPr lang="en-US" sz="2000" dirty="0" err="1" smtClean="0">
                <a:solidFill>
                  <a:srgbClr val="0000FF"/>
                </a:solidFill>
              </a:rPr>
              <a:t>dấu</a:t>
            </a:r>
            <a:r>
              <a:rPr lang="en-US" sz="2000" dirty="0" smtClean="0">
                <a:solidFill>
                  <a:srgbClr val="0000FF"/>
                </a:solidFill>
              </a:rPr>
              <a:t> </a:t>
            </a:r>
            <a:r>
              <a:rPr lang="en-US" sz="2000" dirty="0" err="1" smtClean="0">
                <a:solidFill>
                  <a:srgbClr val="0000FF"/>
                </a:solidFill>
              </a:rPr>
              <a:t>hai</a:t>
            </a:r>
            <a:r>
              <a:rPr lang="en-US" sz="2000" dirty="0" smtClean="0">
                <a:solidFill>
                  <a:srgbClr val="0000FF"/>
                </a:solidFill>
              </a:rPr>
              <a:t> </a:t>
            </a:r>
            <a:r>
              <a:rPr lang="en-US" sz="2000" dirty="0" err="1" smtClean="0">
                <a:solidFill>
                  <a:srgbClr val="0000FF"/>
                </a:solidFill>
              </a:rPr>
              <a:t>chấm</a:t>
            </a:r>
            <a:endParaRPr lang="en-US" sz="2000" dirty="0">
              <a:solidFill>
                <a:srgbClr val="0000FF"/>
              </a:solidFill>
            </a:endParaRPr>
          </a:p>
        </p:txBody>
      </p:sp>
      <p:sp>
        <p:nvSpPr>
          <p:cNvPr id="5" name="Rectangle 4"/>
          <p:cNvSpPr/>
          <p:nvPr/>
        </p:nvSpPr>
        <p:spPr>
          <a:xfrm>
            <a:off x="4039625" y="4397137"/>
            <a:ext cx="6358235" cy="400110"/>
          </a:xfrm>
          <a:prstGeom prst="rect">
            <a:avLst/>
          </a:prstGeom>
        </p:spPr>
        <p:txBody>
          <a:bodyPr wrap="square">
            <a:spAutoFit/>
          </a:bodyPr>
          <a:lstStyle/>
          <a:p>
            <a:pPr eaLnBrk="0" fontAlgn="base" hangingPunct="0">
              <a:spcBef>
                <a:spcPct val="0"/>
              </a:spcBef>
              <a:spcAft>
                <a:spcPct val="0"/>
              </a:spcAft>
            </a:pPr>
            <a:r>
              <a:rPr lang="en-US" sz="2000" dirty="0" err="1">
                <a:solidFill>
                  <a:srgbClr val="0000FF"/>
                </a:solidFill>
              </a:rPr>
              <a:t>Biết</a:t>
            </a:r>
            <a:r>
              <a:rPr lang="en-US" sz="2000" dirty="0">
                <a:solidFill>
                  <a:srgbClr val="0000FF"/>
                </a:solidFill>
              </a:rPr>
              <a:t> </a:t>
            </a:r>
            <a:r>
              <a:rPr lang="en-US" sz="2000" dirty="0" err="1">
                <a:solidFill>
                  <a:srgbClr val="0000FF"/>
                </a:solidFill>
              </a:rPr>
              <a:t>sử</a:t>
            </a:r>
            <a:r>
              <a:rPr lang="en-US" sz="2000" dirty="0">
                <a:solidFill>
                  <a:srgbClr val="0000FF"/>
                </a:solidFill>
              </a:rPr>
              <a:t> </a:t>
            </a:r>
            <a:r>
              <a:rPr lang="en-US" sz="2000" dirty="0" err="1">
                <a:solidFill>
                  <a:srgbClr val="0000FF"/>
                </a:solidFill>
              </a:rPr>
              <a:t>dụng</a:t>
            </a:r>
            <a:r>
              <a:rPr lang="en-US" sz="2000" dirty="0">
                <a:solidFill>
                  <a:srgbClr val="0000FF"/>
                </a:solidFill>
              </a:rPr>
              <a:t> </a:t>
            </a:r>
            <a:r>
              <a:rPr lang="en-US" sz="2000" dirty="0" err="1" smtClean="0">
                <a:solidFill>
                  <a:srgbClr val="0000FF"/>
                </a:solidFill>
              </a:rPr>
              <a:t>dấu</a:t>
            </a:r>
            <a:r>
              <a:rPr lang="en-US" sz="2000" dirty="0" smtClean="0">
                <a:solidFill>
                  <a:srgbClr val="0000FF"/>
                </a:solidFill>
              </a:rPr>
              <a:t> </a:t>
            </a:r>
            <a:r>
              <a:rPr lang="en-US" sz="2000" dirty="0" err="1" smtClean="0">
                <a:solidFill>
                  <a:srgbClr val="0000FF"/>
                </a:solidFill>
              </a:rPr>
              <a:t>hai</a:t>
            </a:r>
            <a:r>
              <a:rPr lang="en-US" sz="2000" dirty="0" smtClean="0">
                <a:solidFill>
                  <a:srgbClr val="0000FF"/>
                </a:solidFill>
              </a:rPr>
              <a:t> </a:t>
            </a:r>
            <a:r>
              <a:rPr lang="en-US" sz="2000" dirty="0" err="1" smtClean="0">
                <a:solidFill>
                  <a:srgbClr val="0000FF"/>
                </a:solidFill>
              </a:rPr>
              <a:t>chấm</a:t>
            </a:r>
            <a:r>
              <a:rPr lang="en-US" sz="2000" dirty="0" smtClean="0">
                <a:solidFill>
                  <a:srgbClr val="0000FF"/>
                </a:solidFill>
              </a:rPr>
              <a:t> </a:t>
            </a:r>
            <a:r>
              <a:rPr lang="en-US" sz="2000" dirty="0" err="1" smtClean="0">
                <a:solidFill>
                  <a:srgbClr val="0000FF"/>
                </a:solidFill>
              </a:rPr>
              <a:t>phù</a:t>
            </a:r>
            <a:r>
              <a:rPr lang="en-US" sz="2000" dirty="0" smtClean="0">
                <a:solidFill>
                  <a:srgbClr val="0000FF"/>
                </a:solidFill>
              </a:rPr>
              <a:t> </a:t>
            </a:r>
            <a:r>
              <a:rPr lang="en-US" sz="2000" dirty="0" err="1" smtClean="0">
                <a:solidFill>
                  <a:srgbClr val="0000FF"/>
                </a:solidFill>
              </a:rPr>
              <a:t>hợp</a:t>
            </a:r>
            <a:r>
              <a:rPr lang="en-US" sz="2000" dirty="0" smtClean="0">
                <a:solidFill>
                  <a:srgbClr val="0000FF"/>
                </a:solidFill>
              </a:rPr>
              <a:t> </a:t>
            </a:r>
            <a:r>
              <a:rPr lang="en-US" sz="2000" dirty="0" err="1" smtClean="0">
                <a:solidFill>
                  <a:srgbClr val="0000FF"/>
                </a:solidFill>
              </a:rPr>
              <a:t>khi</a:t>
            </a:r>
            <a:r>
              <a:rPr lang="en-US" sz="2000" dirty="0" smtClean="0">
                <a:solidFill>
                  <a:srgbClr val="0000FF"/>
                </a:solidFill>
              </a:rPr>
              <a:t> </a:t>
            </a:r>
            <a:r>
              <a:rPr lang="en-US" sz="2000" dirty="0" err="1" smtClean="0">
                <a:solidFill>
                  <a:srgbClr val="0000FF"/>
                </a:solidFill>
              </a:rPr>
              <a:t>viết</a:t>
            </a:r>
            <a:r>
              <a:rPr lang="en-US" sz="2000" dirty="0" smtClean="0">
                <a:solidFill>
                  <a:srgbClr val="0000FF"/>
                </a:solidFill>
              </a:rPr>
              <a:t> </a:t>
            </a:r>
            <a:r>
              <a:rPr lang="en-US" sz="2000" dirty="0" err="1" smtClean="0">
                <a:solidFill>
                  <a:srgbClr val="0000FF"/>
                </a:solidFill>
              </a:rPr>
              <a:t>câu</a:t>
            </a:r>
            <a:r>
              <a:rPr lang="en-US" sz="2000" dirty="0" smtClean="0">
                <a:solidFill>
                  <a:srgbClr val="0000FF"/>
                </a:solidFill>
              </a:rPr>
              <a:t>. </a:t>
            </a:r>
            <a:endParaRPr lang="en-US" sz="2000" dirty="0">
              <a:solidFill>
                <a:srgbClr val="0000FF"/>
              </a:solidFill>
            </a:endParaRPr>
          </a:p>
        </p:txBody>
      </p:sp>
      <p:sp>
        <p:nvSpPr>
          <p:cNvPr id="10" name="Flowchart: Connector 9"/>
          <p:cNvSpPr/>
          <p:nvPr/>
        </p:nvSpPr>
        <p:spPr>
          <a:xfrm>
            <a:off x="3158966" y="2032438"/>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1</a:t>
            </a:r>
          </a:p>
        </p:txBody>
      </p:sp>
      <p:sp>
        <p:nvSpPr>
          <p:cNvPr id="17" name="Flowchart: Connector 16"/>
          <p:cNvSpPr/>
          <p:nvPr/>
        </p:nvSpPr>
        <p:spPr>
          <a:xfrm>
            <a:off x="3120350" y="3168342"/>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2</a:t>
            </a:r>
          </a:p>
        </p:txBody>
      </p:sp>
      <p:sp>
        <p:nvSpPr>
          <p:cNvPr id="18" name="Flowchart: Connector 17"/>
          <p:cNvSpPr/>
          <p:nvPr/>
        </p:nvSpPr>
        <p:spPr>
          <a:xfrm>
            <a:off x="3120350" y="4205324"/>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a:solidFill>
                  <a:srgbClr val="FF0000"/>
                </a:solidFill>
              </a:rPr>
              <a:t>3</a:t>
            </a:r>
          </a:p>
        </p:txBody>
      </p:sp>
    </p:spTree>
    <p:extLst>
      <p:ext uri="{BB962C8B-B14F-4D97-AF65-F5344CB8AC3E}">
        <p14:creationId xmlns:p14="http://schemas.microsoft.com/office/powerpoint/2010/main" val="7764256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CN">
              <a:solidFill>
                <a:srgbClr val="FFFFFF"/>
              </a:solidFill>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4" name="TextBox 3"/>
          <p:cNvSpPr txBox="1"/>
          <p:nvPr/>
        </p:nvSpPr>
        <p:spPr>
          <a:xfrm>
            <a:off x="3657600" y="2175309"/>
            <a:ext cx="5168766" cy="1306255"/>
          </a:xfrm>
          <a:prstGeom prst="rect">
            <a:avLst/>
          </a:prstGeom>
          <a:noFill/>
        </p:spPr>
        <p:txBody>
          <a:bodyPr wrap="square" rtlCol="0">
            <a:spAutoFit/>
          </a:bodyPr>
          <a:lstStyle/>
          <a:p>
            <a:pPr algn="ctr">
              <a:lnSpc>
                <a:spcPct val="150000"/>
              </a:lnSpc>
            </a:pPr>
            <a:r>
              <a:rPr lang="en-US" sz="6000" b="1" dirty="0" smtClean="0">
                <a:solidFill>
                  <a:srgbClr val="FF0000"/>
                </a:solidFill>
              </a:rPr>
              <a:t>KHÁM PHÁ </a:t>
            </a:r>
            <a:endParaRPr lang="en-US" sz="6000" b="1" dirty="0" smtClean="0">
              <a:solidFill>
                <a:srgbClr val="FF0000"/>
              </a:solidFill>
            </a:endParaRPr>
          </a:p>
        </p:txBody>
      </p:sp>
    </p:spTree>
    <p:custDataLst>
      <p:tags r:id="rId1"/>
    </p:custDataLst>
    <p:extLst>
      <p:ext uri="{BB962C8B-B14F-4D97-AF65-F5344CB8AC3E}">
        <p14:creationId xmlns:p14="http://schemas.microsoft.com/office/powerpoint/2010/main" val="32246491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CN">
              <a:solidFill>
                <a:srgbClr val="FFFFFF"/>
              </a:solidFill>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4" name="TextBox 3"/>
          <p:cNvSpPr txBox="1"/>
          <p:nvPr/>
        </p:nvSpPr>
        <p:spPr>
          <a:xfrm>
            <a:off x="3657600" y="2175309"/>
            <a:ext cx="5168766" cy="1754326"/>
          </a:xfrm>
          <a:prstGeom prst="rect">
            <a:avLst/>
          </a:prstGeom>
          <a:noFill/>
        </p:spPr>
        <p:txBody>
          <a:bodyPr wrap="square" rtlCol="0">
            <a:spAutoFit/>
          </a:bodyPr>
          <a:lstStyle/>
          <a:p>
            <a:pPr algn="ctr">
              <a:lnSpc>
                <a:spcPct val="150000"/>
              </a:lnSpc>
            </a:pPr>
            <a:r>
              <a:rPr lang="en-US" sz="3600" b="1" dirty="0" smtClean="0">
                <a:solidFill>
                  <a:srgbClr val="FF0000"/>
                </a:solidFill>
              </a:rPr>
              <a:t>HOẠT ĐỘNG 1:</a:t>
            </a:r>
          </a:p>
          <a:p>
            <a:pPr algn="ctr">
              <a:lnSpc>
                <a:spcPct val="150000"/>
              </a:lnSpc>
            </a:pPr>
            <a:r>
              <a:rPr lang="en-US" sz="3600" b="1" dirty="0" smtClean="0">
                <a:solidFill>
                  <a:srgbClr val="00B050"/>
                </a:solidFill>
              </a:rPr>
              <a:t>MRVT NGƯỜI THÂN</a:t>
            </a:r>
            <a:endParaRPr lang="en-US" sz="3600" b="1" dirty="0">
              <a:solidFill>
                <a:srgbClr val="00B050"/>
              </a:solidFill>
            </a:endParaRPr>
          </a:p>
        </p:txBody>
      </p:sp>
    </p:spTree>
    <p:custDataLst>
      <p:tags r:id="rId1"/>
    </p:custDataLst>
    <p:extLst>
      <p:ext uri="{BB962C8B-B14F-4D97-AF65-F5344CB8AC3E}">
        <p14:creationId xmlns:p14="http://schemas.microsoft.com/office/powerpoint/2010/main" val="179574152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156</TotalTime>
  <Words>824</Words>
  <Application>Microsoft Office PowerPoint</Application>
  <PresentationFormat>Widescreen</PresentationFormat>
  <Paragraphs>98</Paragraphs>
  <Slides>22</Slides>
  <Notes>9</Notes>
  <HiddenSlides>0</HiddenSlides>
  <MMClips>5</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微软雅黑</vt:lpstr>
      <vt:lpstr>宋体</vt:lpstr>
      <vt:lpstr>#9Slide02 Noi dung dai</vt:lpstr>
      <vt:lpstr>#9Slide02 Tieu de dai</vt:lpstr>
      <vt:lpstr>Arial</vt:lpstr>
      <vt:lpstr>Arial-Rounded</vt:lpstr>
      <vt:lpstr>Calibri</vt:lpstr>
      <vt:lpstr>Calibri Light</vt:lpstr>
      <vt:lpstr>等线</vt:lpstr>
      <vt:lpstr>iCiel Cadena</vt:lpstr>
      <vt:lpstr>黑体</vt:lpstr>
      <vt:lpstr>Times New Roman</vt:lpstr>
      <vt:lpstr>Wingdings</vt:lpstr>
      <vt:lpstr>字魂105号-简雅黑</vt:lpstr>
      <vt:lpstr>字魂55号-龙吟手书</vt:lpstr>
      <vt:lpstr>1_Office Theme</vt:lpstr>
      <vt:lpstr>千图海量PPT模板www.58pic.com​​</vt:lpstr>
      <vt:lpstr>8_默认设计模板</vt:lpstr>
      <vt:lpst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2022-08-16T01:42:03Z</dcterms:created>
  <dcterms:modified xsi:type="dcterms:W3CDTF">2023-11-09T05:06:06Z</dcterms:modified>
</cp:coreProperties>
</file>