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7.xml" ContentType="application/vnd.openxmlformats-officedocument.presentationml.notesSlide+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activeX/activeX13.xml" ContentType="application/vnd.ms-office.activeX+xml"/>
  <Override PartName="/ppt/activeX/activeX14.xml" ContentType="application/vnd.ms-office.activeX+xml"/>
  <Override PartName="/ppt/activeX/activeX15.xml" ContentType="application/vnd.ms-office.activeX+xml"/>
  <Override PartName="/ppt/activeX/activeX16.xml" ContentType="application/vnd.ms-office.activeX+xml"/>
  <Override PartName="/ppt/activeX/activeX17.xml" ContentType="application/vnd.ms-office.activeX+xml"/>
  <Override PartName="/ppt/activeX/activeX18.xml" ContentType="application/vnd.ms-office.activeX+xml"/>
  <Override PartName="/ppt/activeX/activeX19.xml" ContentType="application/vnd.ms-office.activeX+xml"/>
  <Override PartName="/ppt/activeX/activeX20.xml" ContentType="application/vnd.ms-office.activeX+xml"/>
  <Override PartName="/ppt/activeX/activeX21.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24"/>
  </p:notesMasterIdLst>
  <p:sldIdLst>
    <p:sldId id="340" r:id="rId4"/>
    <p:sldId id="288" r:id="rId5"/>
    <p:sldId id="283" r:id="rId6"/>
    <p:sldId id="2007577296" r:id="rId7"/>
    <p:sldId id="2007577267" r:id="rId8"/>
    <p:sldId id="2007577270" r:id="rId9"/>
    <p:sldId id="2007577064" r:id="rId10"/>
    <p:sldId id="2007577295" r:id="rId11"/>
    <p:sldId id="2007577273" r:id="rId12"/>
    <p:sldId id="272" r:id="rId13"/>
    <p:sldId id="295" r:id="rId14"/>
    <p:sldId id="2007577291" r:id="rId15"/>
    <p:sldId id="294" r:id="rId16"/>
    <p:sldId id="270" r:id="rId17"/>
    <p:sldId id="297" r:id="rId18"/>
    <p:sldId id="296" r:id="rId19"/>
    <p:sldId id="299" r:id="rId20"/>
    <p:sldId id="291" r:id="rId21"/>
    <p:sldId id="290" r:id="rId22"/>
    <p:sldId id="200757729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4DD2"/>
    <a:srgbClr val="77BD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16.xml.rels><?xml version="1.0" encoding="UTF-8" standalone="yes"?>
<Relationships xmlns="http://schemas.openxmlformats.org/package/2006/relationships"><Relationship Id="rId1" Type="http://schemas.microsoft.com/office/2006/relationships/activeXControlBinary" Target="activeX16.bin"/></Relationships>
</file>

<file path=ppt/activeX/_rels/activeX17.xml.rels><?xml version="1.0" encoding="UTF-8" standalone="yes"?>
<Relationships xmlns="http://schemas.openxmlformats.org/package/2006/relationships"><Relationship Id="rId1" Type="http://schemas.microsoft.com/office/2006/relationships/activeXControlBinary" Target="activeX17.bin"/></Relationships>
</file>

<file path=ppt/activeX/_rels/activeX18.xml.rels><?xml version="1.0" encoding="UTF-8" standalone="yes"?>
<Relationships xmlns="http://schemas.openxmlformats.org/package/2006/relationships"><Relationship Id="rId1" Type="http://schemas.microsoft.com/office/2006/relationships/activeXControlBinary" Target="activeX18.bin"/></Relationships>
</file>

<file path=ppt/activeX/_rels/activeX19.xml.rels><?xml version="1.0" encoding="UTF-8" standalone="yes"?>
<Relationships xmlns="http://schemas.openxmlformats.org/package/2006/relationships"><Relationship Id="rId1" Type="http://schemas.microsoft.com/office/2006/relationships/activeXControlBinary" Target="activeX19.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20.xml.rels><?xml version="1.0" encoding="UTF-8" standalone="yes"?>
<Relationships xmlns="http://schemas.openxmlformats.org/package/2006/relationships"><Relationship Id="rId1" Type="http://schemas.microsoft.com/office/2006/relationships/activeXControlBinary" Target="activeX20.bin"/></Relationships>
</file>

<file path=ppt/activeX/_rels/activeX21.xml.rels><?xml version="1.0" encoding="UTF-8" standalone="yes"?>
<Relationships xmlns="http://schemas.openxmlformats.org/package/2006/relationships"><Relationship Id="rId1" Type="http://schemas.microsoft.com/office/2006/relationships/activeXControlBinary" Target="activeX21.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10.xml><?xml version="1.0" encoding="utf-8"?>
<ax:ocx xmlns:ax="http://schemas.microsoft.com/office/2006/activeX" xmlns:r="http://schemas.openxmlformats.org/officeDocument/2006/relationships" ax:classid="{8BD21D10-EC42-11CE-9E0D-00AA006002F3}" ax:persistence="persistStorage" r:id="rId1"/>
</file>

<file path=ppt/activeX/activeX11.xml><?xml version="1.0" encoding="utf-8"?>
<ax:ocx xmlns:ax="http://schemas.microsoft.com/office/2006/activeX" xmlns:r="http://schemas.openxmlformats.org/officeDocument/2006/relationships" ax:classid="{8BD21D10-EC42-11CE-9E0D-00AA006002F3}" ax:persistence="persistStorage" r:id="rId1"/>
</file>

<file path=ppt/activeX/activeX12.xml><?xml version="1.0" encoding="utf-8"?>
<ax:ocx xmlns:ax="http://schemas.microsoft.com/office/2006/activeX" xmlns:r="http://schemas.openxmlformats.org/officeDocument/2006/relationships" ax:classid="{8BD21D10-EC42-11CE-9E0D-00AA006002F3}" ax:persistence="persistStorage" r:id="rId1"/>
</file>

<file path=ppt/activeX/activeX13.xml><?xml version="1.0" encoding="utf-8"?>
<ax:ocx xmlns:ax="http://schemas.microsoft.com/office/2006/activeX" xmlns:r="http://schemas.openxmlformats.org/officeDocument/2006/relationships" ax:classid="{8BD21D10-EC42-11CE-9E0D-00AA006002F3}" ax:persistence="persistStorage" r:id="rId1"/>
</file>

<file path=ppt/activeX/activeX14.xml><?xml version="1.0" encoding="utf-8"?>
<ax:ocx xmlns:ax="http://schemas.microsoft.com/office/2006/activeX" xmlns:r="http://schemas.openxmlformats.org/officeDocument/2006/relationships" ax:classid="{8BD21D10-EC42-11CE-9E0D-00AA006002F3}" ax:persistence="persistStorage" r:id="rId1"/>
</file>

<file path=ppt/activeX/activeX15.xml><?xml version="1.0" encoding="utf-8"?>
<ax:ocx xmlns:ax="http://schemas.microsoft.com/office/2006/activeX" xmlns:r="http://schemas.openxmlformats.org/officeDocument/2006/relationships" ax:classid="{8BD21D10-EC42-11CE-9E0D-00AA006002F3}" ax:persistence="persistStorage" r:id="rId1"/>
</file>

<file path=ppt/activeX/activeX16.xml><?xml version="1.0" encoding="utf-8"?>
<ax:ocx xmlns:ax="http://schemas.microsoft.com/office/2006/activeX" xmlns:r="http://schemas.openxmlformats.org/officeDocument/2006/relationships" ax:classid="{8BD21D10-EC42-11CE-9E0D-00AA006002F3}" ax:persistence="persistStorage" r:id="rId1"/>
</file>

<file path=ppt/activeX/activeX17.xml><?xml version="1.0" encoding="utf-8"?>
<ax:ocx xmlns:ax="http://schemas.microsoft.com/office/2006/activeX" xmlns:r="http://schemas.openxmlformats.org/officeDocument/2006/relationships" ax:classid="{8BD21D10-EC42-11CE-9E0D-00AA006002F3}" ax:persistence="persistStorage" r:id="rId1"/>
</file>

<file path=ppt/activeX/activeX18.xml><?xml version="1.0" encoding="utf-8"?>
<ax:ocx xmlns:ax="http://schemas.microsoft.com/office/2006/activeX" xmlns:r="http://schemas.openxmlformats.org/officeDocument/2006/relationships" ax:classid="{8BD21D10-EC42-11CE-9E0D-00AA006002F3}" ax:persistence="persistStorage" r:id="rId1"/>
</file>

<file path=ppt/activeX/activeX19.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20.xml><?xml version="1.0" encoding="utf-8"?>
<ax:ocx xmlns:ax="http://schemas.microsoft.com/office/2006/activeX" xmlns:r="http://schemas.openxmlformats.org/officeDocument/2006/relationships" ax:classid="{8BD21D10-EC42-11CE-9E0D-00AA006002F3}" ax:persistence="persistStorage" r:id="rId1"/>
</file>

<file path=ppt/activeX/activeX21.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862FA-B188-4EB3-B555-B7C744F063C4}"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BB793-57CD-4C17-B065-DA15D4BF5A0F}" type="slidenum">
              <a:rPr lang="en-US" smtClean="0"/>
              <a:t>‹#›</a:t>
            </a:fld>
            <a:endParaRPr lang="en-US"/>
          </a:p>
        </p:txBody>
      </p:sp>
    </p:spTree>
    <p:extLst>
      <p:ext uri="{BB962C8B-B14F-4D97-AF65-F5344CB8AC3E}">
        <p14:creationId xmlns:p14="http://schemas.microsoft.com/office/powerpoint/2010/main" val="93395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831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HS vẽ tranh xong rồi chia sẻ trong nhóm, hoặc trước lớp. GV dựa vào sản phẩm của học sinh, nhấn mạnh hỏi lại các đặc điểm của hình thang để củng cố bài</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8522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HS vẽ tranh xong rồi chia sẻ trong nhóm, hoặc trước lớp. GV dựa vào sản phẩm của học sinh, nhấn mạnh hỏi lại các đặc điểm của hình thang để củng cố bài</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HS vẽ tranh xong rồi chia sẻ trong nhóm, hoặc trước lớp. GV dựa vào sản phẩm của học sinh, nhấn mạnh hỏi lại các đặc điểm của hình thang để củng cố bài</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285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Ứng dụng hình thang trong cuộc sống</a:t>
            </a:r>
          </a:p>
          <a:p>
            <a:r>
              <a:rPr lang="en-US"/>
              <a:t>Cái thang</a:t>
            </a:r>
          </a:p>
          <a:p>
            <a:r>
              <a:rPr lang="en-US"/>
              <a:t>Sơ đồ tháp dinh dưỡng</a:t>
            </a:r>
          </a:p>
          <a:p>
            <a:r>
              <a:rPr lang="en-US"/>
              <a:t>Cây đàn đá của người dân tộc</a:t>
            </a:r>
          </a:p>
          <a:p>
            <a:r>
              <a:rPr lang="en-US"/>
              <a:t>Chân của xích đu</a:t>
            </a:r>
          </a:p>
          <a:p>
            <a:r>
              <a:rPr lang="en-US"/>
              <a:t>Hình dáng cầu sắt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847CE-BF91-4404-99F1-C1A8883306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53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Ứng dụng hình thang trong cuộc sống</a:t>
            </a:r>
          </a:p>
          <a:p>
            <a:r>
              <a:rPr lang="en-US"/>
              <a:t>Cái thang</a:t>
            </a:r>
          </a:p>
          <a:p>
            <a:r>
              <a:rPr lang="en-US"/>
              <a:t>Sơ đồ tháp dinh dưỡng</a:t>
            </a:r>
          </a:p>
          <a:p>
            <a:r>
              <a:rPr lang="en-US"/>
              <a:t>Cây đàn đá của người dân tộc</a:t>
            </a:r>
          </a:p>
          <a:p>
            <a:r>
              <a:rPr lang="en-US"/>
              <a:t>Chân của xích đu</a:t>
            </a:r>
          </a:p>
          <a:p>
            <a:r>
              <a:rPr lang="en-US"/>
              <a:t>Hình dáng cầu sắt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847CE-BF91-4404-99F1-C1A8883306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43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0125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02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02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8531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
        <p:nvSpPr>
          <p:cNvPr id="7" name="Rectangle 6">
            <a:extLst>
              <a:ext uri="{FF2B5EF4-FFF2-40B4-BE49-F238E27FC236}">
                <a16:creationId xmlns:a16="http://schemas.microsoft.com/office/drawing/2014/main" id="{6E38F656-7D79-4EDD-9EA4-6F3BD2DAA6AD}"/>
              </a:ext>
            </a:extLst>
          </p:cNvPr>
          <p:cNvSpPr/>
          <p:nvPr userDrawn="1"/>
        </p:nvSpPr>
        <p:spPr>
          <a:xfrm>
            <a:off x="838200" y="494071"/>
            <a:ext cx="10923639" cy="5830529"/>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3065595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81513450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55090451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5412-465B-4836-AB57-3BFAA56479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3" name="图片 1">
            <a:extLst>
              <a:ext uri="{FF2B5EF4-FFF2-40B4-BE49-F238E27FC236}">
                <a16:creationId xmlns:a16="http://schemas.microsoft.com/office/drawing/2014/main" id="{187A313E-5B7E-4C9F-B04C-2EEAAA0EB5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1">
            <a:extLst>
              <a:ext uri="{FF2B5EF4-FFF2-40B4-BE49-F238E27FC236}">
                <a16:creationId xmlns:a16="http://schemas.microsoft.com/office/drawing/2014/main" id="{CA0C6B3B-2B7B-4FE6-9C6B-60B05DECAE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5" name="图片 2">
            <a:extLst>
              <a:ext uri="{FF2B5EF4-FFF2-40B4-BE49-F238E27FC236}">
                <a16:creationId xmlns:a16="http://schemas.microsoft.com/office/drawing/2014/main" id="{43425F15-12BC-4DD7-84D7-D559B1D8E0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156620"/>
            <a:ext cx="12192000" cy="2498754"/>
          </a:xfrm>
          <a:prstGeom prst="rect">
            <a:avLst/>
          </a:prstGeom>
        </p:spPr>
      </p:pic>
      <p:pic>
        <p:nvPicPr>
          <p:cNvPr id="6" name="图片 3">
            <a:extLst>
              <a:ext uri="{FF2B5EF4-FFF2-40B4-BE49-F238E27FC236}">
                <a16:creationId xmlns:a16="http://schemas.microsoft.com/office/drawing/2014/main" id="{F23AFDC2-FD2C-46CF-9F7C-9FD80412BE2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 y="4324651"/>
            <a:ext cx="12192000" cy="1081346"/>
          </a:xfrm>
          <a:prstGeom prst="rect">
            <a:avLst/>
          </a:prstGeom>
        </p:spPr>
      </p:pic>
      <p:pic>
        <p:nvPicPr>
          <p:cNvPr id="7" name="图片 4">
            <a:extLst>
              <a:ext uri="{FF2B5EF4-FFF2-40B4-BE49-F238E27FC236}">
                <a16:creationId xmlns:a16="http://schemas.microsoft.com/office/drawing/2014/main" id="{3FCEA745-C24E-4EB2-BD51-F5E2BE302D7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 y="4866251"/>
            <a:ext cx="12192000" cy="2002661"/>
          </a:xfrm>
          <a:prstGeom prst="rect">
            <a:avLst/>
          </a:prstGeom>
        </p:spPr>
      </p:pic>
      <p:pic>
        <p:nvPicPr>
          <p:cNvPr id="8" name="图片 5">
            <a:extLst>
              <a:ext uri="{FF2B5EF4-FFF2-40B4-BE49-F238E27FC236}">
                <a16:creationId xmlns:a16="http://schemas.microsoft.com/office/drawing/2014/main" id="{89D34BB7-EE28-4FAE-BD21-4D108811B5A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9" name="图片 6">
            <a:extLst>
              <a:ext uri="{FF2B5EF4-FFF2-40B4-BE49-F238E27FC236}">
                <a16:creationId xmlns:a16="http://schemas.microsoft.com/office/drawing/2014/main" id="{75454A1B-FA34-4B66-8558-E40BEF94A8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197064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009A2-3480-4B10-811E-72165C282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3" name="图片 1">
            <a:extLst>
              <a:ext uri="{FF2B5EF4-FFF2-40B4-BE49-F238E27FC236}">
                <a16:creationId xmlns:a16="http://schemas.microsoft.com/office/drawing/2014/main" id="{2C809EFE-5119-4EA3-B2D8-81DBF83F0F9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6" name="图片 2">
            <a:extLst>
              <a:ext uri="{FF2B5EF4-FFF2-40B4-BE49-F238E27FC236}">
                <a16:creationId xmlns:a16="http://schemas.microsoft.com/office/drawing/2014/main" id="{A94AE71B-5E83-4311-9E72-669A5F6598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83118"/>
            <a:ext cx="12192000" cy="2498754"/>
          </a:xfrm>
          <a:prstGeom prst="rect">
            <a:avLst/>
          </a:prstGeom>
        </p:spPr>
      </p:pic>
      <p:pic>
        <p:nvPicPr>
          <p:cNvPr id="4" name="图片 3">
            <a:extLst>
              <a:ext uri="{FF2B5EF4-FFF2-40B4-BE49-F238E27FC236}">
                <a16:creationId xmlns:a16="http://schemas.microsoft.com/office/drawing/2014/main" id="{14AE9634-2B94-47E3-91C5-61DB01353BC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5095770"/>
            <a:ext cx="12192000" cy="1081346"/>
          </a:xfrm>
          <a:prstGeom prst="rect">
            <a:avLst/>
          </a:prstGeom>
        </p:spPr>
      </p:pic>
      <p:pic>
        <p:nvPicPr>
          <p:cNvPr id="5" name="图片 4">
            <a:extLst>
              <a:ext uri="{FF2B5EF4-FFF2-40B4-BE49-F238E27FC236}">
                <a16:creationId xmlns:a16="http://schemas.microsoft.com/office/drawing/2014/main" id="{895E8E61-B740-41F9-B746-B33C9F9EB23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776652"/>
            <a:ext cx="12192000" cy="1081347"/>
          </a:xfrm>
          <a:prstGeom prst="rect">
            <a:avLst/>
          </a:prstGeom>
        </p:spPr>
      </p:pic>
      <p:pic>
        <p:nvPicPr>
          <p:cNvPr id="7" name="图片 5">
            <a:extLst>
              <a:ext uri="{FF2B5EF4-FFF2-40B4-BE49-F238E27FC236}">
                <a16:creationId xmlns:a16="http://schemas.microsoft.com/office/drawing/2014/main" id="{1CF0E4F0-A9A7-44D2-808B-21463D9255A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8" name="图片 6">
            <a:extLst>
              <a:ext uri="{FF2B5EF4-FFF2-40B4-BE49-F238E27FC236}">
                <a16:creationId xmlns:a16="http://schemas.microsoft.com/office/drawing/2014/main" id="{C31821F7-E89B-425A-95A9-93A0891AE2C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409458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51574737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3798122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0708923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6241086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2023/1/15</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4621753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2023/1/15</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18213822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44540501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2023/1/15</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7725043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9136176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10963056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2206805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89509979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p:txBody>
          <a:bodyPr/>
          <a:lstStyle/>
          <a:p>
            <a:fld id="{E0F9E88B-0C40-48DD-878B-E748EE8BC3AD}"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43329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p:txBody>
          <a:bodyPr/>
          <a:lstStyle/>
          <a:p>
            <a:fld id="{E0F9E88B-0C40-48DD-878B-E748EE8BC3AD}"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508002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p:txBody>
          <a:bodyPr/>
          <a:lstStyle/>
          <a:p>
            <a:fld id="{E0F9E88B-0C40-48DD-878B-E748EE8BC3AD}"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65908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p:txBody>
          <a:bodyPr/>
          <a:lstStyle/>
          <a:p>
            <a:fld id="{E0F9E88B-0C40-48DD-878B-E748EE8BC3AD}"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09084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p:txBody>
          <a:bodyPr/>
          <a:lstStyle/>
          <a:p>
            <a:fld id="{E0F9E88B-0C40-48DD-878B-E748EE8BC3AD}" type="datetimeFigureOut">
              <a:rPr lang="zh-CN" altLang="en-US" smtClean="0"/>
              <a:t>2023/1/15</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771895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2731447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p:txBody>
          <a:bodyPr/>
          <a:lstStyle/>
          <a:p>
            <a:fld id="{E0F9E88B-0C40-48DD-878B-E748EE8BC3AD}" type="datetimeFigureOut">
              <a:rPr lang="zh-CN" altLang="en-US" smtClean="0"/>
              <a:t>2023/1/15</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962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p:txBody>
          <a:bodyPr/>
          <a:lstStyle/>
          <a:p>
            <a:fld id="{E0F9E88B-0C40-48DD-878B-E748EE8BC3AD}" type="datetimeFigureOut">
              <a:rPr lang="zh-CN" altLang="en-US" smtClean="0"/>
              <a:t>2023/1/15</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228676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p:txBody>
          <a:bodyPr/>
          <a:lstStyle/>
          <a:p>
            <a:fld id="{E0F9E88B-0C40-48DD-878B-E748EE8BC3AD}"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92042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p:txBody>
          <a:bodyPr/>
          <a:lstStyle/>
          <a:p>
            <a:fld id="{E0F9E88B-0C40-48DD-878B-E748EE8BC3AD}"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402427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p:txBody>
          <a:bodyPr/>
          <a:lstStyle/>
          <a:p>
            <a:fld id="{E0F9E88B-0C40-48DD-878B-E748EE8BC3AD}"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02609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p:txBody>
          <a:bodyPr/>
          <a:lstStyle/>
          <a:p>
            <a:fld id="{E0F9E88B-0C40-48DD-878B-E748EE8BC3AD}"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96569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936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345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993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996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05461952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216924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7527270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71939779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18687119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2974617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9609949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1567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C150737-FFD9-4E9E-9E2C-837867766AF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4701728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57666558-1B34-426B-82E7-EBD16CFB6CE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61DFCFEE-EA66-4716-82C1-064BBB8DD9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9332235-0DE5-40CB-BD64-FAC563A9A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235442-BE79-476F-BC73-DE02FE8189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9E88B-0C40-48DD-878B-E748EE8BC3AD}"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4CC761F3-7407-4456-A544-0C4D67264A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582CACA-E5EA-4939-845E-91CCCB5E2E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83203073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control" Target="../activeX/activeX3.xml"/><Relationship Id="rId7" Type="http://schemas.openxmlformats.org/officeDocument/2006/relationships/slideLayout" Target="../slideLayouts/slideLayout1.xml"/><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control" Target="../activeX/activeX6.xml"/><Relationship Id="rId11" Type="http://schemas.openxmlformats.org/officeDocument/2006/relationships/image" Target="../media/image45.wmf"/><Relationship Id="rId5" Type="http://schemas.openxmlformats.org/officeDocument/2006/relationships/control" Target="../activeX/activeX5.xml"/><Relationship Id="rId10" Type="http://schemas.openxmlformats.org/officeDocument/2006/relationships/image" Target="../media/image44.wmf"/><Relationship Id="rId4" Type="http://schemas.openxmlformats.org/officeDocument/2006/relationships/control" Target="../activeX/activeX4.xml"/><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control" Target="../activeX/activeX14.xml"/><Relationship Id="rId13" Type="http://schemas.openxmlformats.org/officeDocument/2006/relationships/control" Target="../activeX/activeX19.xml"/><Relationship Id="rId18" Type="http://schemas.openxmlformats.org/officeDocument/2006/relationships/image" Target="../media/image47.svg"/><Relationship Id="rId3" Type="http://schemas.openxmlformats.org/officeDocument/2006/relationships/control" Target="../activeX/activeX9.xml"/><Relationship Id="rId21" Type="http://schemas.openxmlformats.org/officeDocument/2006/relationships/image" Target="../media/image50.png"/><Relationship Id="rId7" Type="http://schemas.openxmlformats.org/officeDocument/2006/relationships/control" Target="../activeX/activeX13.xml"/><Relationship Id="rId12" Type="http://schemas.openxmlformats.org/officeDocument/2006/relationships/control" Target="../activeX/activeX18.xml"/><Relationship Id="rId17" Type="http://schemas.openxmlformats.org/officeDocument/2006/relationships/image" Target="../media/image46.png"/><Relationship Id="rId2" Type="http://schemas.openxmlformats.org/officeDocument/2006/relationships/control" Target="../activeX/activeX8.xml"/><Relationship Id="rId16" Type="http://schemas.openxmlformats.org/officeDocument/2006/relationships/slideLayout" Target="../slideLayouts/slideLayout1.xml"/><Relationship Id="rId20" Type="http://schemas.openxmlformats.org/officeDocument/2006/relationships/image" Target="../media/image49.png"/><Relationship Id="rId1" Type="http://schemas.openxmlformats.org/officeDocument/2006/relationships/control" Target="../activeX/activeX7.xml"/><Relationship Id="rId6" Type="http://schemas.openxmlformats.org/officeDocument/2006/relationships/control" Target="../activeX/activeX12.xml"/><Relationship Id="rId11" Type="http://schemas.openxmlformats.org/officeDocument/2006/relationships/control" Target="../activeX/activeX17.xml"/><Relationship Id="rId5" Type="http://schemas.openxmlformats.org/officeDocument/2006/relationships/control" Target="../activeX/activeX11.xml"/><Relationship Id="rId15" Type="http://schemas.openxmlformats.org/officeDocument/2006/relationships/control" Target="../activeX/activeX21.xml"/><Relationship Id="rId23" Type="http://schemas.openxmlformats.org/officeDocument/2006/relationships/image" Target="../media/image51.wmf"/><Relationship Id="rId10" Type="http://schemas.openxmlformats.org/officeDocument/2006/relationships/control" Target="../activeX/activeX16.xml"/><Relationship Id="rId19" Type="http://schemas.openxmlformats.org/officeDocument/2006/relationships/image" Target="../media/image48.png"/><Relationship Id="rId4" Type="http://schemas.openxmlformats.org/officeDocument/2006/relationships/control" Target="../activeX/activeX10.xml"/><Relationship Id="rId9" Type="http://schemas.openxmlformats.org/officeDocument/2006/relationships/control" Target="../activeX/activeX15.xml"/><Relationship Id="rId14" Type="http://schemas.openxmlformats.org/officeDocument/2006/relationships/control" Target="../activeX/activeX20.xml"/><Relationship Id="rId22" Type="http://schemas.openxmlformats.org/officeDocument/2006/relationships/image" Target="../media/image44.wm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54.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38.png"/><Relationship Id="rId10" Type="http://schemas.openxmlformats.org/officeDocument/2006/relationships/image" Target="../media/image41.svg"/><Relationship Id="rId4" Type="http://schemas.openxmlformats.org/officeDocument/2006/relationships/image" Target="../media/image37.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a:extLst>
              <a:ext uri="{FF2B5EF4-FFF2-40B4-BE49-F238E27FC236}">
                <a16:creationId xmlns:a16="http://schemas.microsoft.com/office/drawing/2014/main" id="{BE07CA72-060B-EFB8-EFE5-6BF1273366FE}"/>
              </a:ext>
            </a:extLst>
          </p:cNvPr>
          <p:cNvSpPr>
            <a:spLocks noChangeArrowheads="1" noChangeShapeType="1" noTextEdit="1"/>
          </p:cNvSpPr>
          <p:nvPr/>
        </p:nvSpPr>
        <p:spPr bwMode="auto">
          <a:xfrm>
            <a:off x="3886200" y="1277938"/>
            <a:ext cx="4229100" cy="1987550"/>
          </a:xfrm>
          <a:prstGeom prst="rect">
            <a:avLst/>
          </a:prstGeom>
        </p:spPr>
        <p:txBody>
          <a:bodyPr wrap="none" fromWordArt="1">
            <a:prstTxWarp prst="textPlain">
              <a:avLst>
                <a:gd name="adj" fmla="val 50000"/>
              </a:avLst>
            </a:prstTxWarp>
          </a:bodyPr>
          <a:lstStyle/>
          <a:p>
            <a:pPr algn="ct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cs typeface="Times New Roman" panose="02020603050405020304" pitchFamily="18" charset="0"/>
              </a:rPr>
              <a:t>TOÁN</a:t>
            </a:r>
          </a:p>
          <a:p>
            <a:pPr algn="ctr"/>
            <a:endPar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cs typeface="Times New Roman" panose="02020603050405020304" pitchFamily="18" charset="0"/>
            </a:endParaRPr>
          </a:p>
        </p:txBody>
      </p:sp>
      <p:pic>
        <p:nvPicPr>
          <p:cNvPr id="2052" name="Picture 3" descr="WhitecornerFlower">
            <a:extLst>
              <a:ext uri="{FF2B5EF4-FFF2-40B4-BE49-F238E27FC236}">
                <a16:creationId xmlns:a16="http://schemas.microsoft.com/office/drawing/2014/main" id="{3B94BD50-C541-24DF-6910-84E51581F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738" y="587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4" descr="WhitecornerFlower">
            <a:extLst>
              <a:ext uri="{FF2B5EF4-FFF2-40B4-BE49-F238E27FC236}">
                <a16:creationId xmlns:a16="http://schemas.microsoft.com/office/drawing/2014/main" id="{2015C233-5197-3851-2996-21D0AFE0E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4" descr="images (5)">
            <a:extLst>
              <a:ext uri="{FF2B5EF4-FFF2-40B4-BE49-F238E27FC236}">
                <a16:creationId xmlns:a16="http://schemas.microsoft.com/office/drawing/2014/main" id="{0747710B-8ED3-3B9E-F253-95AE7528E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4604" y="5427662"/>
            <a:ext cx="1377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36">
            <a:extLst>
              <a:ext uri="{FF2B5EF4-FFF2-40B4-BE49-F238E27FC236}">
                <a16:creationId xmlns:a16="http://schemas.microsoft.com/office/drawing/2014/main" id="{365C5F18-EF1B-3E95-5415-755235FB6962}"/>
              </a:ext>
            </a:extLst>
          </p:cNvPr>
          <p:cNvSpPr>
            <a:spLocks noChangeArrowheads="1"/>
          </p:cNvSpPr>
          <p:nvPr/>
        </p:nvSpPr>
        <p:spPr bwMode="auto">
          <a:xfrm>
            <a:off x="1531938" y="17463"/>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2056" name="Picture 4" descr="images (5)">
            <a:extLst>
              <a:ext uri="{FF2B5EF4-FFF2-40B4-BE49-F238E27FC236}">
                <a16:creationId xmlns:a16="http://schemas.microsoft.com/office/drawing/2014/main" id="{172D7931-C3C8-F69C-1186-D27FEA460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1313" y="92075"/>
            <a:ext cx="1377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AC7762E-D10F-F929-6A4E-69037D5DAA78}"/>
              </a:ext>
            </a:extLst>
          </p:cNvPr>
          <p:cNvSpPr txBox="1"/>
          <p:nvPr/>
        </p:nvSpPr>
        <p:spPr>
          <a:xfrm>
            <a:off x="2971800" y="2438401"/>
            <a:ext cx="6172200"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HÌNH THANG</a:t>
            </a:r>
          </a:p>
          <a:p>
            <a:pPr algn="ctr"/>
            <a:r>
              <a:rPr lang="en-US" sz="4000" b="1" dirty="0">
                <a:solidFill>
                  <a:srgbClr val="FF0000"/>
                </a:solidFill>
                <a:latin typeface="Times New Roman" panose="02020603050405020304" pitchFamily="18" charset="0"/>
                <a:cs typeface="Times New Roman" panose="02020603050405020304" pitchFamily="18" charset="0"/>
              </a:rPr>
              <a:t>( TRANG 91)</a:t>
            </a:r>
          </a:p>
        </p:txBody>
      </p:sp>
      <p:sp>
        <p:nvSpPr>
          <p:cNvPr id="3" name="TextBox 2">
            <a:extLst>
              <a:ext uri="{FF2B5EF4-FFF2-40B4-BE49-F238E27FC236}">
                <a16:creationId xmlns:a16="http://schemas.microsoft.com/office/drawing/2014/main" id="{56FB0637-9AB7-1CCC-0BFC-7BCA0C8965C5}"/>
              </a:ext>
            </a:extLst>
          </p:cNvPr>
          <p:cNvSpPr txBox="1"/>
          <p:nvPr/>
        </p:nvSpPr>
        <p:spPr>
          <a:xfrm>
            <a:off x="2362200" y="457200"/>
            <a:ext cx="6629400" cy="553998"/>
          </a:xfrm>
          <a:prstGeom prst="rect">
            <a:avLst/>
          </a:prstGeom>
          <a:noFill/>
        </p:spPr>
        <p:txBody>
          <a:bodyPr wrap="square" rtlCol="0">
            <a:spAutoFit/>
          </a:bodyPr>
          <a:lstStyle/>
          <a:p>
            <a:pPr algn="ctr"/>
            <a:r>
              <a:rPr lang="en-US" sz="3000" b="1" dirty="0">
                <a:solidFill>
                  <a:srgbClr val="3333FF"/>
                </a:solidFill>
                <a:latin typeface="Times New Roman" panose="02020603050405020304" pitchFamily="18" charset="0"/>
                <a:cs typeface="Times New Roman" panose="02020603050405020304" pitchFamily="18" charset="0"/>
              </a:rPr>
              <a:t>TRƯỜNG TIỂU HỌC NGỌC LÂM </a:t>
            </a:r>
          </a:p>
        </p:txBody>
      </p:sp>
      <p:pic>
        <p:nvPicPr>
          <p:cNvPr id="7" name="Picture 6">
            <a:extLst>
              <a:ext uri="{FF2B5EF4-FFF2-40B4-BE49-F238E27FC236}">
                <a16:creationId xmlns:a16="http://schemas.microsoft.com/office/drawing/2014/main" id="{9E962D73-2C16-00E2-79F1-3BA894CD0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1784" y="1607274"/>
            <a:ext cx="2154566" cy="4309132"/>
          </a:xfrm>
          <a:prstGeom prst="rect">
            <a:avLst/>
          </a:prstGeom>
        </p:spPr>
      </p:pic>
      <p:pic>
        <p:nvPicPr>
          <p:cNvPr id="8" name="Picture 7">
            <a:extLst>
              <a:ext uri="{FF2B5EF4-FFF2-40B4-BE49-F238E27FC236}">
                <a16:creationId xmlns:a16="http://schemas.microsoft.com/office/drawing/2014/main" id="{609295C3-AA97-274E-E673-64392AC74B1E}"/>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975911" y="3081048"/>
            <a:ext cx="3100588" cy="2384717"/>
          </a:xfrm>
          <a:prstGeom prst="rect">
            <a:avLst/>
          </a:prstGeom>
        </p:spPr>
      </p:pic>
      <p:pic>
        <p:nvPicPr>
          <p:cNvPr id="9" name="Picture 8">
            <a:extLst>
              <a:ext uri="{FF2B5EF4-FFF2-40B4-BE49-F238E27FC236}">
                <a16:creationId xmlns:a16="http://schemas.microsoft.com/office/drawing/2014/main" id="{6FD4A92D-38FE-B426-6ACA-46DC6F1ACEEB}"/>
              </a:ext>
            </a:extLst>
          </p:cNvPr>
          <p:cNvPicPr>
            <a:picLocks noChangeAspect="1"/>
          </p:cNvPicPr>
          <p:nvPr/>
        </p:nvPicPr>
        <p:blipFill rotWithShape="1">
          <a:blip r:embed="rId7">
            <a:extLst>
              <a:ext uri="{28A0092B-C50C-407E-A947-70E740481C1C}">
                <a14:useLocalDpi xmlns:a14="http://schemas.microsoft.com/office/drawing/2010/main" val="0"/>
              </a:ext>
            </a:extLst>
          </a:blip>
          <a:srcRect l="30705" t="30411" r="27534" b="25701"/>
          <a:stretch/>
        </p:blipFill>
        <p:spPr>
          <a:xfrm>
            <a:off x="5289459" y="4501801"/>
            <a:ext cx="2763637" cy="1633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C14F52-DD80-4FD0-A9A5-2CB8A0BAA1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2961" y="1815748"/>
            <a:ext cx="1754374" cy="1828802"/>
          </a:xfrm>
          <a:prstGeom prst="rect">
            <a:avLst/>
          </a:prstGeom>
        </p:spPr>
      </p:pic>
      <p:pic>
        <p:nvPicPr>
          <p:cNvPr id="11" name="Picture 10">
            <a:extLst>
              <a:ext uri="{FF2B5EF4-FFF2-40B4-BE49-F238E27FC236}">
                <a16:creationId xmlns:a16="http://schemas.microsoft.com/office/drawing/2014/main" id="{83FB1B82-EB91-400B-AF35-36BD37C8DE15}"/>
              </a:ext>
            </a:extLst>
          </p:cNvPr>
          <p:cNvPicPr>
            <a:picLocks noChangeAspect="1"/>
          </p:cNvPicPr>
          <p:nvPr/>
        </p:nvPicPr>
        <p:blipFill rotWithShape="1">
          <a:blip r:embed="rId9">
            <a:extLst>
              <a:ext uri="{28A0092B-C50C-407E-A947-70E740481C1C}">
                <a14:useLocalDpi xmlns:a14="http://schemas.microsoft.com/office/drawing/2010/main" val="0"/>
              </a:ext>
            </a:extLst>
          </a:blip>
          <a:srcRect l="44826" t="26356" r="36511" b="42325"/>
          <a:stretch/>
        </p:blipFill>
        <p:spPr>
          <a:xfrm>
            <a:off x="5167293" y="1749453"/>
            <a:ext cx="1903228" cy="1796505"/>
          </a:xfrm>
          <a:prstGeom prst="rect">
            <a:avLst/>
          </a:prstGeom>
        </p:spPr>
      </p:pic>
      <p:pic>
        <p:nvPicPr>
          <p:cNvPr id="12" name="Picture 11">
            <a:extLst>
              <a:ext uri="{FF2B5EF4-FFF2-40B4-BE49-F238E27FC236}">
                <a16:creationId xmlns:a16="http://schemas.microsoft.com/office/drawing/2014/main" id="{7C999B8C-088D-4CDE-8533-D72092D9641B}"/>
              </a:ext>
            </a:extLst>
          </p:cNvPr>
          <p:cNvPicPr>
            <a:picLocks noChangeAspect="1"/>
          </p:cNvPicPr>
          <p:nvPr/>
        </p:nvPicPr>
        <p:blipFill rotWithShape="1">
          <a:blip r:embed="rId9">
            <a:extLst>
              <a:ext uri="{28A0092B-C50C-407E-A947-70E740481C1C}">
                <a14:useLocalDpi xmlns:a14="http://schemas.microsoft.com/office/drawing/2010/main" val="0"/>
              </a:ext>
            </a:extLst>
          </a:blip>
          <a:srcRect l="69188" t="25793" r="9960" b="42325"/>
          <a:stretch/>
        </p:blipFill>
        <p:spPr>
          <a:xfrm>
            <a:off x="7968972" y="1717156"/>
            <a:ext cx="2126512" cy="1828802"/>
          </a:xfrm>
          <a:prstGeom prst="rect">
            <a:avLst/>
          </a:prstGeom>
        </p:spPr>
      </p:pic>
      <p:pic>
        <p:nvPicPr>
          <p:cNvPr id="13" name="Picture 12">
            <a:extLst>
              <a:ext uri="{FF2B5EF4-FFF2-40B4-BE49-F238E27FC236}">
                <a16:creationId xmlns:a16="http://schemas.microsoft.com/office/drawing/2014/main" id="{B40E1F8A-E592-417C-A7A1-913299044D1C}"/>
              </a:ext>
            </a:extLst>
          </p:cNvPr>
          <p:cNvPicPr>
            <a:picLocks noChangeAspect="1"/>
          </p:cNvPicPr>
          <p:nvPr/>
        </p:nvPicPr>
        <p:blipFill rotWithShape="1">
          <a:blip r:embed="rId9">
            <a:extLst>
              <a:ext uri="{28A0092B-C50C-407E-A947-70E740481C1C}">
                <a14:useLocalDpi xmlns:a14="http://schemas.microsoft.com/office/drawing/2010/main" val="0"/>
              </a:ext>
            </a:extLst>
          </a:blip>
          <a:srcRect l="14976" t="56768" r="64904" b="9212"/>
          <a:stretch/>
        </p:blipFill>
        <p:spPr>
          <a:xfrm>
            <a:off x="2124435" y="3863768"/>
            <a:ext cx="2051824" cy="1951463"/>
          </a:xfrm>
          <a:prstGeom prst="rect">
            <a:avLst/>
          </a:prstGeom>
        </p:spPr>
      </p:pic>
      <p:pic>
        <p:nvPicPr>
          <p:cNvPr id="14" name="Picture 13">
            <a:extLst>
              <a:ext uri="{FF2B5EF4-FFF2-40B4-BE49-F238E27FC236}">
                <a16:creationId xmlns:a16="http://schemas.microsoft.com/office/drawing/2014/main" id="{63A4E0FC-CF98-4A46-BEC1-EB7C69A6F8C5}"/>
              </a:ext>
            </a:extLst>
          </p:cNvPr>
          <p:cNvPicPr>
            <a:picLocks noChangeAspect="1"/>
          </p:cNvPicPr>
          <p:nvPr/>
        </p:nvPicPr>
        <p:blipFill rotWithShape="1">
          <a:blip r:embed="rId9">
            <a:extLst>
              <a:ext uri="{28A0092B-C50C-407E-A947-70E740481C1C}">
                <a14:useLocalDpi xmlns:a14="http://schemas.microsoft.com/office/drawing/2010/main" val="0"/>
              </a:ext>
            </a:extLst>
          </a:blip>
          <a:srcRect l="42567" t="58323" r="38770" b="11739"/>
          <a:stretch/>
        </p:blipFill>
        <p:spPr>
          <a:xfrm>
            <a:off x="5068268" y="3863769"/>
            <a:ext cx="1903229" cy="1717288"/>
          </a:xfrm>
          <a:prstGeom prst="rect">
            <a:avLst/>
          </a:prstGeom>
        </p:spPr>
      </p:pic>
      <p:pic>
        <p:nvPicPr>
          <p:cNvPr id="15" name="Picture 14">
            <a:extLst>
              <a:ext uri="{FF2B5EF4-FFF2-40B4-BE49-F238E27FC236}">
                <a16:creationId xmlns:a16="http://schemas.microsoft.com/office/drawing/2014/main" id="{E6EF5063-89D9-480C-8C5F-31330D54BF10}"/>
              </a:ext>
            </a:extLst>
          </p:cNvPr>
          <p:cNvPicPr>
            <a:picLocks noChangeAspect="1"/>
          </p:cNvPicPr>
          <p:nvPr/>
        </p:nvPicPr>
        <p:blipFill rotWithShape="1">
          <a:blip r:embed="rId9">
            <a:extLst>
              <a:ext uri="{28A0092B-C50C-407E-A947-70E740481C1C}">
                <a14:useLocalDpi xmlns:a14="http://schemas.microsoft.com/office/drawing/2010/main" val="0"/>
              </a:ext>
            </a:extLst>
          </a:blip>
          <a:srcRect l="70973" t="57485" r="10364" b="12577"/>
          <a:stretch/>
        </p:blipFill>
        <p:spPr>
          <a:xfrm>
            <a:off x="8444022" y="3781415"/>
            <a:ext cx="1903229" cy="1717288"/>
          </a:xfrm>
          <a:prstGeom prst="rect">
            <a:avLst/>
          </a:prstGeom>
        </p:spPr>
      </p:pic>
      <p:sp>
        <p:nvSpPr>
          <p:cNvPr id="16" name="Rectangle: Rounded Corners 15">
            <a:extLst>
              <a:ext uri="{FF2B5EF4-FFF2-40B4-BE49-F238E27FC236}">
                <a16:creationId xmlns:a16="http://schemas.microsoft.com/office/drawing/2014/main" id="{E5BD8D43-76D9-43C2-B58B-03EBE0A0DD20}"/>
              </a:ext>
            </a:extLst>
          </p:cNvPr>
          <p:cNvSpPr/>
          <p:nvPr/>
        </p:nvSpPr>
        <p:spPr>
          <a:xfrm>
            <a:off x="2883407" y="569693"/>
            <a:ext cx="7410893" cy="1062802"/>
          </a:xfrm>
          <a:prstGeom prst="roundRect">
            <a:avLst/>
          </a:prstGeom>
          <a:solidFill>
            <a:srgbClr val="FEBA02"/>
          </a:solidFill>
          <a:ln w="28575">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64DD2"/>
                </a:solidFill>
                <a:effectLst/>
                <a:uLnTx/>
                <a:uFillTx/>
                <a:latin typeface="Times New Roman" panose="02020603050405020304" pitchFamily="18" charset="0"/>
                <a:ea typeface="+mn-ea"/>
                <a:cs typeface="Times New Roman" panose="02020603050405020304" pitchFamily="18" charset="0"/>
              </a:rPr>
              <a:t>Trong các hình dưới đây, hình nào là hình thang?</a:t>
            </a:r>
          </a:p>
        </p:txBody>
      </p:sp>
      <p:sp>
        <p:nvSpPr>
          <p:cNvPr id="17" name="椭圆 9">
            <a:extLst>
              <a:ext uri="{FF2B5EF4-FFF2-40B4-BE49-F238E27FC236}">
                <a16:creationId xmlns:a16="http://schemas.microsoft.com/office/drawing/2014/main" id="{33ACC060-55A4-4B92-8306-2F83A868A050}"/>
              </a:ext>
            </a:extLst>
          </p:cNvPr>
          <p:cNvSpPr/>
          <p:nvPr/>
        </p:nvSpPr>
        <p:spPr>
          <a:xfrm>
            <a:off x="2124435" y="565824"/>
            <a:ext cx="1160944" cy="1062803"/>
          </a:xfrm>
          <a:prstGeom prst="ellipse">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rPr>
              <a:t>1</a:t>
            </a:r>
            <a:endParaRPr kumimoji="0" lang="zh-CN" altLang="en-US" sz="8000" b="1" i="0" u="none" strike="noStrike" kern="1200" cap="none" spc="0" normalizeH="0" baseline="0" noProof="0" dirty="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AF8D9D68-7A87-440D-BDAB-9AF167B3FBFB}"/>
              </a:ext>
            </a:extLst>
          </p:cNvPr>
          <p:cNvCxnSpPr>
            <a:cxnSpLocks/>
          </p:cNvCxnSpPr>
          <p:nvPr/>
        </p:nvCxnSpPr>
        <p:spPr>
          <a:xfrm>
            <a:off x="2862141" y="1988288"/>
            <a:ext cx="76420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241BBA53-9096-4328-98E3-1F4AD53DACA7}"/>
              </a:ext>
            </a:extLst>
          </p:cNvPr>
          <p:cNvCxnSpPr>
            <a:cxnSpLocks/>
          </p:cNvCxnSpPr>
          <p:nvPr/>
        </p:nvCxnSpPr>
        <p:spPr>
          <a:xfrm flipV="1">
            <a:off x="2344200" y="3094074"/>
            <a:ext cx="1462256" cy="354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14D3916E-17A2-41F2-8C18-58FDF58B201B}"/>
              </a:ext>
            </a:extLst>
          </p:cNvPr>
          <p:cNvCxnSpPr/>
          <p:nvPr/>
        </p:nvCxnSpPr>
        <p:spPr>
          <a:xfrm flipH="1">
            <a:off x="5305647" y="1892595"/>
            <a:ext cx="637953" cy="53162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20E86115-3ADC-43F5-A7D7-14AB95C1951A}"/>
              </a:ext>
            </a:extLst>
          </p:cNvPr>
          <p:cNvCxnSpPr>
            <a:cxnSpLocks/>
          </p:cNvCxnSpPr>
          <p:nvPr/>
        </p:nvCxnSpPr>
        <p:spPr>
          <a:xfrm flipH="1">
            <a:off x="5579030" y="1949772"/>
            <a:ext cx="1296211" cy="1105673"/>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81F4748F-5C76-4350-9B0F-CFE3F2BB04C9}"/>
              </a:ext>
            </a:extLst>
          </p:cNvPr>
          <p:cNvCxnSpPr/>
          <p:nvPr/>
        </p:nvCxnSpPr>
        <p:spPr>
          <a:xfrm>
            <a:off x="2386732" y="4167963"/>
            <a:ext cx="14622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8AA5658-6767-457E-AF79-274D90449038}"/>
              </a:ext>
            </a:extLst>
          </p:cNvPr>
          <p:cNvCxnSpPr>
            <a:cxnSpLocks/>
          </p:cNvCxnSpPr>
          <p:nvPr/>
        </p:nvCxnSpPr>
        <p:spPr>
          <a:xfrm>
            <a:off x="2796363" y="5082742"/>
            <a:ext cx="7549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307277-148F-49AE-B454-12754182D40F}"/>
              </a:ext>
            </a:extLst>
          </p:cNvPr>
          <p:cNvCxnSpPr/>
          <p:nvPr/>
        </p:nvCxnSpPr>
        <p:spPr>
          <a:xfrm>
            <a:off x="5704238" y="3944679"/>
            <a:ext cx="0" cy="11912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98F13D-4CAA-42BC-824E-CF800EA3AC4D}"/>
              </a:ext>
            </a:extLst>
          </p:cNvPr>
          <p:cNvCxnSpPr/>
          <p:nvPr/>
        </p:nvCxnSpPr>
        <p:spPr>
          <a:xfrm>
            <a:off x="6546321" y="4380614"/>
            <a:ext cx="0" cy="75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2575116-17F8-4CFD-A181-995A8C0B8B76}"/>
              </a:ext>
            </a:extLst>
          </p:cNvPr>
          <p:cNvCxnSpPr/>
          <p:nvPr/>
        </p:nvCxnSpPr>
        <p:spPr>
          <a:xfrm>
            <a:off x="8569842" y="4063718"/>
            <a:ext cx="9781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B55A8CC-9D4A-49F3-AE6F-E3959116962F}"/>
              </a:ext>
            </a:extLst>
          </p:cNvPr>
          <p:cNvCxnSpPr>
            <a:cxnSpLocks/>
          </p:cNvCxnSpPr>
          <p:nvPr/>
        </p:nvCxnSpPr>
        <p:spPr>
          <a:xfrm>
            <a:off x="8569842" y="4986670"/>
            <a:ext cx="1637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Speech Bubble: Oval 31">
            <a:extLst>
              <a:ext uri="{FF2B5EF4-FFF2-40B4-BE49-F238E27FC236}">
                <a16:creationId xmlns:a16="http://schemas.microsoft.com/office/drawing/2014/main" id="{26992420-9018-2263-25B8-9C543B6B00EF}"/>
              </a:ext>
            </a:extLst>
          </p:cNvPr>
          <p:cNvSpPr/>
          <p:nvPr/>
        </p:nvSpPr>
        <p:spPr>
          <a:xfrm>
            <a:off x="10052258" y="1684984"/>
            <a:ext cx="1940520" cy="1214262"/>
          </a:xfrm>
          <a:prstGeom prst="wedgeEllipseCallout">
            <a:avLst>
              <a:gd name="adj1" fmla="val 49135"/>
              <a:gd name="adj2" fmla="val 5842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9Slide03 AllRoundGothic" panose="020B0703020202020104" pitchFamily="34" charset="0"/>
              </a:rPr>
              <a:t>Chính xác</a:t>
            </a:r>
          </a:p>
        </p:txBody>
      </p:sp>
      <p:sp>
        <p:nvSpPr>
          <p:cNvPr id="35" name="Rectangle: Rounded Corners 34">
            <a:extLst>
              <a:ext uri="{FF2B5EF4-FFF2-40B4-BE49-F238E27FC236}">
                <a16:creationId xmlns:a16="http://schemas.microsoft.com/office/drawing/2014/main" id="{8BA97035-9005-9661-8B5F-E46521E1DE3F}"/>
              </a:ext>
            </a:extLst>
          </p:cNvPr>
          <p:cNvSpPr/>
          <p:nvPr/>
        </p:nvSpPr>
        <p:spPr>
          <a:xfrm>
            <a:off x="10207256" y="5862246"/>
            <a:ext cx="1522518" cy="40388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9Slide03 AllRoundGothic" panose="020B0703020202020104" pitchFamily="34" charset="0"/>
                <a:cs typeface="Arial" panose="020B0604020202020204" pitchFamily="34" charset="0"/>
              </a:rPr>
              <a:t>Kiểm tra</a:t>
            </a:r>
          </a:p>
        </p:txBody>
      </p:sp>
      <p:sp>
        <p:nvSpPr>
          <p:cNvPr id="36" name="TextBox 35">
            <a:extLst>
              <a:ext uri="{FF2B5EF4-FFF2-40B4-BE49-F238E27FC236}">
                <a16:creationId xmlns:a16="http://schemas.microsoft.com/office/drawing/2014/main" id="{597A610D-DE29-8027-DA3B-005322EB8B0C}"/>
              </a:ext>
            </a:extLst>
          </p:cNvPr>
          <p:cNvSpPr txBox="1"/>
          <p:nvPr/>
        </p:nvSpPr>
        <p:spPr>
          <a:xfrm>
            <a:off x="2152962" y="5672091"/>
            <a:ext cx="1832629" cy="369332"/>
          </a:xfrm>
          <a:prstGeom prst="rect">
            <a:avLst/>
          </a:prstGeom>
          <a:noFill/>
        </p:spPr>
        <p:txBody>
          <a:bodyPr wrap="square" rtlCol="0">
            <a:spAutoFit/>
          </a:bodyPr>
          <a:lstStyle/>
          <a:p>
            <a:r>
              <a:rPr lang="en-US" b="1" dirty="0">
                <a:solidFill>
                  <a:srgbClr val="C00000"/>
                </a:solidFill>
              </a:rPr>
              <a:t>Hình thang cân</a:t>
            </a:r>
          </a:p>
        </p:txBody>
      </p:sp>
    </p:spTree>
    <p:controls>
      <mc:AlternateContent xmlns:mc="http://schemas.openxmlformats.org/markup-compatibility/2006">
        <mc:Choice xmlns:v="urn:schemas-microsoft-com:vml" Requires="v">
          <p:control name="TextBox1" r:id="rId1" imgW="373320" imgH="343080"/>
        </mc:Choice>
        <mc:Fallback>
          <p:control name="TextBox1" r:id="rId1" imgW="373320" imgH="343080">
            <p:pic>
              <p:nvPicPr>
                <p:cNvPr id="7" name="TextBox1">
                  <a:extLst>
                    <a:ext uri="{FF2B5EF4-FFF2-40B4-BE49-F238E27FC236}">
                      <a16:creationId xmlns:a16="http://schemas.microsoft.com/office/drawing/2014/main" id="{49E1AE01-DB53-0FB9-46D2-00115B1AB884}"/>
                    </a:ext>
                  </a:extLst>
                </p:cNvPr>
                <p:cNvPicPr>
                  <a:picLocks/>
                </p:cNvPicPr>
                <p:nvPr/>
              </p:nvPicPr>
              <p:blipFill>
                <a:blip r:embed="rId10"/>
                <a:stretch>
                  <a:fillRect/>
                </a:stretch>
              </p:blipFill>
              <p:spPr>
                <a:xfrm>
                  <a:off x="3545928" y="3188639"/>
                  <a:ext cx="371115" cy="346776"/>
                </a:xfrm>
                <a:prstGeom prst="rect">
                  <a:avLst/>
                </a:prstGeom>
              </p:spPr>
            </p:pic>
          </p:control>
        </mc:Fallback>
      </mc:AlternateContent>
      <mc:AlternateContent xmlns:mc="http://schemas.openxmlformats.org/markup-compatibility/2006">
        <mc:Choice xmlns:v="urn:schemas-microsoft-com:vml" Requires="v">
          <p:control name="TextBox2" r:id="rId2" imgW="373320" imgH="343080"/>
        </mc:Choice>
        <mc:Fallback>
          <p:control name="TextBox2" r:id="rId2" imgW="373320" imgH="343080">
            <p:pic>
              <p:nvPicPr>
                <p:cNvPr id="9" name="TextBox2">
                  <a:extLst>
                    <a:ext uri="{FF2B5EF4-FFF2-40B4-BE49-F238E27FC236}">
                      <a16:creationId xmlns:a16="http://schemas.microsoft.com/office/drawing/2014/main" id="{0B15A973-033E-E35F-7B9D-07C68F88AF7D}"/>
                    </a:ext>
                  </a:extLst>
                </p:cNvPr>
                <p:cNvPicPr>
                  <a:picLocks/>
                </p:cNvPicPr>
                <p:nvPr/>
              </p:nvPicPr>
              <p:blipFill>
                <a:blip r:embed="rId10"/>
                <a:stretch>
                  <a:fillRect/>
                </a:stretch>
              </p:blipFill>
              <p:spPr>
                <a:xfrm>
                  <a:off x="6504126" y="3151193"/>
                  <a:ext cx="371115" cy="346776"/>
                </a:xfrm>
                <a:prstGeom prst="rect">
                  <a:avLst/>
                </a:prstGeom>
              </p:spPr>
            </p:pic>
          </p:control>
        </mc:Fallback>
      </mc:AlternateContent>
      <mc:AlternateContent xmlns:mc="http://schemas.openxmlformats.org/markup-compatibility/2006">
        <mc:Choice xmlns:v="urn:schemas-microsoft-com:vml" Requires="v">
          <p:control name="TextBox3" r:id="rId3" imgW="373320" imgH="343080"/>
        </mc:Choice>
        <mc:Fallback>
          <p:control name="TextBox3" r:id="rId3" imgW="373320" imgH="343080">
            <p:pic>
              <p:nvPicPr>
                <p:cNvPr id="10" name="TextBox3">
                  <a:extLst>
                    <a:ext uri="{FF2B5EF4-FFF2-40B4-BE49-F238E27FC236}">
                      <a16:creationId xmlns:a16="http://schemas.microsoft.com/office/drawing/2014/main" id="{EB2EE841-B8C5-60CA-87EC-BC3E1CA3E432}"/>
                    </a:ext>
                  </a:extLst>
                </p:cNvPr>
                <p:cNvPicPr>
                  <a:picLocks/>
                </p:cNvPicPr>
                <p:nvPr/>
              </p:nvPicPr>
              <p:blipFill>
                <a:blip r:embed="rId10"/>
                <a:stretch>
                  <a:fillRect/>
                </a:stretch>
              </p:blipFill>
              <p:spPr>
                <a:xfrm>
                  <a:off x="9836141" y="3188639"/>
                  <a:ext cx="371115" cy="346776"/>
                </a:xfrm>
                <a:prstGeom prst="rect">
                  <a:avLst/>
                </a:prstGeom>
              </p:spPr>
            </p:pic>
          </p:control>
        </mc:Fallback>
      </mc:AlternateContent>
      <mc:AlternateContent xmlns:mc="http://schemas.openxmlformats.org/markup-compatibility/2006">
        <mc:Choice xmlns:v="urn:schemas-microsoft-com:vml" Requires="v">
          <p:control name="TextBox4" r:id="rId4" imgW="373320" imgH="343080"/>
        </mc:Choice>
        <mc:Fallback>
          <p:control name="TextBox4" r:id="rId4" imgW="373320" imgH="343080">
            <p:pic>
              <p:nvPicPr>
                <p:cNvPr id="25" name="TextBox4">
                  <a:extLst>
                    <a:ext uri="{FF2B5EF4-FFF2-40B4-BE49-F238E27FC236}">
                      <a16:creationId xmlns:a16="http://schemas.microsoft.com/office/drawing/2014/main" id="{CBF3C3D1-1929-A627-5CD9-17658B20FE8D}"/>
                    </a:ext>
                  </a:extLst>
                </p:cNvPr>
                <p:cNvPicPr>
                  <a:picLocks/>
                </p:cNvPicPr>
                <p:nvPr/>
              </p:nvPicPr>
              <p:blipFill>
                <a:blip r:embed="rId10"/>
                <a:stretch>
                  <a:fillRect/>
                </a:stretch>
              </p:blipFill>
              <p:spPr>
                <a:xfrm>
                  <a:off x="3536220" y="5325315"/>
                  <a:ext cx="371115" cy="346776"/>
                </a:xfrm>
                <a:prstGeom prst="rect">
                  <a:avLst/>
                </a:prstGeom>
              </p:spPr>
            </p:pic>
          </p:control>
        </mc:Fallback>
      </mc:AlternateContent>
      <mc:AlternateContent xmlns:mc="http://schemas.openxmlformats.org/markup-compatibility/2006">
        <mc:Choice xmlns:v="urn:schemas-microsoft-com:vml" Requires="v">
          <p:control name="TextBox5" r:id="rId5" imgW="373320" imgH="343080"/>
        </mc:Choice>
        <mc:Fallback>
          <p:control name="TextBox5" r:id="rId5" imgW="373320" imgH="343080">
            <p:pic>
              <p:nvPicPr>
                <p:cNvPr id="28" name="TextBox5">
                  <a:extLst>
                    <a:ext uri="{FF2B5EF4-FFF2-40B4-BE49-F238E27FC236}">
                      <a16:creationId xmlns:a16="http://schemas.microsoft.com/office/drawing/2014/main" id="{1F468697-F856-F7AD-E6DD-3BFC713F1B7F}"/>
                    </a:ext>
                  </a:extLst>
                </p:cNvPr>
                <p:cNvPicPr>
                  <a:picLocks/>
                </p:cNvPicPr>
                <p:nvPr/>
              </p:nvPicPr>
              <p:blipFill>
                <a:blip r:embed="rId10"/>
                <a:stretch>
                  <a:fillRect/>
                </a:stretch>
              </p:blipFill>
              <p:spPr>
                <a:xfrm>
                  <a:off x="6588853" y="5184099"/>
                  <a:ext cx="371115" cy="346776"/>
                </a:xfrm>
                <a:prstGeom prst="rect">
                  <a:avLst/>
                </a:prstGeom>
              </p:spPr>
            </p:pic>
          </p:control>
        </mc:Fallback>
      </mc:AlternateContent>
      <mc:AlternateContent xmlns:mc="http://schemas.openxmlformats.org/markup-compatibility/2006">
        <mc:Choice xmlns:v="urn:schemas-microsoft-com:vml" Requires="v">
          <p:control name="TextBox6" r:id="rId6" imgW="312480" imgH="350640"/>
        </mc:Choice>
        <mc:Fallback>
          <p:control name="TextBox6" r:id="rId6" imgW="312480" imgH="350640">
            <p:pic>
              <p:nvPicPr>
                <p:cNvPr id="29" name="TextBox6">
                  <a:extLst>
                    <a:ext uri="{FF2B5EF4-FFF2-40B4-BE49-F238E27FC236}">
                      <a16:creationId xmlns:a16="http://schemas.microsoft.com/office/drawing/2014/main" id="{BF0958BA-90CC-4881-3A6D-D6C337F4E468}"/>
                    </a:ext>
                  </a:extLst>
                </p:cNvPr>
                <p:cNvPicPr>
                  <a:picLocks/>
                </p:cNvPicPr>
                <p:nvPr/>
              </p:nvPicPr>
              <p:blipFill>
                <a:blip r:embed="rId11"/>
                <a:stretch>
                  <a:fillRect/>
                </a:stretch>
              </p:blipFill>
              <p:spPr>
                <a:xfrm>
                  <a:off x="9897260" y="5151927"/>
                  <a:ext cx="309996" cy="346776"/>
                </a:xfrm>
                <a:prstGeom prst="rect">
                  <a:avLst/>
                </a:prstGeom>
              </p:spPr>
            </p:pic>
          </p:control>
        </mc:Fallback>
      </mc:AlternateContent>
    </p:controls>
    <p:extLst>
      <p:ext uri="{BB962C8B-B14F-4D97-AF65-F5344CB8AC3E}">
        <p14:creationId xmlns:p14="http://schemas.microsoft.com/office/powerpoint/2010/main" val="598386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par>
                                <p:cTn id="16" presetID="22" presetClass="entr" presetSubtype="8"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par>
                                <p:cTn id="24" presetID="22" presetClass="entr" presetSubtype="8"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up)">
                                      <p:cBhvr>
                                        <p:cTn id="31" dur="500"/>
                                        <p:tgtEl>
                                          <p:spTgt spid="50"/>
                                        </p:tgtEl>
                                      </p:cBhvr>
                                    </p:animEffect>
                                  </p:childTnLst>
                                </p:cTn>
                              </p:par>
                              <p:par>
                                <p:cTn id="32" presetID="22" presetClass="entr" presetSubtype="1"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up)">
                                      <p:cBhvr>
                                        <p:cTn id="34" dur="5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left)">
                                      <p:cBhvr>
                                        <p:cTn id="39" dur="500"/>
                                        <p:tgtEl>
                                          <p:spTgt spid="56"/>
                                        </p:tgtEl>
                                      </p:cBhvr>
                                    </p:animEffect>
                                  </p:childTnLst>
                                </p:cTn>
                              </p:par>
                              <p:par>
                                <p:cTn id="40" presetID="22" presetClass="entr" presetSubtype="8"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nextCondLst>
                <p:cond evt="onClick" delay="0">
                  <p:tgtEl>
                    <p:spTgt spid="35"/>
                  </p:tgtEl>
                </p:cond>
              </p:nextCondLst>
            </p:seq>
          </p:childTnLst>
        </p:cTn>
      </p:par>
    </p:tnLst>
    <p:bldLst>
      <p:bldP spid="32" grpId="0" animBg="1"/>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40DEA2-9FB8-22A1-4B36-2F0C91BB2A18}"/>
              </a:ext>
            </a:extLst>
          </p:cNvPr>
          <p:cNvPicPr>
            <a:picLocks noChangeAspect="1"/>
          </p:cNvPicPr>
          <p:nvPr/>
        </p:nvPicPr>
        <p:blipFill rotWithShape="1">
          <a:blip r:embed="rId3">
            <a:extLst>
              <a:ext uri="{28A0092B-C50C-407E-A947-70E740481C1C}">
                <a14:useLocalDpi xmlns:a14="http://schemas.microsoft.com/office/drawing/2010/main" val="0"/>
              </a:ext>
            </a:extLst>
          </a:blip>
          <a:srcRect l="70973" t="57485" r="10364" b="19426"/>
          <a:stretch/>
        </p:blipFill>
        <p:spPr>
          <a:xfrm>
            <a:off x="1597476" y="1370956"/>
            <a:ext cx="2557924" cy="1780036"/>
          </a:xfrm>
          <a:prstGeom prst="rect">
            <a:avLst/>
          </a:prstGeom>
        </p:spPr>
      </p:pic>
      <p:sp>
        <p:nvSpPr>
          <p:cNvPr id="21" name="Text Box 16">
            <a:extLst>
              <a:ext uri="{FF2B5EF4-FFF2-40B4-BE49-F238E27FC236}">
                <a16:creationId xmlns:a16="http://schemas.microsoft.com/office/drawing/2014/main" id="{F46C3F38-9A7C-41E2-8B15-BAD57CCE3E50}"/>
              </a:ext>
            </a:extLst>
          </p:cNvPr>
          <p:cNvSpPr txBox="1">
            <a:spLocks noChangeArrowheads="1"/>
          </p:cNvSpPr>
          <p:nvPr/>
        </p:nvSpPr>
        <p:spPr bwMode="auto">
          <a:xfrm>
            <a:off x="3687662" y="3042262"/>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a:t>
            </a:r>
          </a:p>
        </p:txBody>
      </p:sp>
      <p:sp>
        <p:nvSpPr>
          <p:cNvPr id="22" name="Text Box 17">
            <a:extLst>
              <a:ext uri="{FF2B5EF4-FFF2-40B4-BE49-F238E27FC236}">
                <a16:creationId xmlns:a16="http://schemas.microsoft.com/office/drawing/2014/main" id="{8B71A79D-3BAD-4E1E-B4A1-37A7111974FC}"/>
              </a:ext>
            </a:extLst>
          </p:cNvPr>
          <p:cNvSpPr txBox="1">
            <a:spLocks noChangeArrowheads="1"/>
          </p:cNvSpPr>
          <p:nvPr/>
        </p:nvSpPr>
        <p:spPr bwMode="auto">
          <a:xfrm>
            <a:off x="2932586" y="1363575"/>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p>
        </p:txBody>
      </p:sp>
      <p:sp>
        <p:nvSpPr>
          <p:cNvPr id="23" name="Text Box 19">
            <a:extLst>
              <a:ext uri="{FF2B5EF4-FFF2-40B4-BE49-F238E27FC236}">
                <a16:creationId xmlns:a16="http://schemas.microsoft.com/office/drawing/2014/main" id="{D49D544C-EA9D-4262-9308-A5180F210F66}"/>
              </a:ext>
            </a:extLst>
          </p:cNvPr>
          <p:cNvSpPr txBox="1">
            <a:spLocks noChangeArrowheads="1"/>
          </p:cNvSpPr>
          <p:nvPr/>
        </p:nvSpPr>
        <p:spPr bwMode="auto">
          <a:xfrm>
            <a:off x="1379414" y="3038804"/>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a:t>
            </a:r>
          </a:p>
        </p:txBody>
      </p:sp>
      <p:sp>
        <p:nvSpPr>
          <p:cNvPr id="24" name="Text Box 20">
            <a:extLst>
              <a:ext uri="{FF2B5EF4-FFF2-40B4-BE49-F238E27FC236}">
                <a16:creationId xmlns:a16="http://schemas.microsoft.com/office/drawing/2014/main" id="{AD3FFDB4-54B8-4A62-9E99-B84C5F6A665C}"/>
              </a:ext>
            </a:extLst>
          </p:cNvPr>
          <p:cNvSpPr txBox="1">
            <a:spLocks noChangeArrowheads="1"/>
          </p:cNvSpPr>
          <p:nvPr/>
        </p:nvSpPr>
        <p:spPr bwMode="auto">
          <a:xfrm>
            <a:off x="1129297" y="1414514"/>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a:t>
            </a:r>
          </a:p>
        </p:txBody>
      </p:sp>
      <p:sp>
        <p:nvSpPr>
          <p:cNvPr id="5" name="TextBox 4">
            <a:extLst>
              <a:ext uri="{FF2B5EF4-FFF2-40B4-BE49-F238E27FC236}">
                <a16:creationId xmlns:a16="http://schemas.microsoft.com/office/drawing/2014/main" id="{25D2F0B0-6CF8-4C25-8246-9CB6299FB257}"/>
              </a:ext>
            </a:extLst>
          </p:cNvPr>
          <p:cNvSpPr txBox="1"/>
          <p:nvPr/>
        </p:nvSpPr>
        <p:spPr>
          <a:xfrm>
            <a:off x="4735875" y="1698465"/>
            <a:ext cx="53056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64DD2"/>
                </a:solidFill>
                <a:effectLst/>
                <a:uLnTx/>
                <a:uFillTx/>
                <a:latin typeface="Times New Roman" panose="02020603050405020304" pitchFamily="18" charset="0"/>
                <a:ea typeface="+mn-ea"/>
                <a:cs typeface="Times New Roman" panose="02020603050405020304" pitchFamily="18" charset="0"/>
              </a:rPr>
              <a:t>+ Những góc nào là góc vuông?</a:t>
            </a:r>
          </a:p>
        </p:txBody>
      </p:sp>
      <p:grpSp>
        <p:nvGrpSpPr>
          <p:cNvPr id="8" name="Group 7">
            <a:extLst>
              <a:ext uri="{FF2B5EF4-FFF2-40B4-BE49-F238E27FC236}">
                <a16:creationId xmlns:a16="http://schemas.microsoft.com/office/drawing/2014/main" id="{C7826C9A-A418-34D2-C40B-541C3287F3E8}"/>
              </a:ext>
            </a:extLst>
          </p:cNvPr>
          <p:cNvGrpSpPr/>
          <p:nvPr/>
        </p:nvGrpSpPr>
        <p:grpSpPr>
          <a:xfrm>
            <a:off x="1761326" y="2796809"/>
            <a:ext cx="154169" cy="152400"/>
            <a:chOff x="1761326" y="3258262"/>
            <a:chExt cx="154169" cy="152400"/>
          </a:xfrm>
        </p:grpSpPr>
        <p:cxnSp>
          <p:nvCxnSpPr>
            <p:cNvPr id="9" name="Straight Connector 8">
              <a:extLst>
                <a:ext uri="{FF2B5EF4-FFF2-40B4-BE49-F238E27FC236}">
                  <a16:creationId xmlns:a16="http://schemas.microsoft.com/office/drawing/2014/main" id="{4888BC23-81AE-4708-A757-EF83DC605974}"/>
                </a:ext>
              </a:extLst>
            </p:cNvPr>
            <p:cNvCxnSpPr/>
            <p:nvPr/>
          </p:nvCxnSpPr>
          <p:spPr>
            <a:xfrm>
              <a:off x="1761326" y="3267126"/>
              <a:ext cx="15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89CC231-CD67-4D4D-87A9-F1EBB96C1994}"/>
                </a:ext>
              </a:extLst>
            </p:cNvPr>
            <p:cNvCxnSpPr>
              <a:cxnSpLocks/>
            </p:cNvCxnSpPr>
            <p:nvPr/>
          </p:nvCxnSpPr>
          <p:spPr>
            <a:xfrm rot="5400000">
              <a:off x="1839295" y="3334462"/>
              <a:ext cx="15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CB8C7196-FFB2-C571-8AF5-B04F982A2AAC}"/>
              </a:ext>
            </a:extLst>
          </p:cNvPr>
          <p:cNvGrpSpPr/>
          <p:nvPr/>
        </p:nvGrpSpPr>
        <p:grpSpPr>
          <a:xfrm>
            <a:off x="1754555" y="1735189"/>
            <a:ext cx="159171" cy="152400"/>
            <a:chOff x="1764865" y="2363354"/>
            <a:chExt cx="159171" cy="152400"/>
          </a:xfrm>
        </p:grpSpPr>
        <p:cxnSp>
          <p:nvCxnSpPr>
            <p:cNvPr id="37" name="Straight Connector 36">
              <a:extLst>
                <a:ext uri="{FF2B5EF4-FFF2-40B4-BE49-F238E27FC236}">
                  <a16:creationId xmlns:a16="http://schemas.microsoft.com/office/drawing/2014/main" id="{8B1DA40D-98E0-4CAF-9E65-C42A1EF018ED}"/>
                </a:ext>
              </a:extLst>
            </p:cNvPr>
            <p:cNvCxnSpPr/>
            <p:nvPr/>
          </p:nvCxnSpPr>
          <p:spPr>
            <a:xfrm>
              <a:off x="1764865" y="2515754"/>
              <a:ext cx="15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CCBD18B-FF53-4181-B2C5-97A9E9AB2320}"/>
                </a:ext>
              </a:extLst>
            </p:cNvPr>
            <p:cNvCxnSpPr>
              <a:cxnSpLocks/>
            </p:cNvCxnSpPr>
            <p:nvPr/>
          </p:nvCxnSpPr>
          <p:spPr>
            <a:xfrm rot="5400000">
              <a:off x="1847836" y="2439554"/>
              <a:ext cx="15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832B10B3-A2D1-4D97-BD2E-D2C20C8672C4}"/>
              </a:ext>
            </a:extLst>
          </p:cNvPr>
          <p:cNvSpPr txBox="1"/>
          <p:nvPr/>
        </p:nvSpPr>
        <p:spPr>
          <a:xfrm>
            <a:off x="4735875" y="2442189"/>
            <a:ext cx="65496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64DD2"/>
                </a:solidFill>
                <a:effectLst/>
                <a:uLnTx/>
                <a:uFillTx/>
                <a:latin typeface="Times New Roman" panose="02020603050405020304" pitchFamily="18" charset="0"/>
                <a:ea typeface="+mn-ea"/>
                <a:cs typeface="Times New Roman" panose="02020603050405020304" pitchFamily="18" charset="0"/>
              </a:rPr>
              <a:t>+ Cạnh bên nào vuông góc với hai đáy?</a:t>
            </a:r>
          </a:p>
        </p:txBody>
      </p:sp>
      <p:sp>
        <p:nvSpPr>
          <p:cNvPr id="56" name="TextBox 55">
            <a:extLst>
              <a:ext uri="{FF2B5EF4-FFF2-40B4-BE49-F238E27FC236}">
                <a16:creationId xmlns:a16="http://schemas.microsoft.com/office/drawing/2014/main" id="{A8844571-4EE3-4980-814E-02F4957EEC93}"/>
              </a:ext>
            </a:extLst>
          </p:cNvPr>
          <p:cNvSpPr txBox="1"/>
          <p:nvPr/>
        </p:nvSpPr>
        <p:spPr>
          <a:xfrm>
            <a:off x="1722314" y="4176624"/>
            <a:ext cx="9001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Hình thang có một cạnh bên vuông góc với hai đáy gọi là hình thang vuông.</a:t>
            </a:r>
            <a:endParaRPr kumimoji="0" lang="en-US" sz="3600" b="0"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pic>
        <p:nvPicPr>
          <p:cNvPr id="57" name="图片 10">
            <a:extLst>
              <a:ext uri="{FF2B5EF4-FFF2-40B4-BE49-F238E27FC236}">
                <a16:creationId xmlns:a16="http://schemas.microsoft.com/office/drawing/2014/main" id="{8845EFFE-0764-40B3-8C8E-E56391DF3141}"/>
              </a:ext>
            </a:extLst>
          </p:cNvPr>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a:off x="8699500" y="0"/>
            <a:ext cx="3505200" cy="1602363"/>
          </a:xfrm>
          <a:prstGeom prst="rect">
            <a:avLst/>
          </a:prstGeom>
        </p:spPr>
      </p:pic>
      <p:pic>
        <p:nvPicPr>
          <p:cNvPr id="58" name="图片 9">
            <a:extLst>
              <a:ext uri="{FF2B5EF4-FFF2-40B4-BE49-F238E27FC236}">
                <a16:creationId xmlns:a16="http://schemas.microsoft.com/office/drawing/2014/main" id="{32B03F64-C3D4-40BB-8AFB-6E78A03F5D7B}"/>
              </a:ext>
            </a:extLst>
          </p:cNvPr>
          <p:cNvPicPr>
            <a:picLocks noChangeAspect="1"/>
          </p:cNvPicPr>
          <p:nvPr/>
        </p:nvPicPr>
        <p:blipFill rotWithShape="1">
          <a:blip r:embed="rId4">
            <a:extLst>
              <a:ext uri="{28A0092B-C50C-407E-A947-70E740481C1C}">
                <a14:useLocalDpi xmlns:a14="http://schemas.microsoft.com/office/drawing/2010/main" val="0"/>
              </a:ext>
            </a:extLst>
          </a:blip>
          <a:srcRect l="63088" t="11370" r="19404" b="43291"/>
          <a:stretch/>
        </p:blipFill>
        <p:spPr>
          <a:xfrm rot="16804766">
            <a:off x="9630859" y="555632"/>
            <a:ext cx="1768500" cy="1317870"/>
          </a:xfrm>
          <a:prstGeom prst="rect">
            <a:avLst/>
          </a:prstGeom>
        </p:spPr>
      </p:pic>
      <p:sp>
        <p:nvSpPr>
          <p:cNvPr id="10" name="椭圆 9">
            <a:extLst>
              <a:ext uri="{FF2B5EF4-FFF2-40B4-BE49-F238E27FC236}">
                <a16:creationId xmlns:a16="http://schemas.microsoft.com/office/drawing/2014/main" id="{87E924B2-9CA0-DD42-97AB-C8B3657B6C4A}"/>
              </a:ext>
            </a:extLst>
          </p:cNvPr>
          <p:cNvSpPr/>
          <p:nvPr/>
        </p:nvSpPr>
        <p:spPr>
          <a:xfrm>
            <a:off x="798942" y="319717"/>
            <a:ext cx="1160944" cy="1062803"/>
          </a:xfrm>
          <a:prstGeom prst="ellipse">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rPr>
              <a:t>4</a:t>
            </a:r>
            <a:endParaRPr kumimoji="0" lang="zh-CN" altLang="en-US" sz="8000" b="1" i="0" u="none" strike="noStrike" kern="1200" cap="none" spc="0" normalizeH="0" baseline="0" noProof="0" dirty="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61BBF418-EED1-2BAB-D3F3-03B904987001}"/>
              </a:ext>
            </a:extLst>
          </p:cNvPr>
          <p:cNvSpPr txBox="1"/>
          <p:nvPr/>
        </p:nvSpPr>
        <p:spPr>
          <a:xfrm>
            <a:off x="2359171" y="3059887"/>
            <a:ext cx="1832629" cy="369332"/>
          </a:xfrm>
          <a:prstGeom prst="rect">
            <a:avLst/>
          </a:prstGeom>
          <a:noFill/>
        </p:spPr>
        <p:txBody>
          <a:bodyPr wrap="square" rtlCol="0">
            <a:spAutoFit/>
          </a:bodyPr>
          <a:lstStyle/>
          <a:p>
            <a:r>
              <a:rPr lang="en-US" b="1" dirty="0">
                <a:solidFill>
                  <a:srgbClr val="002060"/>
                </a:solidFill>
              </a:rPr>
              <a:t>Hình 6</a:t>
            </a:r>
          </a:p>
        </p:txBody>
      </p:sp>
    </p:spTree>
    <p:extLst>
      <p:ext uri="{BB962C8B-B14F-4D97-AF65-F5344CB8AC3E}">
        <p14:creationId xmlns:p14="http://schemas.microsoft.com/office/powerpoint/2010/main" val="4283205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1000"/>
                                        <p:tgtEl>
                                          <p:spTgt spid="56"/>
                                        </p:tgtEl>
                                      </p:cBhvr>
                                    </p:animEffect>
                                    <p:anim calcmode="lin" valueType="num">
                                      <p:cBhvr>
                                        <p:cTn id="42" dur="1000" fill="hold"/>
                                        <p:tgtEl>
                                          <p:spTgt spid="56"/>
                                        </p:tgtEl>
                                        <p:attrNameLst>
                                          <p:attrName>ppt_x</p:attrName>
                                        </p:attrNameLst>
                                      </p:cBhvr>
                                      <p:tavLst>
                                        <p:tav tm="0">
                                          <p:val>
                                            <p:strVal val="#ppt_x"/>
                                          </p:val>
                                        </p:tav>
                                        <p:tav tm="100000">
                                          <p:val>
                                            <p:strVal val="#ppt_x"/>
                                          </p:val>
                                        </p:tav>
                                      </p:tavLst>
                                    </p:anim>
                                    <p:anim calcmode="lin" valueType="num">
                                      <p:cBhvr>
                                        <p:cTn id="4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heel(1)">
                                      <p:cBhvr>
                                        <p:cTn id="4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5" grpId="0"/>
      <p:bldP spid="43" grpId="0"/>
      <p:bldP spid="56"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E4F58304-C109-9496-5A35-D4A652C7318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0528792">
            <a:off x="11026683" y="1016643"/>
            <a:ext cx="1135818" cy="1130167"/>
          </a:xfrm>
          <a:prstGeom prst="rect">
            <a:avLst/>
          </a:prstGeom>
        </p:spPr>
      </p:pic>
      <p:sp>
        <p:nvSpPr>
          <p:cNvPr id="12" name="Rectangle: Rounded Corners 11">
            <a:extLst>
              <a:ext uri="{FF2B5EF4-FFF2-40B4-BE49-F238E27FC236}">
                <a16:creationId xmlns:a16="http://schemas.microsoft.com/office/drawing/2014/main" id="{A8B4C699-5369-3226-5A54-AF4FA11C140B}"/>
              </a:ext>
            </a:extLst>
          </p:cNvPr>
          <p:cNvSpPr/>
          <p:nvPr/>
        </p:nvSpPr>
        <p:spPr>
          <a:xfrm>
            <a:off x="2044839" y="206534"/>
            <a:ext cx="9476601" cy="782536"/>
          </a:xfrm>
          <a:prstGeom prst="roundRect">
            <a:avLst/>
          </a:prstGeom>
          <a:solidFill>
            <a:srgbClr val="FEBA02"/>
          </a:solidFill>
          <a:ln w="28575">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400" b="1" dirty="0">
                <a:solidFill>
                  <a:schemeClr val="accent5">
                    <a:lumMod val="50000"/>
                  </a:schemeClr>
                </a:solidFill>
                <a:latin typeface="#9Slide03 AllRoundGothic" panose="020B0703020202020104" pitchFamily="34" charset="0"/>
                <a:cs typeface="Times New Roman" panose="02020603050405020304" pitchFamily="18" charset="0"/>
              </a:rPr>
              <a:t>Đánh dấu X vào </a:t>
            </a:r>
            <a:r>
              <a:rPr lang="en-US" sz="2400" b="1" dirty="0" err="1">
                <a:solidFill>
                  <a:schemeClr val="accent5">
                    <a:lumMod val="50000"/>
                  </a:schemeClr>
                </a:solidFill>
                <a:latin typeface="#9Slide03 AllRoundGothic" panose="020B0703020202020104" pitchFamily="34" charset="0"/>
              </a:rPr>
              <a:t>vào</a:t>
            </a:r>
            <a:r>
              <a:rPr lang="en-US" sz="2400" b="1" dirty="0">
                <a:solidFill>
                  <a:schemeClr val="accent5">
                    <a:lumMod val="50000"/>
                  </a:schemeClr>
                </a:solidFill>
                <a:latin typeface="#9Slide03 AllRoundGothic" panose="020B0703020202020104" pitchFamily="34" charset="0"/>
              </a:rPr>
              <a:t> các đặc điểm tương ứng với các hình sau</a:t>
            </a:r>
            <a:endParaRPr kumimoji="0" lang="en-US" sz="2400" b="1" i="0" u="none" strike="noStrike" kern="1200" cap="none" spc="0" normalizeH="0" baseline="0" noProof="0" dirty="0">
              <a:ln>
                <a:noFill/>
              </a:ln>
              <a:solidFill>
                <a:schemeClr val="accent5">
                  <a:lumMod val="50000"/>
                </a:schemeClr>
              </a:solidFill>
              <a:effectLst/>
              <a:uLnTx/>
              <a:uFillTx/>
              <a:latin typeface="#9Slide03 AllRoundGothic" panose="020B0703020202020104" pitchFamily="34" charset="0"/>
              <a:cs typeface="Times New Roman" panose="02020603050405020304" pitchFamily="18" charset="0"/>
            </a:endParaRPr>
          </a:p>
        </p:txBody>
      </p:sp>
      <p:sp>
        <p:nvSpPr>
          <p:cNvPr id="13" name="椭圆 9">
            <a:extLst>
              <a:ext uri="{FF2B5EF4-FFF2-40B4-BE49-F238E27FC236}">
                <a16:creationId xmlns:a16="http://schemas.microsoft.com/office/drawing/2014/main" id="{839D048B-46EA-6FF8-6C1E-EF3F0319DE78}"/>
              </a:ext>
            </a:extLst>
          </p:cNvPr>
          <p:cNvSpPr/>
          <p:nvPr/>
        </p:nvSpPr>
        <p:spPr>
          <a:xfrm>
            <a:off x="979159" y="92809"/>
            <a:ext cx="1160944" cy="1062803"/>
          </a:xfrm>
          <a:prstGeom prst="ellipse">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rPr>
              <a:t>2</a:t>
            </a:r>
            <a:endParaRPr kumimoji="0" lang="zh-CN" altLang="en-US" sz="8000" b="1" i="0" u="none" strike="noStrike" kern="1200" cap="none" spc="0" normalizeH="0" baseline="0" noProof="0" dirty="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aphicFrame>
        <p:nvGraphicFramePr>
          <p:cNvPr id="32" name="Table 32">
            <a:extLst>
              <a:ext uri="{FF2B5EF4-FFF2-40B4-BE49-F238E27FC236}">
                <a16:creationId xmlns:a16="http://schemas.microsoft.com/office/drawing/2014/main" id="{AC4BD9F0-ADFB-1525-8595-278B6E5F2984}"/>
              </a:ext>
            </a:extLst>
          </p:cNvPr>
          <p:cNvGraphicFramePr>
            <a:graphicFrameLocks noGrp="1"/>
          </p:cNvGraphicFramePr>
          <p:nvPr/>
        </p:nvGraphicFramePr>
        <p:xfrm>
          <a:off x="1353228" y="1400065"/>
          <a:ext cx="9747505" cy="4823271"/>
        </p:xfrm>
        <a:graphic>
          <a:graphicData uri="http://schemas.openxmlformats.org/drawingml/2006/table">
            <a:tbl>
              <a:tblPr firstRow="1" bandRow="1">
                <a:tableStyleId>{72833802-FEF1-4C79-8D5D-14CF1EAF98D9}</a:tableStyleId>
              </a:tblPr>
              <a:tblGrid>
                <a:gridCol w="2039196">
                  <a:extLst>
                    <a:ext uri="{9D8B030D-6E8A-4147-A177-3AD203B41FA5}">
                      <a16:colId xmlns:a16="http://schemas.microsoft.com/office/drawing/2014/main" val="4254604655"/>
                    </a:ext>
                  </a:extLst>
                </a:gridCol>
                <a:gridCol w="1033272">
                  <a:extLst>
                    <a:ext uri="{9D8B030D-6E8A-4147-A177-3AD203B41FA5}">
                      <a16:colId xmlns:a16="http://schemas.microsoft.com/office/drawing/2014/main" val="775732500"/>
                    </a:ext>
                  </a:extLst>
                </a:gridCol>
                <a:gridCol w="961826">
                  <a:extLst>
                    <a:ext uri="{9D8B030D-6E8A-4147-A177-3AD203B41FA5}">
                      <a16:colId xmlns:a16="http://schemas.microsoft.com/office/drawing/2014/main" val="3241755829"/>
                    </a:ext>
                  </a:extLst>
                </a:gridCol>
                <a:gridCol w="2264509">
                  <a:extLst>
                    <a:ext uri="{9D8B030D-6E8A-4147-A177-3AD203B41FA5}">
                      <a16:colId xmlns:a16="http://schemas.microsoft.com/office/drawing/2014/main" val="1248335229"/>
                    </a:ext>
                  </a:extLst>
                </a:gridCol>
                <a:gridCol w="2326834">
                  <a:extLst>
                    <a:ext uri="{9D8B030D-6E8A-4147-A177-3AD203B41FA5}">
                      <a16:colId xmlns:a16="http://schemas.microsoft.com/office/drawing/2014/main" val="1935853755"/>
                    </a:ext>
                  </a:extLst>
                </a:gridCol>
                <a:gridCol w="1121868">
                  <a:extLst>
                    <a:ext uri="{9D8B030D-6E8A-4147-A177-3AD203B41FA5}">
                      <a16:colId xmlns:a16="http://schemas.microsoft.com/office/drawing/2014/main" val="1762061718"/>
                    </a:ext>
                  </a:extLst>
                </a:gridCol>
              </a:tblGrid>
              <a:tr h="982791">
                <a:tc>
                  <a:txBody>
                    <a:bodyPr/>
                    <a:lstStyle/>
                    <a:p>
                      <a:pPr marL="0" marR="0" algn="ctr">
                        <a:lnSpc>
                          <a:spcPct val="106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Hình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4 cạnh</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4 góc</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2 cặp cạnh đối diện song </a:t>
                      </a:r>
                      <a:r>
                        <a:rPr lang="en-US" sz="1800" dirty="0" err="1">
                          <a:effectLst/>
                          <a:latin typeface="Arial" panose="020B0604020202020204" pitchFamily="34" charset="0"/>
                          <a:ea typeface="Calibri" panose="020F0502020204030204" pitchFamily="34" charset="0"/>
                          <a:cs typeface="Arial" panose="020B0604020202020204" pitchFamily="34" charset="0"/>
                        </a:rPr>
                        <a:t>song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Chỉ có 1 cặp cạnh đối diện song </a:t>
                      </a:r>
                      <a:r>
                        <a:rPr lang="en-US" sz="1800" dirty="0" err="1">
                          <a:effectLst/>
                          <a:latin typeface="Arial" panose="020B0604020202020204" pitchFamily="34" charset="0"/>
                          <a:ea typeface="Calibri" panose="020F0502020204030204" pitchFamily="34" charset="0"/>
                          <a:cs typeface="Arial" panose="020B0604020202020204" pitchFamily="34" charset="0"/>
                        </a:rPr>
                        <a:t>song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4 góc vuông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4496193"/>
                  </a:ext>
                </a:extLst>
              </a:tr>
              <a:tr h="1153044">
                <a:tc>
                  <a:txBody>
                    <a:bodyPr/>
                    <a:lstStyle/>
                    <a:p>
                      <a:endParaRPr lang="en-US" dirty="0"/>
                    </a:p>
                    <a:p>
                      <a:endParaRPr lang="en-US" dirty="0"/>
                    </a:p>
                    <a:p>
                      <a:endParaRPr lang="en-US" dirty="0"/>
                    </a:p>
                    <a:p>
                      <a:pPr algn="ctr"/>
                      <a:r>
                        <a:rPr lang="en-US" dirty="0">
                          <a:latin typeface="#9Slide03 AllRoundGothic" panose="020B0703020202020104" pitchFamily="34" charset="0"/>
                        </a:rPr>
                        <a:t>Hình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931238"/>
                  </a:ext>
                </a:extLst>
              </a:tr>
              <a:tr h="1153044">
                <a:tc>
                  <a:txBody>
                    <a:bodyPr/>
                    <a:lstStyle/>
                    <a:p>
                      <a:endParaRPr lang="en-US" dirty="0"/>
                    </a:p>
                    <a:p>
                      <a:endParaRPr lang="en-US" dirty="0"/>
                    </a:p>
                    <a:p>
                      <a:endParaRPr lang="en-US" dirty="0"/>
                    </a:p>
                    <a:p>
                      <a:pPr algn="ctr"/>
                      <a:r>
                        <a:rPr lang="en-US" dirty="0">
                          <a:latin typeface="#9Slide03 AllRoundGothic" panose="020B0703020202020104" pitchFamily="34" charset="0"/>
                        </a:rPr>
                        <a:t>Hình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6247850"/>
                  </a:ext>
                </a:extLst>
              </a:tr>
              <a:tr h="1299313">
                <a:tc>
                  <a:txBody>
                    <a:bodyPr/>
                    <a:lstStyle/>
                    <a:p>
                      <a:endParaRPr lang="en-US" dirty="0"/>
                    </a:p>
                    <a:p>
                      <a:endParaRPr lang="en-US" dirty="0"/>
                    </a:p>
                    <a:p>
                      <a:endParaRPr lang="en-US" dirty="0"/>
                    </a:p>
                    <a:p>
                      <a:endParaRPr lang="en-US" dirty="0"/>
                    </a:p>
                    <a:p>
                      <a:pPr algn="ctr"/>
                      <a:r>
                        <a:rPr lang="en-US" dirty="0">
                          <a:latin typeface="#9Slide03 AllRoundGothic" panose="020B0703020202020104" pitchFamily="34" charset="0"/>
                        </a:rPr>
                        <a:t>Hình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2383755"/>
                  </a:ext>
                </a:extLst>
              </a:tr>
            </a:tbl>
          </a:graphicData>
        </a:graphic>
      </p:graphicFrame>
      <p:pic>
        <p:nvPicPr>
          <p:cNvPr id="33" name="Picture 32" descr="Shape, rectangle&#10;&#10;Description automatically generated">
            <a:extLst>
              <a:ext uri="{FF2B5EF4-FFF2-40B4-BE49-F238E27FC236}">
                <a16:creationId xmlns:a16="http://schemas.microsoft.com/office/drawing/2014/main" id="{B5518577-C21A-B54E-7298-C80F94BDCF3D}"/>
              </a:ext>
            </a:extLst>
          </p:cNvPr>
          <p:cNvPicPr>
            <a:picLocks noChangeAspect="1"/>
          </p:cNvPicPr>
          <p:nvPr/>
        </p:nvPicPr>
        <p:blipFill rotWithShape="1">
          <a:blip r:embed="rId19">
            <a:extLst>
              <a:ext uri="{28A0092B-C50C-407E-A947-70E740481C1C}">
                <a14:useLocalDpi xmlns:a14="http://schemas.microsoft.com/office/drawing/2010/main" val="0"/>
              </a:ext>
            </a:extLst>
          </a:blip>
          <a:srcRect t="6016" b="9560"/>
          <a:stretch/>
        </p:blipFill>
        <p:spPr bwMode="auto">
          <a:xfrm>
            <a:off x="1549692" y="2482984"/>
            <a:ext cx="1679365" cy="754725"/>
          </a:xfrm>
          <a:prstGeom prst="rect">
            <a:avLst/>
          </a:prstGeom>
          <a:noFill/>
          <a:ln>
            <a:noFill/>
          </a:ln>
        </p:spPr>
      </p:pic>
      <p:pic>
        <p:nvPicPr>
          <p:cNvPr id="34" name="Picture 33" descr="Shape&#10;&#10;Description automatically generated">
            <a:extLst>
              <a:ext uri="{FF2B5EF4-FFF2-40B4-BE49-F238E27FC236}">
                <a16:creationId xmlns:a16="http://schemas.microsoft.com/office/drawing/2014/main" id="{9CAE8338-D892-1F46-4C06-46947702D0A3}"/>
              </a:ext>
            </a:extLst>
          </p:cNvPr>
          <p:cNvPicPr>
            <a:picLocks noChangeAspect="1"/>
          </p:cNvPicPr>
          <p:nvPr/>
        </p:nvPicPr>
        <p:blipFill rotWithShape="1">
          <a:blip r:embed="rId20">
            <a:extLst>
              <a:ext uri="{28A0092B-C50C-407E-A947-70E740481C1C}">
                <a14:useLocalDpi xmlns:a14="http://schemas.microsoft.com/office/drawing/2010/main" val="0"/>
              </a:ext>
            </a:extLst>
          </a:blip>
          <a:srcRect t="6624" b="6829"/>
          <a:stretch/>
        </p:blipFill>
        <p:spPr bwMode="auto">
          <a:xfrm>
            <a:off x="1697196" y="3605482"/>
            <a:ext cx="1468625" cy="813816"/>
          </a:xfrm>
          <a:prstGeom prst="rect">
            <a:avLst/>
          </a:prstGeom>
          <a:noFill/>
          <a:ln>
            <a:noFill/>
          </a:ln>
        </p:spPr>
      </p:pic>
      <p:pic>
        <p:nvPicPr>
          <p:cNvPr id="35" name="Picture 34" descr="Shape&#10;&#10;Description automatically generated">
            <a:extLst>
              <a:ext uri="{FF2B5EF4-FFF2-40B4-BE49-F238E27FC236}">
                <a16:creationId xmlns:a16="http://schemas.microsoft.com/office/drawing/2014/main" id="{531C0C99-5FD9-9CAC-CFBB-9B63576AF12B}"/>
              </a:ext>
            </a:extLst>
          </p:cNvPr>
          <p:cNvPicPr>
            <a:picLocks noChangeAspect="1"/>
          </p:cNvPicPr>
          <p:nvPr/>
        </p:nvPicPr>
        <p:blipFill rotWithShape="1">
          <a:blip r:embed="rId21">
            <a:extLst>
              <a:ext uri="{28A0092B-C50C-407E-A947-70E740481C1C}">
                <a14:useLocalDpi xmlns:a14="http://schemas.microsoft.com/office/drawing/2010/main" val="0"/>
              </a:ext>
            </a:extLst>
          </a:blip>
          <a:srcRect t="4106"/>
          <a:stretch/>
        </p:blipFill>
        <p:spPr bwMode="auto">
          <a:xfrm>
            <a:off x="1697197" y="4948432"/>
            <a:ext cx="1468625" cy="907131"/>
          </a:xfrm>
          <a:prstGeom prst="rect">
            <a:avLst/>
          </a:prstGeom>
          <a:noFill/>
          <a:ln>
            <a:noFill/>
          </a:ln>
        </p:spPr>
      </p:pic>
    </p:spTree>
    <p:controls>
      <mc:AlternateContent xmlns:mc="http://schemas.openxmlformats.org/markup-compatibility/2006">
        <mc:Choice xmlns:v="urn:schemas-microsoft-com:vml" Requires="v">
          <p:control name="TextBox1" r:id="rId1" imgW="373320" imgH="343080"/>
        </mc:Choice>
        <mc:Fallback>
          <p:control name="TextBox1" r:id="rId1" imgW="373320" imgH="343080">
            <p:pic>
              <p:nvPicPr>
                <p:cNvPr id="2" name="TextBox1">
                  <a:extLst>
                    <a:ext uri="{FF2B5EF4-FFF2-40B4-BE49-F238E27FC236}">
                      <a16:creationId xmlns:a16="http://schemas.microsoft.com/office/drawing/2014/main" id="{22F2B627-FF1B-3016-1C2C-2CB9EDA7AEDF}"/>
                    </a:ext>
                  </a:extLst>
                </p:cNvPr>
                <p:cNvPicPr>
                  <a:picLocks/>
                </p:cNvPicPr>
                <p:nvPr/>
              </p:nvPicPr>
              <p:blipFill>
                <a:blip r:embed="rId22"/>
                <a:stretch>
                  <a:fillRect/>
                </a:stretch>
              </p:blipFill>
              <p:spPr>
                <a:xfrm>
                  <a:off x="3698368" y="2810952"/>
                  <a:ext cx="371115" cy="346776"/>
                </a:xfrm>
                <a:prstGeom prst="rect">
                  <a:avLst/>
                </a:prstGeom>
              </p:spPr>
            </p:pic>
          </p:control>
        </mc:Fallback>
      </mc:AlternateContent>
      <mc:AlternateContent xmlns:mc="http://schemas.openxmlformats.org/markup-compatibility/2006">
        <mc:Choice xmlns:v="urn:schemas-microsoft-com:vml" Requires="v">
          <p:control name="TextBox2" r:id="rId2" imgW="373320" imgH="350640"/>
        </mc:Choice>
        <mc:Fallback>
          <p:control name="TextBox2" r:id="rId2" imgW="373320" imgH="350640">
            <p:pic>
              <p:nvPicPr>
                <p:cNvPr id="3" name="TextBox2">
                  <a:extLst>
                    <a:ext uri="{FF2B5EF4-FFF2-40B4-BE49-F238E27FC236}">
                      <a16:creationId xmlns:a16="http://schemas.microsoft.com/office/drawing/2014/main" id="{857161A2-372E-4F0F-6912-70FBFF557EDD}"/>
                    </a:ext>
                  </a:extLst>
                </p:cNvPr>
                <p:cNvPicPr>
                  <a:picLocks/>
                </p:cNvPicPr>
                <p:nvPr/>
              </p:nvPicPr>
              <p:blipFill>
                <a:blip r:embed="rId23"/>
                <a:stretch>
                  <a:fillRect/>
                </a:stretch>
              </p:blipFill>
              <p:spPr>
                <a:xfrm>
                  <a:off x="3698368" y="5457935"/>
                  <a:ext cx="371115" cy="346776"/>
                </a:xfrm>
                <a:prstGeom prst="rect">
                  <a:avLst/>
                </a:prstGeom>
              </p:spPr>
            </p:pic>
          </p:control>
        </mc:Fallback>
      </mc:AlternateContent>
      <mc:AlternateContent xmlns:mc="http://schemas.openxmlformats.org/markup-compatibility/2006">
        <mc:Choice xmlns:v="urn:schemas-microsoft-com:vml" Requires="v">
          <p:control name="TextBox4" r:id="rId3" imgW="373320" imgH="350640"/>
        </mc:Choice>
        <mc:Fallback>
          <p:control name="TextBox4" r:id="rId3" imgW="373320" imgH="350640">
            <p:pic>
              <p:nvPicPr>
                <p:cNvPr id="5" name="TextBox4">
                  <a:extLst>
                    <a:ext uri="{FF2B5EF4-FFF2-40B4-BE49-F238E27FC236}">
                      <a16:creationId xmlns:a16="http://schemas.microsoft.com/office/drawing/2014/main" id="{D40AAEF5-863A-C943-EB96-CA15183D8021}"/>
                    </a:ext>
                  </a:extLst>
                </p:cNvPr>
                <p:cNvPicPr>
                  <a:picLocks/>
                </p:cNvPicPr>
                <p:nvPr/>
              </p:nvPicPr>
              <p:blipFill>
                <a:blip r:embed="rId23"/>
                <a:stretch>
                  <a:fillRect/>
                </a:stretch>
              </p:blipFill>
              <p:spPr>
                <a:xfrm>
                  <a:off x="3698368" y="4072522"/>
                  <a:ext cx="371115" cy="346776"/>
                </a:xfrm>
                <a:prstGeom prst="rect">
                  <a:avLst/>
                </a:prstGeom>
              </p:spPr>
            </p:pic>
          </p:control>
        </mc:Fallback>
      </mc:AlternateContent>
      <mc:AlternateContent xmlns:mc="http://schemas.openxmlformats.org/markup-compatibility/2006">
        <mc:Choice xmlns:v="urn:schemas-microsoft-com:vml" Requires="v">
          <p:control name="TextBox7" r:id="rId4" imgW="373320" imgH="343080"/>
        </mc:Choice>
        <mc:Fallback>
          <p:control name="TextBox7" r:id="rId4" imgW="373320" imgH="343080">
            <p:pic>
              <p:nvPicPr>
                <p:cNvPr id="8" name="TextBox7">
                  <a:extLst>
                    <a:ext uri="{FF2B5EF4-FFF2-40B4-BE49-F238E27FC236}">
                      <a16:creationId xmlns:a16="http://schemas.microsoft.com/office/drawing/2014/main" id="{F4BF3651-E6CA-658D-4820-5BB965926E47}"/>
                    </a:ext>
                  </a:extLst>
                </p:cNvPr>
                <p:cNvPicPr>
                  <a:picLocks/>
                </p:cNvPicPr>
                <p:nvPr/>
              </p:nvPicPr>
              <p:blipFill>
                <a:blip r:embed="rId22"/>
                <a:stretch>
                  <a:fillRect/>
                </a:stretch>
              </p:blipFill>
              <p:spPr>
                <a:xfrm>
                  <a:off x="4742097" y="2810952"/>
                  <a:ext cx="371115" cy="346776"/>
                </a:xfrm>
                <a:prstGeom prst="rect">
                  <a:avLst/>
                </a:prstGeom>
              </p:spPr>
            </p:pic>
          </p:control>
        </mc:Fallback>
      </mc:AlternateContent>
      <mc:AlternateContent xmlns:mc="http://schemas.openxmlformats.org/markup-compatibility/2006">
        <mc:Choice xmlns:v="urn:schemas-microsoft-com:vml" Requires="v">
          <p:control name="TextBox8" r:id="rId5" imgW="373320" imgH="350640"/>
        </mc:Choice>
        <mc:Fallback>
          <p:control name="TextBox8" r:id="rId5" imgW="373320" imgH="350640">
            <p:pic>
              <p:nvPicPr>
                <p:cNvPr id="9" name="TextBox8">
                  <a:extLst>
                    <a:ext uri="{FF2B5EF4-FFF2-40B4-BE49-F238E27FC236}">
                      <a16:creationId xmlns:a16="http://schemas.microsoft.com/office/drawing/2014/main" id="{175AFE4B-2619-0D3B-3E2F-EB25DD32D677}"/>
                    </a:ext>
                  </a:extLst>
                </p:cNvPr>
                <p:cNvPicPr>
                  <a:picLocks/>
                </p:cNvPicPr>
                <p:nvPr/>
              </p:nvPicPr>
              <p:blipFill>
                <a:blip r:embed="rId23"/>
                <a:stretch>
                  <a:fillRect/>
                </a:stretch>
              </p:blipFill>
              <p:spPr>
                <a:xfrm>
                  <a:off x="4742097" y="5457935"/>
                  <a:ext cx="371115" cy="346776"/>
                </a:xfrm>
                <a:prstGeom prst="rect">
                  <a:avLst/>
                </a:prstGeom>
              </p:spPr>
            </p:pic>
          </p:control>
        </mc:Fallback>
      </mc:AlternateContent>
      <mc:AlternateContent xmlns:mc="http://schemas.openxmlformats.org/markup-compatibility/2006">
        <mc:Choice xmlns:v="urn:schemas-microsoft-com:vml" Requires="v">
          <p:control name="TextBox9" r:id="rId6" imgW="373320" imgH="350640"/>
        </mc:Choice>
        <mc:Fallback>
          <p:control name="TextBox9" r:id="rId6" imgW="373320" imgH="350640">
            <p:pic>
              <p:nvPicPr>
                <p:cNvPr id="10" name="TextBox9">
                  <a:extLst>
                    <a:ext uri="{FF2B5EF4-FFF2-40B4-BE49-F238E27FC236}">
                      <a16:creationId xmlns:a16="http://schemas.microsoft.com/office/drawing/2014/main" id="{D756FAEF-99C5-7B13-415E-F43FF2CBB840}"/>
                    </a:ext>
                  </a:extLst>
                </p:cNvPr>
                <p:cNvPicPr>
                  <a:picLocks/>
                </p:cNvPicPr>
                <p:nvPr/>
              </p:nvPicPr>
              <p:blipFill>
                <a:blip r:embed="rId23"/>
                <a:stretch>
                  <a:fillRect/>
                </a:stretch>
              </p:blipFill>
              <p:spPr>
                <a:xfrm>
                  <a:off x="4742097" y="4072522"/>
                  <a:ext cx="371115" cy="346776"/>
                </a:xfrm>
                <a:prstGeom prst="rect">
                  <a:avLst/>
                </a:prstGeom>
              </p:spPr>
            </p:pic>
          </p:control>
        </mc:Fallback>
      </mc:AlternateContent>
      <mc:AlternateContent xmlns:mc="http://schemas.openxmlformats.org/markup-compatibility/2006">
        <mc:Choice xmlns:v="urn:schemas-microsoft-com:vml" Requires="v">
          <p:control name="TextBox3" r:id="rId7" imgW="373320" imgH="343080"/>
        </mc:Choice>
        <mc:Fallback>
          <p:control name="TextBox3" r:id="rId7" imgW="373320" imgH="343080">
            <p:pic>
              <p:nvPicPr>
                <p:cNvPr id="14" name="TextBox3">
                  <a:extLst>
                    <a:ext uri="{FF2B5EF4-FFF2-40B4-BE49-F238E27FC236}">
                      <a16:creationId xmlns:a16="http://schemas.microsoft.com/office/drawing/2014/main" id="{120B0CAF-36BA-F0A3-D910-896C198FA2E0}"/>
                    </a:ext>
                  </a:extLst>
                </p:cNvPr>
                <p:cNvPicPr>
                  <a:picLocks/>
                </p:cNvPicPr>
                <p:nvPr/>
              </p:nvPicPr>
              <p:blipFill>
                <a:blip r:embed="rId22"/>
                <a:stretch>
                  <a:fillRect/>
                </a:stretch>
              </p:blipFill>
              <p:spPr>
                <a:xfrm>
                  <a:off x="6315793" y="2810952"/>
                  <a:ext cx="371115" cy="346776"/>
                </a:xfrm>
                <a:prstGeom prst="rect">
                  <a:avLst/>
                </a:prstGeom>
              </p:spPr>
            </p:pic>
          </p:control>
        </mc:Fallback>
      </mc:AlternateContent>
      <mc:AlternateContent xmlns:mc="http://schemas.openxmlformats.org/markup-compatibility/2006">
        <mc:Choice xmlns:v="urn:schemas-microsoft-com:vml" Requires="v">
          <p:control name="TextBox5" r:id="rId8" imgW="373320" imgH="350640"/>
        </mc:Choice>
        <mc:Fallback>
          <p:control name="TextBox5" r:id="rId8" imgW="373320" imgH="350640">
            <p:pic>
              <p:nvPicPr>
                <p:cNvPr id="15" name="TextBox5">
                  <a:extLst>
                    <a:ext uri="{FF2B5EF4-FFF2-40B4-BE49-F238E27FC236}">
                      <a16:creationId xmlns:a16="http://schemas.microsoft.com/office/drawing/2014/main" id="{D8D80591-A361-2E20-771D-15748BD67C5D}"/>
                    </a:ext>
                  </a:extLst>
                </p:cNvPr>
                <p:cNvPicPr>
                  <a:picLocks/>
                </p:cNvPicPr>
                <p:nvPr/>
              </p:nvPicPr>
              <p:blipFill>
                <a:blip r:embed="rId23"/>
                <a:stretch>
                  <a:fillRect/>
                </a:stretch>
              </p:blipFill>
              <p:spPr>
                <a:xfrm>
                  <a:off x="6315793" y="5457935"/>
                  <a:ext cx="371115" cy="346776"/>
                </a:xfrm>
                <a:prstGeom prst="rect">
                  <a:avLst/>
                </a:prstGeom>
              </p:spPr>
            </p:pic>
          </p:control>
        </mc:Fallback>
      </mc:AlternateContent>
      <mc:AlternateContent xmlns:mc="http://schemas.openxmlformats.org/markup-compatibility/2006">
        <mc:Choice xmlns:v="urn:schemas-microsoft-com:vml" Requires="v">
          <p:control name="TextBox6" r:id="rId9" imgW="373320" imgH="350640"/>
        </mc:Choice>
        <mc:Fallback>
          <p:control name="TextBox6" r:id="rId9" imgW="373320" imgH="350640">
            <p:pic>
              <p:nvPicPr>
                <p:cNvPr id="16" name="TextBox6">
                  <a:extLst>
                    <a:ext uri="{FF2B5EF4-FFF2-40B4-BE49-F238E27FC236}">
                      <a16:creationId xmlns:a16="http://schemas.microsoft.com/office/drawing/2014/main" id="{AA8DA64F-E6F0-66A4-9CBB-47AC1AECEA53}"/>
                    </a:ext>
                  </a:extLst>
                </p:cNvPr>
                <p:cNvPicPr>
                  <a:picLocks/>
                </p:cNvPicPr>
                <p:nvPr/>
              </p:nvPicPr>
              <p:blipFill>
                <a:blip r:embed="rId23"/>
                <a:stretch>
                  <a:fillRect/>
                </a:stretch>
              </p:blipFill>
              <p:spPr>
                <a:xfrm>
                  <a:off x="6315793" y="4072522"/>
                  <a:ext cx="371115" cy="346776"/>
                </a:xfrm>
                <a:prstGeom prst="rect">
                  <a:avLst/>
                </a:prstGeom>
              </p:spPr>
            </p:pic>
          </p:control>
        </mc:Fallback>
      </mc:AlternateContent>
      <mc:AlternateContent xmlns:mc="http://schemas.openxmlformats.org/markup-compatibility/2006">
        <mc:Choice xmlns:v="urn:schemas-microsoft-com:vml" Requires="v">
          <p:control name="TextBox10" r:id="rId10" imgW="373320" imgH="343080"/>
        </mc:Choice>
        <mc:Fallback>
          <p:control name="TextBox10" r:id="rId10" imgW="373320" imgH="343080">
            <p:pic>
              <p:nvPicPr>
                <p:cNvPr id="17" name="TextBox10">
                  <a:extLst>
                    <a:ext uri="{FF2B5EF4-FFF2-40B4-BE49-F238E27FC236}">
                      <a16:creationId xmlns:a16="http://schemas.microsoft.com/office/drawing/2014/main" id="{CEDEB3E4-396B-C716-36DB-476FA9453174}"/>
                    </a:ext>
                  </a:extLst>
                </p:cNvPr>
                <p:cNvPicPr>
                  <a:picLocks/>
                </p:cNvPicPr>
                <p:nvPr/>
              </p:nvPicPr>
              <p:blipFill>
                <a:blip r:embed="rId22"/>
                <a:stretch>
                  <a:fillRect/>
                </a:stretch>
              </p:blipFill>
              <p:spPr>
                <a:xfrm>
                  <a:off x="8617558" y="2810952"/>
                  <a:ext cx="371115" cy="346776"/>
                </a:xfrm>
                <a:prstGeom prst="rect">
                  <a:avLst/>
                </a:prstGeom>
              </p:spPr>
            </p:pic>
          </p:control>
        </mc:Fallback>
      </mc:AlternateContent>
      <mc:AlternateContent xmlns:mc="http://schemas.openxmlformats.org/markup-compatibility/2006">
        <mc:Choice xmlns:v="urn:schemas-microsoft-com:vml" Requires="v">
          <p:control name="TextBox11" r:id="rId11" imgW="373320" imgH="350640"/>
        </mc:Choice>
        <mc:Fallback>
          <p:control name="TextBox11" r:id="rId11" imgW="373320" imgH="350640">
            <p:pic>
              <p:nvPicPr>
                <p:cNvPr id="18" name="TextBox11">
                  <a:extLst>
                    <a:ext uri="{FF2B5EF4-FFF2-40B4-BE49-F238E27FC236}">
                      <a16:creationId xmlns:a16="http://schemas.microsoft.com/office/drawing/2014/main" id="{042FD0D7-C215-E87E-9CC7-A4BE8D5C47EA}"/>
                    </a:ext>
                  </a:extLst>
                </p:cNvPr>
                <p:cNvPicPr>
                  <a:picLocks/>
                </p:cNvPicPr>
                <p:nvPr/>
              </p:nvPicPr>
              <p:blipFill>
                <a:blip r:embed="rId23"/>
                <a:stretch>
                  <a:fillRect/>
                </a:stretch>
              </p:blipFill>
              <p:spPr>
                <a:xfrm>
                  <a:off x="8617558" y="5457935"/>
                  <a:ext cx="371115" cy="346776"/>
                </a:xfrm>
                <a:prstGeom prst="rect">
                  <a:avLst/>
                </a:prstGeom>
              </p:spPr>
            </p:pic>
          </p:control>
        </mc:Fallback>
      </mc:AlternateContent>
      <mc:AlternateContent xmlns:mc="http://schemas.openxmlformats.org/markup-compatibility/2006">
        <mc:Choice xmlns:v="urn:schemas-microsoft-com:vml" Requires="v">
          <p:control name="TextBox12" r:id="rId12" imgW="373320" imgH="350640"/>
        </mc:Choice>
        <mc:Fallback>
          <p:control name="TextBox12" r:id="rId12" imgW="373320" imgH="350640">
            <p:pic>
              <p:nvPicPr>
                <p:cNvPr id="19" name="TextBox12">
                  <a:extLst>
                    <a:ext uri="{FF2B5EF4-FFF2-40B4-BE49-F238E27FC236}">
                      <a16:creationId xmlns:a16="http://schemas.microsoft.com/office/drawing/2014/main" id="{635DE8EC-DC66-B6D8-D096-F5F7AED1D30C}"/>
                    </a:ext>
                  </a:extLst>
                </p:cNvPr>
                <p:cNvPicPr>
                  <a:picLocks/>
                </p:cNvPicPr>
                <p:nvPr/>
              </p:nvPicPr>
              <p:blipFill>
                <a:blip r:embed="rId23"/>
                <a:stretch>
                  <a:fillRect/>
                </a:stretch>
              </p:blipFill>
              <p:spPr>
                <a:xfrm>
                  <a:off x="8617558" y="4072522"/>
                  <a:ext cx="371115" cy="346776"/>
                </a:xfrm>
                <a:prstGeom prst="rect">
                  <a:avLst/>
                </a:prstGeom>
              </p:spPr>
            </p:pic>
          </p:control>
        </mc:Fallback>
      </mc:AlternateContent>
      <mc:AlternateContent xmlns:mc="http://schemas.openxmlformats.org/markup-compatibility/2006">
        <mc:Choice xmlns:v="urn:schemas-microsoft-com:vml" Requires="v">
          <p:control name="TextBox13" r:id="rId13" imgW="373320" imgH="343080"/>
        </mc:Choice>
        <mc:Fallback>
          <p:control name="TextBox13" r:id="rId13" imgW="373320" imgH="343080">
            <p:pic>
              <p:nvPicPr>
                <p:cNvPr id="20" name="TextBox13">
                  <a:extLst>
                    <a:ext uri="{FF2B5EF4-FFF2-40B4-BE49-F238E27FC236}">
                      <a16:creationId xmlns:a16="http://schemas.microsoft.com/office/drawing/2014/main" id="{A890A245-6176-ECC8-E68D-33C19C532CFA}"/>
                    </a:ext>
                  </a:extLst>
                </p:cNvPr>
                <p:cNvPicPr>
                  <a:picLocks/>
                </p:cNvPicPr>
                <p:nvPr/>
              </p:nvPicPr>
              <p:blipFill>
                <a:blip r:embed="rId22"/>
                <a:stretch>
                  <a:fillRect/>
                </a:stretch>
              </p:blipFill>
              <p:spPr>
                <a:xfrm>
                  <a:off x="10329552" y="2810952"/>
                  <a:ext cx="371115" cy="346776"/>
                </a:xfrm>
                <a:prstGeom prst="rect">
                  <a:avLst/>
                </a:prstGeom>
              </p:spPr>
            </p:pic>
          </p:control>
        </mc:Fallback>
      </mc:AlternateContent>
      <mc:AlternateContent xmlns:mc="http://schemas.openxmlformats.org/markup-compatibility/2006">
        <mc:Choice xmlns:v="urn:schemas-microsoft-com:vml" Requires="v">
          <p:control name="TextBox14" r:id="rId14" imgW="373320" imgH="350640"/>
        </mc:Choice>
        <mc:Fallback>
          <p:control name="TextBox14" r:id="rId14" imgW="373320" imgH="350640">
            <p:pic>
              <p:nvPicPr>
                <p:cNvPr id="21" name="TextBox14">
                  <a:extLst>
                    <a:ext uri="{FF2B5EF4-FFF2-40B4-BE49-F238E27FC236}">
                      <a16:creationId xmlns:a16="http://schemas.microsoft.com/office/drawing/2014/main" id="{BEE30FCC-6A17-1D66-0277-C0AEB50975A7}"/>
                    </a:ext>
                  </a:extLst>
                </p:cNvPr>
                <p:cNvPicPr>
                  <a:picLocks/>
                </p:cNvPicPr>
                <p:nvPr/>
              </p:nvPicPr>
              <p:blipFill>
                <a:blip r:embed="rId23"/>
                <a:stretch>
                  <a:fillRect/>
                </a:stretch>
              </p:blipFill>
              <p:spPr>
                <a:xfrm>
                  <a:off x="10329552" y="5457935"/>
                  <a:ext cx="371115" cy="346776"/>
                </a:xfrm>
                <a:prstGeom prst="rect">
                  <a:avLst/>
                </a:prstGeom>
              </p:spPr>
            </p:pic>
          </p:control>
        </mc:Fallback>
      </mc:AlternateContent>
      <mc:AlternateContent xmlns:mc="http://schemas.openxmlformats.org/markup-compatibility/2006">
        <mc:Choice xmlns:v="urn:schemas-microsoft-com:vml" Requires="v">
          <p:control name="TextBox15" r:id="rId15" imgW="373320" imgH="350640"/>
        </mc:Choice>
        <mc:Fallback>
          <p:control name="TextBox15" r:id="rId15" imgW="373320" imgH="350640">
            <p:pic>
              <p:nvPicPr>
                <p:cNvPr id="22" name="TextBox15">
                  <a:extLst>
                    <a:ext uri="{FF2B5EF4-FFF2-40B4-BE49-F238E27FC236}">
                      <a16:creationId xmlns:a16="http://schemas.microsoft.com/office/drawing/2014/main" id="{BB211A24-7AA1-7CD5-8B64-77322ED04AF1}"/>
                    </a:ext>
                  </a:extLst>
                </p:cNvPr>
                <p:cNvPicPr>
                  <a:picLocks/>
                </p:cNvPicPr>
                <p:nvPr/>
              </p:nvPicPr>
              <p:blipFill>
                <a:blip r:embed="rId23"/>
                <a:stretch>
                  <a:fillRect/>
                </a:stretch>
              </p:blipFill>
              <p:spPr>
                <a:xfrm>
                  <a:off x="10329552" y="4072522"/>
                  <a:ext cx="371115" cy="346776"/>
                </a:xfrm>
                <a:prstGeom prst="rect">
                  <a:avLst/>
                </a:prstGeom>
              </p:spPr>
            </p:pic>
          </p:control>
        </mc:Fallback>
      </mc:AlternateContent>
    </p:controls>
    <p:extLst>
      <p:ext uri="{BB962C8B-B14F-4D97-AF65-F5344CB8AC3E}">
        <p14:creationId xmlns:p14="http://schemas.microsoft.com/office/powerpoint/2010/main" val="305124561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E165AF-B870-4399-81D2-486D3DFA97C1}"/>
              </a:ext>
            </a:extLst>
          </p:cNvPr>
          <p:cNvSpPr/>
          <p:nvPr/>
        </p:nvSpPr>
        <p:spPr>
          <a:xfrm>
            <a:off x="2883407" y="569693"/>
            <a:ext cx="7410893" cy="1062802"/>
          </a:xfrm>
          <a:prstGeom prst="roundRect">
            <a:avLst/>
          </a:prstGeom>
          <a:solidFill>
            <a:srgbClr val="FEBA02"/>
          </a:solidFill>
          <a:ln w="28575">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64DD2"/>
                </a:solidFill>
                <a:effectLst/>
                <a:uLnTx/>
                <a:uFillTx/>
                <a:latin typeface="Times New Roman" panose="02020603050405020304" pitchFamily="18" charset="0"/>
                <a:ea typeface="+mn-ea"/>
                <a:cs typeface="Times New Roman" panose="02020603050405020304" pitchFamily="18" charset="0"/>
              </a:rPr>
              <a:t>Vẽ thêm hai đoạn thẳng vào mỗi hình dưới đây để được hình thang:</a:t>
            </a:r>
          </a:p>
        </p:txBody>
      </p:sp>
      <p:sp>
        <p:nvSpPr>
          <p:cNvPr id="3" name="椭圆 9">
            <a:extLst>
              <a:ext uri="{FF2B5EF4-FFF2-40B4-BE49-F238E27FC236}">
                <a16:creationId xmlns:a16="http://schemas.microsoft.com/office/drawing/2014/main" id="{8FA005DC-811C-4616-A3C5-A98BFF1A1F02}"/>
              </a:ext>
            </a:extLst>
          </p:cNvPr>
          <p:cNvSpPr/>
          <p:nvPr/>
        </p:nvSpPr>
        <p:spPr>
          <a:xfrm>
            <a:off x="2124435" y="565824"/>
            <a:ext cx="1160944" cy="1062803"/>
          </a:xfrm>
          <a:prstGeom prst="ellipse">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rPr>
              <a:t>3</a:t>
            </a:r>
            <a:endParaRPr kumimoji="0" lang="zh-CN" altLang="en-US" sz="8000" b="1" i="0" u="none" strike="noStrike" kern="1200" cap="none" spc="0" normalizeH="0" baseline="0" noProof="0" dirty="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7" name="Picture 6">
            <a:extLst>
              <a:ext uri="{FF2B5EF4-FFF2-40B4-BE49-F238E27FC236}">
                <a16:creationId xmlns:a16="http://schemas.microsoft.com/office/drawing/2014/main" id="{55AA2175-0429-4B3D-ACEF-86DE39B19300}"/>
              </a:ext>
            </a:extLst>
          </p:cNvPr>
          <p:cNvPicPr>
            <a:picLocks noChangeAspect="1"/>
          </p:cNvPicPr>
          <p:nvPr/>
        </p:nvPicPr>
        <p:blipFill rotWithShape="1">
          <a:blip r:embed="rId2"/>
          <a:srcRect l="16221" t="35814" r="10610" b="18915"/>
          <a:stretch/>
        </p:blipFill>
        <p:spPr>
          <a:xfrm>
            <a:off x="2456117" y="1994456"/>
            <a:ext cx="7410894" cy="2579239"/>
          </a:xfrm>
          <a:prstGeom prst="rect">
            <a:avLst/>
          </a:prstGeom>
        </p:spPr>
      </p:pic>
      <p:pic>
        <p:nvPicPr>
          <p:cNvPr id="41" name="图片 5">
            <a:extLst>
              <a:ext uri="{FF2B5EF4-FFF2-40B4-BE49-F238E27FC236}">
                <a16:creationId xmlns:a16="http://schemas.microsoft.com/office/drawing/2014/main" id="{1A00A517-71D9-4B27-A382-0F36721CC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7030" y="3795805"/>
            <a:ext cx="1910902" cy="2584400"/>
          </a:xfrm>
          <a:prstGeom prst="rect">
            <a:avLst/>
          </a:prstGeom>
        </p:spPr>
      </p:pic>
      <p:pic>
        <p:nvPicPr>
          <p:cNvPr id="42" name="Picture 41">
            <a:extLst>
              <a:ext uri="{FF2B5EF4-FFF2-40B4-BE49-F238E27FC236}">
                <a16:creationId xmlns:a16="http://schemas.microsoft.com/office/drawing/2014/main" id="{A8894294-E9AD-4041-AEDC-4344C41BDA3F}"/>
              </a:ext>
            </a:extLst>
          </p:cNvPr>
          <p:cNvPicPr>
            <a:picLocks noChangeAspect="1"/>
          </p:cNvPicPr>
          <p:nvPr/>
        </p:nvPicPr>
        <p:blipFill rotWithShape="1">
          <a:blip r:embed="rId4">
            <a:extLst>
              <a:ext uri="{28A0092B-C50C-407E-A947-70E740481C1C}">
                <a14:useLocalDpi xmlns:a14="http://schemas.microsoft.com/office/drawing/2010/main" val="0"/>
              </a:ext>
            </a:extLst>
          </a:blip>
          <a:srcRect l="21867" t="47652" r="58690" b="9017"/>
          <a:stretch/>
        </p:blipFill>
        <p:spPr>
          <a:xfrm>
            <a:off x="616720" y="4105539"/>
            <a:ext cx="2022045" cy="2534894"/>
          </a:xfrm>
          <a:prstGeom prst="rect">
            <a:avLst/>
          </a:prstGeom>
        </p:spPr>
      </p:pic>
      <p:cxnSp>
        <p:nvCxnSpPr>
          <p:cNvPr id="5" name="Straight Connector 4">
            <a:extLst>
              <a:ext uri="{FF2B5EF4-FFF2-40B4-BE49-F238E27FC236}">
                <a16:creationId xmlns:a16="http://schemas.microsoft.com/office/drawing/2014/main" id="{8DE08551-BD9B-3E4A-794D-54F26C14BDAA}"/>
              </a:ext>
            </a:extLst>
          </p:cNvPr>
          <p:cNvCxnSpPr>
            <a:cxnSpLocks/>
          </p:cNvCxnSpPr>
          <p:nvPr/>
        </p:nvCxnSpPr>
        <p:spPr>
          <a:xfrm flipH="1">
            <a:off x="3218688" y="2651760"/>
            <a:ext cx="438912" cy="13167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814888-DEB7-6870-73FE-355BCFEF6C7E}"/>
              </a:ext>
            </a:extLst>
          </p:cNvPr>
          <p:cNvCxnSpPr>
            <a:cxnSpLocks/>
          </p:cNvCxnSpPr>
          <p:nvPr/>
        </p:nvCxnSpPr>
        <p:spPr>
          <a:xfrm>
            <a:off x="3657600" y="2679192"/>
            <a:ext cx="17190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F1E96B-BCEF-7BF6-9954-3FCF4E7E47DB}"/>
              </a:ext>
            </a:extLst>
          </p:cNvPr>
          <p:cNvCxnSpPr>
            <a:cxnSpLocks/>
          </p:cNvCxnSpPr>
          <p:nvPr/>
        </p:nvCxnSpPr>
        <p:spPr>
          <a:xfrm>
            <a:off x="7092696" y="3968496"/>
            <a:ext cx="21610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CC39CE-3ACF-1B3D-0968-A51C9A31DD18}"/>
              </a:ext>
            </a:extLst>
          </p:cNvPr>
          <p:cNvCxnSpPr>
            <a:cxnSpLocks/>
          </p:cNvCxnSpPr>
          <p:nvPr/>
        </p:nvCxnSpPr>
        <p:spPr>
          <a:xfrm flipV="1">
            <a:off x="7092696" y="2679192"/>
            <a:ext cx="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17795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004061" y="1602363"/>
            <a:ext cx="8183878" cy="4082795"/>
          </a:xfrm>
          <a:prstGeom prst="roundRect">
            <a:avLst>
              <a:gd name="adj" fmla="val 11994"/>
            </a:avLst>
          </a:prstGeom>
          <a:solidFill>
            <a:srgbClr val="EB8F58"/>
          </a:solidFill>
          <a:ln w="38100">
            <a:solidFill>
              <a:schemeClr val="tx1">
                <a:lumMod val="75000"/>
                <a:lumOff val="25000"/>
              </a:schemeClr>
            </a:solidFill>
          </a:ln>
          <a:effectLst>
            <a:outerShdw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TextBox 6">
            <a:extLst>
              <a:ext uri="{FF2B5EF4-FFF2-40B4-BE49-F238E27FC236}">
                <a16:creationId xmlns:a16="http://schemas.microsoft.com/office/drawing/2014/main" id="{AF553469-4715-4DF9-B2E9-310434EDE997}"/>
              </a:ext>
            </a:extLst>
          </p:cNvPr>
          <p:cNvSpPr txBox="1"/>
          <p:nvPr/>
        </p:nvSpPr>
        <p:spPr>
          <a:xfrm>
            <a:off x="4456372" y="451918"/>
            <a:ext cx="361246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a:solidFill>
                    <a:srgbClr val="FFC000">
                      <a:lumMod val="75000"/>
                    </a:srgbClr>
                  </a:solidFill>
                  <a:prstDash val="solid"/>
                </a:ln>
                <a:solidFill>
                  <a:srgbClr val="FFC000"/>
                </a:solidFill>
                <a:effectLst>
                  <a:outerShdw blurRad="50800" dist="38100" algn="l" rotWithShape="0">
                    <a:prstClr val="black">
                      <a:alpha val="40000"/>
                    </a:prstClr>
                  </a:outerShdw>
                </a:effectLst>
                <a:uLnTx/>
                <a:uFillTx/>
                <a:latin typeface="Lobster" panose="00000500000000000000" pitchFamily="2" charset="0"/>
                <a:ea typeface="+mn-ea"/>
                <a:cs typeface="+mn-cs"/>
              </a:rPr>
              <a:t>Vận</a:t>
            </a:r>
            <a:r>
              <a:rPr kumimoji="0" lang="en-US" sz="6600" b="1" i="0" u="none" strike="noStrike" kern="1200" cap="none" spc="0" normalizeH="0" noProof="0" dirty="0">
                <a:ln w="12700">
                  <a:solidFill>
                    <a:srgbClr val="FFC000">
                      <a:lumMod val="75000"/>
                    </a:srgbClr>
                  </a:solidFill>
                  <a:prstDash val="solid"/>
                </a:ln>
                <a:solidFill>
                  <a:srgbClr val="FFC000"/>
                </a:solidFill>
                <a:effectLst>
                  <a:outerShdw blurRad="50800" dist="38100" algn="l" rotWithShape="0">
                    <a:prstClr val="black">
                      <a:alpha val="40000"/>
                    </a:prstClr>
                  </a:outerShdw>
                </a:effectLst>
                <a:uLnTx/>
                <a:uFillTx/>
                <a:latin typeface="Lobster" panose="00000500000000000000" pitchFamily="2" charset="0"/>
                <a:ea typeface="+mn-ea"/>
                <a:cs typeface="+mn-cs"/>
              </a:rPr>
              <a:t> dụng</a:t>
            </a:r>
            <a:endParaRPr kumimoji="0" lang="en-US" sz="6600" b="1" i="0" u="none" strike="noStrike" kern="1200" cap="none" spc="0" normalizeH="0" baseline="0" noProof="0" dirty="0">
              <a:ln w="12700">
                <a:solidFill>
                  <a:srgbClr val="FFC000">
                    <a:lumMod val="75000"/>
                  </a:srgbClr>
                </a:solidFill>
                <a:prstDash val="solid"/>
              </a:ln>
              <a:solidFill>
                <a:srgbClr val="FFC000"/>
              </a:solidFill>
              <a:effectLst>
                <a:outerShdw blurRad="50800" dist="38100" algn="l" rotWithShape="0">
                  <a:prstClr val="black">
                    <a:alpha val="40000"/>
                  </a:prstClr>
                </a:outerShdw>
              </a:effectLst>
              <a:uLnTx/>
              <a:uFillTx/>
              <a:latin typeface="Lobster" panose="00000500000000000000" pitchFamily="2" charset="0"/>
              <a:ea typeface="+mn-ea"/>
              <a:cs typeface="+mn-cs"/>
            </a:endParaRPr>
          </a:p>
        </p:txBody>
      </p:sp>
      <p:pic>
        <p:nvPicPr>
          <p:cNvPr id="8" name="Picture 3">
            <a:extLst>
              <a:ext uri="{FF2B5EF4-FFF2-40B4-BE49-F238E27FC236}">
                <a16:creationId xmlns:a16="http://schemas.microsoft.com/office/drawing/2014/main" id="{315113D3-1A0E-4C0C-9804-380DE1E476F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69776">
            <a:off x="262351" y="321242"/>
            <a:ext cx="2678432" cy="1369348"/>
          </a:xfrm>
          <a:prstGeom prst="rect">
            <a:avLst/>
          </a:prstGeom>
        </p:spPr>
      </p:pic>
      <p:pic>
        <p:nvPicPr>
          <p:cNvPr id="9" name="图片 10">
            <a:extLst>
              <a:ext uri="{FF2B5EF4-FFF2-40B4-BE49-F238E27FC236}">
                <a16:creationId xmlns:a16="http://schemas.microsoft.com/office/drawing/2014/main" id="{BFA7F27E-69DB-491F-B2DA-E6BAD6FCC97A}"/>
              </a:ext>
            </a:extLst>
          </p:cNvPr>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a:off x="8699500" y="0"/>
            <a:ext cx="3505200" cy="1602363"/>
          </a:xfrm>
          <a:prstGeom prst="rect">
            <a:avLst/>
          </a:prstGeom>
        </p:spPr>
      </p:pic>
      <p:pic>
        <p:nvPicPr>
          <p:cNvPr id="10" name="图片 9">
            <a:extLst>
              <a:ext uri="{FF2B5EF4-FFF2-40B4-BE49-F238E27FC236}">
                <a16:creationId xmlns:a16="http://schemas.microsoft.com/office/drawing/2014/main" id="{17997588-8077-416D-95D4-8E9B2A6EA522}"/>
              </a:ext>
            </a:extLst>
          </p:cNvPr>
          <p:cNvPicPr>
            <a:picLocks noChangeAspect="1"/>
          </p:cNvPicPr>
          <p:nvPr/>
        </p:nvPicPr>
        <p:blipFill rotWithShape="1">
          <a:blip r:embed="rId4">
            <a:extLst>
              <a:ext uri="{28A0092B-C50C-407E-A947-70E740481C1C}">
                <a14:useLocalDpi xmlns:a14="http://schemas.microsoft.com/office/drawing/2010/main" val="0"/>
              </a:ext>
            </a:extLst>
          </a:blip>
          <a:srcRect l="63088" t="11370" r="19404" b="43291"/>
          <a:stretch/>
        </p:blipFill>
        <p:spPr>
          <a:xfrm rot="16804766">
            <a:off x="9630859" y="555632"/>
            <a:ext cx="1768500" cy="1317870"/>
          </a:xfrm>
          <a:prstGeom prst="rect">
            <a:avLst/>
          </a:prstGeom>
        </p:spPr>
      </p:pic>
      <p:pic>
        <p:nvPicPr>
          <p:cNvPr id="11" name="图片 5">
            <a:extLst>
              <a:ext uri="{FF2B5EF4-FFF2-40B4-BE49-F238E27FC236}">
                <a16:creationId xmlns:a16="http://schemas.microsoft.com/office/drawing/2014/main" id="{8CA29A95-B87E-4B8D-ABDF-E744BA4D6B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3798" y="3429000"/>
            <a:ext cx="1910902" cy="2584400"/>
          </a:xfrm>
          <a:prstGeom prst="rect">
            <a:avLst/>
          </a:prstGeom>
        </p:spPr>
      </p:pic>
      <p:sp>
        <p:nvSpPr>
          <p:cNvPr id="2" name="TextBox 1">
            <a:extLst>
              <a:ext uri="{FF2B5EF4-FFF2-40B4-BE49-F238E27FC236}">
                <a16:creationId xmlns:a16="http://schemas.microsoft.com/office/drawing/2014/main" id="{69C35E0C-57F6-F395-2501-5C14C36BDD9B}"/>
              </a:ext>
            </a:extLst>
          </p:cNvPr>
          <p:cNvSpPr txBox="1"/>
          <p:nvPr/>
        </p:nvSpPr>
        <p:spPr>
          <a:xfrm>
            <a:off x="2565552" y="1745464"/>
            <a:ext cx="7146036" cy="1077218"/>
          </a:xfrm>
          <a:prstGeom prst="rect">
            <a:avLst/>
          </a:prstGeom>
          <a:noFill/>
        </p:spPr>
        <p:txBody>
          <a:bodyPr wrap="square" rtlCol="0">
            <a:spAutoFit/>
          </a:bodyPr>
          <a:lstStyle/>
          <a:p>
            <a:pPr algn="ctr"/>
            <a:r>
              <a:rPr lang="en-US" sz="3200" dirty="0">
                <a:latin typeface="#9Slide03 AllRoundGothic" panose="020B0703020202020104" pitchFamily="34" charset="0"/>
              </a:rPr>
              <a:t>Từ mảnh giấy hình chữ nhật, hãy gấp để biến đổi thành hình thang.</a:t>
            </a:r>
          </a:p>
        </p:txBody>
      </p:sp>
      <p:sp>
        <p:nvSpPr>
          <p:cNvPr id="5" name="Rectangle 4">
            <a:extLst>
              <a:ext uri="{FF2B5EF4-FFF2-40B4-BE49-F238E27FC236}">
                <a16:creationId xmlns:a16="http://schemas.microsoft.com/office/drawing/2014/main" id="{0E64F73E-3B86-7BB1-39B6-90BF61C3740A}"/>
              </a:ext>
            </a:extLst>
          </p:cNvPr>
          <p:cNvSpPr/>
          <p:nvPr/>
        </p:nvSpPr>
        <p:spPr>
          <a:xfrm>
            <a:off x="3648456" y="3026478"/>
            <a:ext cx="4681728" cy="238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4772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99500" y="0"/>
            <a:ext cx="3505200" cy="1602363"/>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744810" y="2801792"/>
            <a:ext cx="6536102" cy="4677537"/>
          </a:xfrm>
          <a:prstGeom prst="rect">
            <a:avLst/>
          </a:prstGeom>
        </p:spPr>
      </p:pic>
      <p:pic>
        <p:nvPicPr>
          <p:cNvPr id="3" name="Picture 2">
            <a:extLst>
              <a:ext uri="{FF2B5EF4-FFF2-40B4-BE49-F238E27FC236}">
                <a16:creationId xmlns:a16="http://schemas.microsoft.com/office/drawing/2014/main" id="{3A8AA9BF-93A6-4EE0-9088-ED47C31DC4EE}"/>
              </a:ext>
            </a:extLst>
          </p:cNvPr>
          <p:cNvPicPr>
            <a:picLocks noChangeAspect="1"/>
          </p:cNvPicPr>
          <p:nvPr/>
        </p:nvPicPr>
        <p:blipFill rotWithShape="1">
          <a:blip r:embed="rId5">
            <a:extLst>
              <a:ext uri="{28A0092B-C50C-407E-A947-70E740481C1C}">
                <a14:useLocalDpi xmlns:a14="http://schemas.microsoft.com/office/drawing/2010/main" val="0"/>
              </a:ext>
            </a:extLst>
          </a:blip>
          <a:srcRect l="21867" t="47652" r="58690" b="9017"/>
          <a:stretch/>
        </p:blipFill>
        <p:spPr>
          <a:xfrm>
            <a:off x="184061" y="4464437"/>
            <a:ext cx="2022045" cy="2534894"/>
          </a:xfrm>
          <a:prstGeom prst="rect">
            <a:avLst/>
          </a:prstGeom>
        </p:spPr>
      </p:pic>
      <p:pic>
        <p:nvPicPr>
          <p:cNvPr id="39" name="图片 5">
            <a:extLst>
              <a:ext uri="{FF2B5EF4-FFF2-40B4-BE49-F238E27FC236}">
                <a16:creationId xmlns:a16="http://schemas.microsoft.com/office/drawing/2014/main" id="{7F595A3C-F529-4213-9E98-FFDB104A91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54761" y="4204348"/>
            <a:ext cx="2102689" cy="2500963"/>
          </a:xfrm>
          <a:prstGeom prst="rect">
            <a:avLst/>
          </a:prstGeom>
        </p:spPr>
      </p:pic>
      <p:sp>
        <p:nvSpPr>
          <p:cNvPr id="5" name="TextBox 4">
            <a:extLst>
              <a:ext uri="{FF2B5EF4-FFF2-40B4-BE49-F238E27FC236}">
                <a16:creationId xmlns:a16="http://schemas.microsoft.com/office/drawing/2014/main" id="{FFFA6002-8379-4589-8777-3995CB88AA21}"/>
              </a:ext>
            </a:extLst>
          </p:cNvPr>
          <p:cNvSpPr txBox="1"/>
          <p:nvPr/>
        </p:nvSpPr>
        <p:spPr>
          <a:xfrm>
            <a:off x="2836318" y="1589335"/>
            <a:ext cx="6751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prstDash val="solid"/>
                </a:ln>
                <a:solidFill>
                  <a:srgbClr val="FE622A"/>
                </a:solidFill>
                <a:effectLst>
                  <a:outerShdw blurRad="50800" dist="38100" algn="l" rotWithShape="0">
                    <a:prstClr val="black">
                      <a:alpha val="40000"/>
                    </a:prstClr>
                  </a:outerShdw>
                </a:effectLst>
                <a:uLnTx/>
                <a:uFillTx/>
                <a:latin typeface="Lobster" panose="00000500000000000000" pitchFamily="2" charset="0"/>
                <a:ea typeface="+mn-ea"/>
                <a:cs typeface="+mn-cs"/>
              </a:rPr>
              <a:t>Chúc</a:t>
            </a:r>
            <a:r>
              <a:rPr kumimoji="0" lang="en-US" sz="8800" b="1" i="0" u="none" strike="noStrike" kern="1200" cap="none" spc="0" normalizeH="0" noProof="0" dirty="0">
                <a:ln w="12700">
                  <a:solidFill>
                    <a:prstClr val="black"/>
                  </a:solidFill>
                  <a:prstDash val="solid"/>
                </a:ln>
                <a:solidFill>
                  <a:srgbClr val="FE622A"/>
                </a:solidFill>
                <a:effectLst>
                  <a:outerShdw blurRad="50800" dist="38100" algn="l" rotWithShape="0">
                    <a:prstClr val="black">
                      <a:alpha val="40000"/>
                    </a:prstClr>
                  </a:outerShdw>
                </a:effectLst>
                <a:uLnTx/>
                <a:uFillTx/>
                <a:latin typeface="Lobster" panose="00000500000000000000" pitchFamily="2" charset="0"/>
                <a:ea typeface="+mn-ea"/>
                <a:cs typeface="+mn-cs"/>
              </a:rPr>
              <a:t> các con học tốt!</a:t>
            </a:r>
            <a:endParaRPr kumimoji="0" lang="en-US" sz="8800" b="1" i="0" u="none" strike="noStrike" kern="1200" cap="none" spc="0" normalizeH="0" baseline="0" noProof="0" dirty="0">
              <a:ln w="12700">
                <a:solidFill>
                  <a:prstClr val="black"/>
                </a:solidFill>
                <a:prstDash val="solid"/>
              </a:ln>
              <a:solidFill>
                <a:srgbClr val="FE622A"/>
              </a:solidFill>
              <a:effectLst>
                <a:outerShdw blurRad="50800" dist="38100" algn="l" rotWithShape="0">
                  <a:prstClr val="black">
                    <a:alpha val="40000"/>
                  </a:prstClr>
                </a:outerShdw>
              </a:effectLst>
              <a:uLnTx/>
              <a:uFillTx/>
              <a:latin typeface="Lobster" panose="00000500000000000000" pitchFamily="2" charset="0"/>
              <a:ea typeface="+mn-ea"/>
              <a:cs typeface="+mn-cs"/>
            </a:endParaRPr>
          </a:p>
        </p:txBody>
      </p:sp>
      <p:pic>
        <p:nvPicPr>
          <p:cNvPr id="23" name="Picture 3">
            <a:extLst>
              <a:ext uri="{FF2B5EF4-FFF2-40B4-BE49-F238E27FC236}">
                <a16:creationId xmlns:a16="http://schemas.microsoft.com/office/drawing/2014/main" id="{0D5CA851-7172-4DE5-9337-F5C93BDF44A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69776">
            <a:off x="818388" y="803475"/>
            <a:ext cx="1798371" cy="919417"/>
          </a:xfrm>
          <a:prstGeom prst="rect">
            <a:avLst/>
          </a:prstGeom>
        </p:spPr>
      </p:pic>
      <p:pic>
        <p:nvPicPr>
          <p:cNvPr id="32" name="图片 9">
            <a:extLst>
              <a:ext uri="{FF2B5EF4-FFF2-40B4-BE49-F238E27FC236}">
                <a16:creationId xmlns:a16="http://schemas.microsoft.com/office/drawing/2014/main" id="{AF0AB79C-B000-4E5C-8CC2-DCC548A4BEA7}"/>
              </a:ext>
            </a:extLst>
          </p:cNvPr>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rot="16804766">
            <a:off x="9630859" y="555632"/>
            <a:ext cx="1768500" cy="1317870"/>
          </a:xfrm>
          <a:prstGeom prst="rect">
            <a:avLst/>
          </a:prstGeom>
        </p:spPr>
      </p:pic>
    </p:spTree>
    <p:extLst>
      <p:ext uri="{BB962C8B-B14F-4D97-AF65-F5344CB8AC3E}">
        <p14:creationId xmlns:p14="http://schemas.microsoft.com/office/powerpoint/2010/main" val="284100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91373" y="87887"/>
            <a:ext cx="11948227" cy="66822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9220937" y="-128988"/>
            <a:ext cx="3505200" cy="1602363"/>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744810" y="2801792"/>
            <a:ext cx="6536102" cy="4677537"/>
          </a:xfrm>
          <a:prstGeom prst="rect">
            <a:avLst/>
          </a:prstGeom>
        </p:spPr>
      </p:pic>
      <p:grpSp>
        <p:nvGrpSpPr>
          <p:cNvPr id="31" name="组合 30"/>
          <p:cNvGrpSpPr/>
          <p:nvPr/>
        </p:nvGrpSpPr>
        <p:grpSpPr>
          <a:xfrm>
            <a:off x="6468370" y="5317771"/>
            <a:ext cx="5736330" cy="1167697"/>
            <a:chOff x="3565238" y="3328790"/>
            <a:chExt cx="5736330" cy="1167697"/>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0640" t="57294" r="19740" b="7605"/>
            <a:stretch/>
          </p:blipFill>
          <p:spPr>
            <a:xfrm>
              <a:off x="3565238" y="3328790"/>
              <a:ext cx="5736330" cy="1167697"/>
            </a:xfrm>
            <a:prstGeom prst="rect">
              <a:avLst/>
            </a:prstGeom>
          </p:spPr>
        </p:pic>
        <p:sp>
          <p:nvSpPr>
            <p:cNvPr id="24" name="文本框 23"/>
            <p:cNvSpPr txBox="1"/>
            <p:nvPr/>
          </p:nvSpPr>
          <p:spPr>
            <a:xfrm>
              <a:off x="3696053" y="3575223"/>
              <a:ext cx="5036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E</a:t>
              </a:r>
              <a:endParaRPr kumimoji="0" lang="zh-CN" altLang="en-US" sz="36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25" name="文本框 24"/>
            <p:cNvSpPr txBox="1"/>
            <p:nvPr/>
          </p:nvSpPr>
          <p:spPr>
            <a:xfrm>
              <a:off x="4288362" y="3521831"/>
              <a:ext cx="55015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D</a:t>
              </a:r>
              <a:endParaRPr kumimoji="0" lang="zh-CN" altLang="en-US" sz="40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26" name="文本框 25"/>
            <p:cNvSpPr txBox="1"/>
            <p:nvPr/>
          </p:nvSpPr>
          <p:spPr>
            <a:xfrm>
              <a:off x="4921781" y="3521831"/>
              <a:ext cx="57740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U</a:t>
              </a:r>
              <a:endParaRPr kumimoji="0" lang="zh-CN" altLang="en-US" sz="40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27" name="文本框 26"/>
            <p:cNvSpPr txBox="1"/>
            <p:nvPr/>
          </p:nvSpPr>
          <p:spPr>
            <a:xfrm>
              <a:off x="5612132" y="3506333"/>
              <a:ext cx="4988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F</a:t>
              </a:r>
              <a:endParaRPr kumimoji="0" lang="zh-CN" altLang="en-US" sz="40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28" name="文本框 27"/>
            <p:cNvSpPr txBox="1"/>
            <p:nvPr/>
          </p:nvSpPr>
          <p:spPr>
            <a:xfrm>
              <a:off x="6364784" y="3479799"/>
              <a:ext cx="34977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I</a:t>
              </a:r>
              <a:endParaRPr kumimoji="0" lang="zh-CN" altLang="en-US" sz="40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29" name="文本框 28"/>
            <p:cNvSpPr txBox="1"/>
            <p:nvPr/>
          </p:nvSpPr>
          <p:spPr>
            <a:xfrm>
              <a:off x="6888098" y="3529210"/>
              <a:ext cx="62068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V</a:t>
              </a:r>
              <a:endParaRPr kumimoji="0" lang="zh-CN" altLang="en-US" sz="40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30" name="文本框 29"/>
            <p:cNvSpPr txBox="1"/>
            <p:nvPr/>
          </p:nvSpPr>
          <p:spPr>
            <a:xfrm>
              <a:off x="7728115" y="3529210"/>
              <a:ext cx="5389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E</a:t>
              </a:r>
              <a:endParaRPr kumimoji="0" lang="zh-CN" altLang="en-US" sz="40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grpSp>
      <p:pic>
        <p:nvPicPr>
          <p:cNvPr id="3" name="Picture 2">
            <a:extLst>
              <a:ext uri="{FF2B5EF4-FFF2-40B4-BE49-F238E27FC236}">
                <a16:creationId xmlns:a16="http://schemas.microsoft.com/office/drawing/2014/main" id="{3A8AA9BF-93A6-4EE0-9088-ED47C31DC4EE}"/>
              </a:ext>
            </a:extLst>
          </p:cNvPr>
          <p:cNvPicPr>
            <a:picLocks noChangeAspect="1"/>
          </p:cNvPicPr>
          <p:nvPr/>
        </p:nvPicPr>
        <p:blipFill rotWithShape="1">
          <a:blip r:embed="rId5">
            <a:extLst>
              <a:ext uri="{28A0092B-C50C-407E-A947-70E740481C1C}">
                <a14:useLocalDpi xmlns:a14="http://schemas.microsoft.com/office/drawing/2010/main" val="0"/>
              </a:ext>
            </a:extLst>
          </a:blip>
          <a:srcRect l="21867" t="47652" r="58690" b="9017"/>
          <a:stretch/>
        </p:blipFill>
        <p:spPr>
          <a:xfrm>
            <a:off x="-241958" y="4519864"/>
            <a:ext cx="2022045" cy="2534894"/>
          </a:xfrm>
          <a:prstGeom prst="rect">
            <a:avLst/>
          </a:prstGeom>
        </p:spPr>
      </p:pic>
      <p:pic>
        <p:nvPicPr>
          <p:cNvPr id="33" name="Picture 7">
            <a:extLst>
              <a:ext uri="{FF2B5EF4-FFF2-40B4-BE49-F238E27FC236}">
                <a16:creationId xmlns:a16="http://schemas.microsoft.com/office/drawing/2014/main" id="{0A6848DC-BAE9-458B-8F89-86B57D71B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4913" y="924838"/>
            <a:ext cx="8382173" cy="3552789"/>
          </a:xfrm>
          <a:prstGeom prst="rect">
            <a:avLst/>
          </a:prstGeom>
        </p:spPr>
      </p:pic>
      <p:pic>
        <p:nvPicPr>
          <p:cNvPr id="39" name="图片 5">
            <a:extLst>
              <a:ext uri="{FF2B5EF4-FFF2-40B4-BE49-F238E27FC236}">
                <a16:creationId xmlns:a16="http://schemas.microsoft.com/office/drawing/2014/main" id="{7F595A3C-F529-4213-9E98-FFDB104A91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7249" y="4313856"/>
            <a:ext cx="2005135" cy="2384931"/>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51915" t="6730" r="36369" b="58266"/>
          <a:stretch/>
        </p:blipFill>
        <p:spPr>
          <a:xfrm>
            <a:off x="2603644" y="1798610"/>
            <a:ext cx="1049866" cy="902622"/>
          </a:xfrm>
          <a:prstGeom prst="rect">
            <a:avLst/>
          </a:prstGeom>
        </p:spPr>
      </p:pic>
      <p:sp>
        <p:nvSpPr>
          <p:cNvPr id="4" name="TextBox 3">
            <a:extLst>
              <a:ext uri="{FF2B5EF4-FFF2-40B4-BE49-F238E27FC236}">
                <a16:creationId xmlns:a16="http://schemas.microsoft.com/office/drawing/2014/main" id="{6D99CF32-2B45-4022-BCCB-E8E6C12AED64}"/>
              </a:ext>
            </a:extLst>
          </p:cNvPr>
          <p:cNvSpPr txBox="1"/>
          <p:nvPr/>
        </p:nvSpPr>
        <p:spPr>
          <a:xfrm>
            <a:off x="5179708" y="1125508"/>
            <a:ext cx="29339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UTM Americana EB" panose="02040603050506020204" pitchFamily="18" charset="0"/>
                <a:ea typeface="+mn-ea"/>
                <a:cs typeface="+mn-cs"/>
              </a:rPr>
              <a:t>Toán </a:t>
            </a:r>
          </a:p>
        </p:txBody>
      </p:sp>
      <p:sp>
        <p:nvSpPr>
          <p:cNvPr id="5" name="TextBox 4">
            <a:extLst>
              <a:ext uri="{FF2B5EF4-FFF2-40B4-BE49-F238E27FC236}">
                <a16:creationId xmlns:a16="http://schemas.microsoft.com/office/drawing/2014/main" id="{FFFA6002-8379-4589-8777-3995CB88AA21}"/>
              </a:ext>
            </a:extLst>
          </p:cNvPr>
          <p:cNvSpPr txBox="1"/>
          <p:nvPr/>
        </p:nvSpPr>
        <p:spPr>
          <a:xfrm>
            <a:off x="2878499" y="1794293"/>
            <a:ext cx="675134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prstDash val="solid"/>
                </a:ln>
                <a:solidFill>
                  <a:srgbClr val="FE622A"/>
                </a:solidFill>
                <a:effectLst>
                  <a:outerShdw blurRad="50800" dist="38100" algn="l" rotWithShape="0">
                    <a:prstClr val="black">
                      <a:alpha val="40000"/>
                    </a:prstClr>
                  </a:outerShdw>
                </a:effectLst>
                <a:uLnTx/>
                <a:uFillTx/>
                <a:latin typeface="UTM French Vanilla" panose="02040603050506020204" pitchFamily="18" charset="0"/>
                <a:ea typeface="+mn-ea"/>
                <a:cs typeface="+mn-cs"/>
              </a:rPr>
              <a:t>Hình thang</a:t>
            </a:r>
          </a:p>
        </p:txBody>
      </p:sp>
      <p:sp>
        <p:nvSpPr>
          <p:cNvPr id="6" name="TextBox 5">
            <a:extLst>
              <a:ext uri="{FF2B5EF4-FFF2-40B4-BE49-F238E27FC236}">
                <a16:creationId xmlns:a16="http://schemas.microsoft.com/office/drawing/2014/main" id="{A102A73E-EB1A-4856-9542-80691AAF868C}"/>
              </a:ext>
            </a:extLst>
          </p:cNvPr>
          <p:cNvSpPr txBox="1"/>
          <p:nvPr/>
        </p:nvSpPr>
        <p:spPr>
          <a:xfrm>
            <a:off x="8569437" y="3742996"/>
            <a:ext cx="1685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Lobster" panose="00000500000000000000" pitchFamily="2" charset="0"/>
                <a:ea typeface="+mn-ea"/>
                <a:cs typeface="+mn-cs"/>
              </a:rPr>
              <a:t>Trang 91</a:t>
            </a:r>
          </a:p>
        </p:txBody>
      </p:sp>
      <p:pic>
        <p:nvPicPr>
          <p:cNvPr id="23" name="Picture 3">
            <a:extLst>
              <a:ext uri="{FF2B5EF4-FFF2-40B4-BE49-F238E27FC236}">
                <a16:creationId xmlns:a16="http://schemas.microsoft.com/office/drawing/2014/main" id="{0D5CA851-7172-4DE5-9337-F5C93BDF44A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569776">
            <a:off x="95637" y="300379"/>
            <a:ext cx="1798371" cy="919417"/>
          </a:xfrm>
          <a:prstGeom prst="rect">
            <a:avLst/>
          </a:prstGeom>
        </p:spPr>
      </p:pic>
    </p:spTree>
    <p:extLst>
      <p:ext uri="{BB962C8B-B14F-4D97-AF65-F5344CB8AC3E}">
        <p14:creationId xmlns:p14="http://schemas.microsoft.com/office/powerpoint/2010/main" val="39028607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par>
                          <p:cTn id="43" fill="hold">
                            <p:stCondLst>
                              <p:cond delay="500"/>
                            </p:stCondLst>
                            <p:childTnLst>
                              <p:par>
                                <p:cTn id="44" presetID="26"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435">
                                          <p:stCondLst>
                                            <p:cond delay="0"/>
                                          </p:stCondLst>
                                        </p:cTn>
                                        <p:tgtEl>
                                          <p:spTgt spid="4"/>
                                        </p:tgtEl>
                                      </p:cBhvr>
                                    </p:animEffect>
                                    <p:anim calcmode="lin" valueType="num">
                                      <p:cBhvr>
                                        <p:cTn id="47"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8"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9"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50"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51"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52" dur="20">
                                          <p:stCondLst>
                                            <p:cond delay="487"/>
                                          </p:stCondLst>
                                        </p:cTn>
                                        <p:tgtEl>
                                          <p:spTgt spid="4"/>
                                        </p:tgtEl>
                                      </p:cBhvr>
                                      <p:to x="100000" y="60000"/>
                                    </p:animScale>
                                    <p:animScale>
                                      <p:cBhvr>
                                        <p:cTn id="53" dur="124" decel="50000">
                                          <p:stCondLst>
                                            <p:cond delay="507"/>
                                          </p:stCondLst>
                                        </p:cTn>
                                        <p:tgtEl>
                                          <p:spTgt spid="4"/>
                                        </p:tgtEl>
                                      </p:cBhvr>
                                      <p:to x="100000" y="100000"/>
                                    </p:animScale>
                                    <p:animScale>
                                      <p:cBhvr>
                                        <p:cTn id="54" dur="20">
                                          <p:stCondLst>
                                            <p:cond delay="984"/>
                                          </p:stCondLst>
                                        </p:cTn>
                                        <p:tgtEl>
                                          <p:spTgt spid="4"/>
                                        </p:tgtEl>
                                      </p:cBhvr>
                                      <p:to x="100000" y="80000"/>
                                    </p:animScale>
                                    <p:animScale>
                                      <p:cBhvr>
                                        <p:cTn id="55" dur="124" decel="50000">
                                          <p:stCondLst>
                                            <p:cond delay="1004"/>
                                          </p:stCondLst>
                                        </p:cTn>
                                        <p:tgtEl>
                                          <p:spTgt spid="4"/>
                                        </p:tgtEl>
                                      </p:cBhvr>
                                      <p:to x="100000" y="100000"/>
                                    </p:animScale>
                                    <p:animScale>
                                      <p:cBhvr>
                                        <p:cTn id="56" dur="20">
                                          <p:stCondLst>
                                            <p:cond delay="1231"/>
                                          </p:stCondLst>
                                        </p:cTn>
                                        <p:tgtEl>
                                          <p:spTgt spid="4"/>
                                        </p:tgtEl>
                                      </p:cBhvr>
                                      <p:to x="100000" y="90000"/>
                                    </p:animScale>
                                    <p:animScale>
                                      <p:cBhvr>
                                        <p:cTn id="57" dur="124" decel="50000">
                                          <p:stCondLst>
                                            <p:cond delay="1251"/>
                                          </p:stCondLst>
                                        </p:cTn>
                                        <p:tgtEl>
                                          <p:spTgt spid="4"/>
                                        </p:tgtEl>
                                      </p:cBhvr>
                                      <p:to x="100000" y="100000"/>
                                    </p:animScale>
                                    <p:animScale>
                                      <p:cBhvr>
                                        <p:cTn id="58" dur="20">
                                          <p:stCondLst>
                                            <p:cond delay="1356"/>
                                          </p:stCondLst>
                                        </p:cTn>
                                        <p:tgtEl>
                                          <p:spTgt spid="4"/>
                                        </p:tgtEl>
                                      </p:cBhvr>
                                      <p:to x="100000" y="95000"/>
                                    </p:animScale>
                                    <p:animScale>
                                      <p:cBhvr>
                                        <p:cTn id="59" dur="124" decel="50000">
                                          <p:stCondLst>
                                            <p:cond delay="1376"/>
                                          </p:stCondLst>
                                        </p:cTn>
                                        <p:tgtEl>
                                          <p:spTgt spid="4"/>
                                        </p:tgtEl>
                                      </p:cBhvr>
                                      <p:to x="100000" y="100000"/>
                                    </p:animScale>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250"/>
                                        <p:tgtEl>
                                          <p:spTgt spid="13"/>
                                        </p:tgtEl>
                                      </p:cBhvr>
                                    </p:animEffect>
                                  </p:childTnLst>
                                </p:cTn>
                              </p:par>
                            </p:childTnLst>
                          </p:cTn>
                        </p:par>
                        <p:par>
                          <p:cTn id="64" fill="hold">
                            <p:stCondLst>
                              <p:cond delay="3250"/>
                            </p:stCondLst>
                            <p:childTnLst>
                              <p:par>
                                <p:cTn id="65" presetID="42" presetClass="entr" presetSubtype="0" fill="hold" grpId="0"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childTnLst>
                          </p:cTn>
                        </p:par>
                        <p:par>
                          <p:cTn id="70" fill="hold">
                            <p:stCondLst>
                              <p:cond delay="4250"/>
                            </p:stCondLst>
                            <p:childTnLst>
                              <p:par>
                                <p:cTn id="71" presetID="42" presetClass="entr" presetSubtype="0" fill="hold" grpId="0"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1000"/>
                                        <p:tgtEl>
                                          <p:spTgt spid="6"/>
                                        </p:tgtEl>
                                      </p:cBhvr>
                                    </p:animEffect>
                                    <p:anim calcmode="lin" valueType="num">
                                      <p:cBhvr>
                                        <p:cTn id="74" dur="1000" fill="hold"/>
                                        <p:tgtEl>
                                          <p:spTgt spid="6"/>
                                        </p:tgtEl>
                                        <p:attrNameLst>
                                          <p:attrName>ppt_x</p:attrName>
                                        </p:attrNameLst>
                                      </p:cBhvr>
                                      <p:tavLst>
                                        <p:tav tm="0">
                                          <p:val>
                                            <p:strVal val="#ppt_x"/>
                                          </p:val>
                                        </p:tav>
                                        <p:tav tm="100000">
                                          <p:val>
                                            <p:strVal val="#ppt_x"/>
                                          </p:val>
                                        </p:tav>
                                      </p:tavLst>
                                    </p:anim>
                                    <p:anim calcmode="lin" valueType="num">
                                      <p:cBhvr>
                                        <p:cTn id="75" dur="1000" fill="hold"/>
                                        <p:tgtEl>
                                          <p:spTgt spid="6"/>
                                        </p:tgtEl>
                                        <p:attrNameLst>
                                          <p:attrName>ppt_y</p:attrName>
                                        </p:attrNameLst>
                                      </p:cBhvr>
                                      <p:tavLst>
                                        <p:tav tm="0">
                                          <p:val>
                                            <p:strVal val="#ppt_y+.1"/>
                                          </p:val>
                                        </p:tav>
                                        <p:tav tm="100000">
                                          <p:val>
                                            <p:strVal val="#ppt_y"/>
                                          </p:val>
                                        </p:tav>
                                      </p:tavLst>
                                    </p:anim>
                                  </p:childTnLst>
                                </p:cTn>
                              </p:par>
                            </p:childTnLst>
                          </p:cTn>
                        </p:par>
                        <p:par>
                          <p:cTn id="76" fill="hold">
                            <p:stCondLst>
                              <p:cond delay="5250"/>
                            </p:stCondLst>
                            <p:childTnLst>
                              <p:par>
                                <p:cTn id="77" presetID="16" presetClass="entr" presetSubtype="37" fill="hold"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outVertical)">
                                      <p:cBhvr>
                                        <p:cTn id="7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35B3B7F2-1A5B-48F4-878D-B0FCC2AE4D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19445" y="785906"/>
            <a:ext cx="766553" cy="1209551"/>
          </a:xfrm>
          <a:prstGeom prst="rect">
            <a:avLst/>
          </a:prstGeom>
        </p:spPr>
      </p:pic>
      <p:sp>
        <p:nvSpPr>
          <p:cNvPr id="5" name="TextBox 4">
            <a:extLst>
              <a:ext uri="{FF2B5EF4-FFF2-40B4-BE49-F238E27FC236}">
                <a16:creationId xmlns:a16="http://schemas.microsoft.com/office/drawing/2014/main" id="{B4A6F571-FBAE-4879-93E7-9F4E65D6811B}"/>
              </a:ext>
            </a:extLst>
          </p:cNvPr>
          <p:cNvSpPr txBox="1"/>
          <p:nvPr/>
        </p:nvSpPr>
        <p:spPr>
          <a:xfrm>
            <a:off x="1332162" y="2102986"/>
            <a:ext cx="18511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Cái thang</a:t>
            </a:r>
          </a:p>
        </p:txBody>
      </p:sp>
      <p:sp>
        <p:nvSpPr>
          <p:cNvPr id="11" name="Line 36">
            <a:extLst>
              <a:ext uri="{FF2B5EF4-FFF2-40B4-BE49-F238E27FC236}">
                <a16:creationId xmlns:a16="http://schemas.microsoft.com/office/drawing/2014/main" id="{8C7AA120-7DF9-4647-A286-E08F4AE4BCDD}"/>
              </a:ext>
            </a:extLst>
          </p:cNvPr>
          <p:cNvSpPr>
            <a:spLocks noChangeShapeType="1"/>
          </p:cNvSpPr>
          <p:nvPr/>
        </p:nvSpPr>
        <p:spPr bwMode="auto">
          <a:xfrm flipH="1">
            <a:off x="4324317" y="963957"/>
            <a:ext cx="406400"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Line 37">
            <a:extLst>
              <a:ext uri="{FF2B5EF4-FFF2-40B4-BE49-F238E27FC236}">
                <a16:creationId xmlns:a16="http://schemas.microsoft.com/office/drawing/2014/main" id="{1F211A48-3B61-452E-BE46-1A2C4FD8ED7F}"/>
              </a:ext>
            </a:extLst>
          </p:cNvPr>
          <p:cNvSpPr>
            <a:spLocks noChangeShapeType="1"/>
          </p:cNvSpPr>
          <p:nvPr/>
        </p:nvSpPr>
        <p:spPr bwMode="auto">
          <a:xfrm>
            <a:off x="4730717" y="963957"/>
            <a:ext cx="14255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Line 38">
            <a:extLst>
              <a:ext uri="{FF2B5EF4-FFF2-40B4-BE49-F238E27FC236}">
                <a16:creationId xmlns:a16="http://schemas.microsoft.com/office/drawing/2014/main" id="{FDD20A90-97D8-4252-BE06-D7C43865879D}"/>
              </a:ext>
            </a:extLst>
          </p:cNvPr>
          <p:cNvSpPr>
            <a:spLocks noChangeShapeType="1"/>
          </p:cNvSpPr>
          <p:nvPr/>
        </p:nvSpPr>
        <p:spPr bwMode="auto">
          <a:xfrm>
            <a:off x="6156292" y="963957"/>
            <a:ext cx="1763712"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Line 39">
            <a:extLst>
              <a:ext uri="{FF2B5EF4-FFF2-40B4-BE49-F238E27FC236}">
                <a16:creationId xmlns:a16="http://schemas.microsoft.com/office/drawing/2014/main" id="{50024FCD-E094-4BD8-A44A-94B8C1E42CF6}"/>
              </a:ext>
            </a:extLst>
          </p:cNvPr>
          <p:cNvSpPr>
            <a:spLocks noChangeShapeType="1"/>
          </p:cNvSpPr>
          <p:nvPr/>
        </p:nvSpPr>
        <p:spPr bwMode="auto">
          <a:xfrm>
            <a:off x="4306854" y="2411757"/>
            <a:ext cx="35956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5" name="Text Box 40">
            <a:extLst>
              <a:ext uri="{FF2B5EF4-FFF2-40B4-BE49-F238E27FC236}">
                <a16:creationId xmlns:a16="http://schemas.microsoft.com/office/drawing/2014/main" id="{064F12AB-A518-4911-B721-D7460ACCA33B}"/>
              </a:ext>
            </a:extLst>
          </p:cNvPr>
          <p:cNvSpPr txBox="1">
            <a:spLocks noChangeArrowheads="1"/>
          </p:cNvSpPr>
          <p:nvPr/>
        </p:nvSpPr>
        <p:spPr bwMode="auto">
          <a:xfrm>
            <a:off x="3967129" y="2183157"/>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D</a:t>
            </a:r>
          </a:p>
        </p:txBody>
      </p:sp>
      <p:sp>
        <p:nvSpPr>
          <p:cNvPr id="16" name="Text Box 41">
            <a:extLst>
              <a:ext uri="{FF2B5EF4-FFF2-40B4-BE49-F238E27FC236}">
                <a16:creationId xmlns:a16="http://schemas.microsoft.com/office/drawing/2014/main" id="{FB47EFB5-D555-47EC-84B9-140E3BCE4121}"/>
              </a:ext>
            </a:extLst>
          </p:cNvPr>
          <p:cNvSpPr txBox="1">
            <a:spLocks noChangeArrowheads="1"/>
          </p:cNvSpPr>
          <p:nvPr/>
        </p:nvSpPr>
        <p:spPr bwMode="auto">
          <a:xfrm>
            <a:off x="7904129" y="2183157"/>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C</a:t>
            </a:r>
          </a:p>
        </p:txBody>
      </p:sp>
      <p:sp>
        <p:nvSpPr>
          <p:cNvPr id="17" name="Text Box 47">
            <a:extLst>
              <a:ext uri="{FF2B5EF4-FFF2-40B4-BE49-F238E27FC236}">
                <a16:creationId xmlns:a16="http://schemas.microsoft.com/office/drawing/2014/main" id="{6F3112E2-BDE0-4A6A-B838-E7E05D6BF384}"/>
              </a:ext>
            </a:extLst>
          </p:cNvPr>
          <p:cNvSpPr txBox="1">
            <a:spLocks noChangeArrowheads="1"/>
          </p:cNvSpPr>
          <p:nvPr/>
        </p:nvSpPr>
        <p:spPr bwMode="auto">
          <a:xfrm>
            <a:off x="4306854" y="582957"/>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A</a:t>
            </a:r>
          </a:p>
        </p:txBody>
      </p:sp>
      <p:sp>
        <p:nvSpPr>
          <p:cNvPr id="18" name="Text Box 48">
            <a:extLst>
              <a:ext uri="{FF2B5EF4-FFF2-40B4-BE49-F238E27FC236}">
                <a16:creationId xmlns:a16="http://schemas.microsoft.com/office/drawing/2014/main" id="{AEF1648A-5667-4E05-8194-57607F121574}"/>
              </a:ext>
            </a:extLst>
          </p:cNvPr>
          <p:cNvSpPr txBox="1">
            <a:spLocks noChangeArrowheads="1"/>
          </p:cNvSpPr>
          <p:nvPr/>
        </p:nvSpPr>
        <p:spPr bwMode="auto">
          <a:xfrm>
            <a:off x="6138829" y="582957"/>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B</a:t>
            </a:r>
          </a:p>
        </p:txBody>
      </p:sp>
      <p:sp>
        <p:nvSpPr>
          <p:cNvPr id="19" name="Text Box 50">
            <a:extLst>
              <a:ext uri="{FF2B5EF4-FFF2-40B4-BE49-F238E27FC236}">
                <a16:creationId xmlns:a16="http://schemas.microsoft.com/office/drawing/2014/main" id="{26C603F5-0B52-4FB4-8939-6CD80D477942}"/>
              </a:ext>
            </a:extLst>
          </p:cNvPr>
          <p:cNvSpPr txBox="1">
            <a:spLocks noChangeArrowheads="1"/>
          </p:cNvSpPr>
          <p:nvPr/>
        </p:nvSpPr>
        <p:spPr bwMode="auto">
          <a:xfrm>
            <a:off x="4375116" y="2454289"/>
            <a:ext cx="37103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Hình thang ABCD</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21" name="Rectangle: Rounded Corners 20">
            <a:extLst>
              <a:ext uri="{FF2B5EF4-FFF2-40B4-BE49-F238E27FC236}">
                <a16:creationId xmlns:a16="http://schemas.microsoft.com/office/drawing/2014/main" id="{4D2E6984-C5DE-454D-8841-7FD98088AEF1}"/>
              </a:ext>
            </a:extLst>
          </p:cNvPr>
          <p:cNvSpPr/>
          <p:nvPr/>
        </p:nvSpPr>
        <p:spPr>
          <a:xfrm>
            <a:off x="3146592" y="2945220"/>
            <a:ext cx="5898815" cy="1062802"/>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99CBA955-0CB5-4743-971C-066D92EFE44D}"/>
              </a:ext>
            </a:extLst>
          </p:cNvPr>
          <p:cNvSpPr txBox="1"/>
          <p:nvPr/>
        </p:nvSpPr>
        <p:spPr>
          <a:xfrm>
            <a:off x="3412082" y="3213682"/>
            <a:ext cx="53407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 thang ABCD có mấy cạnh?</a:t>
            </a:r>
          </a:p>
        </p:txBody>
      </p:sp>
      <p:sp>
        <p:nvSpPr>
          <p:cNvPr id="23" name="TextBox 22">
            <a:extLst>
              <a:ext uri="{FF2B5EF4-FFF2-40B4-BE49-F238E27FC236}">
                <a16:creationId xmlns:a16="http://schemas.microsoft.com/office/drawing/2014/main" id="{55E57201-85C2-4C17-AD85-51E57E2AF818}"/>
              </a:ext>
            </a:extLst>
          </p:cNvPr>
          <p:cNvSpPr txBox="1"/>
          <p:nvPr/>
        </p:nvSpPr>
        <p:spPr>
          <a:xfrm>
            <a:off x="2160175" y="4101379"/>
            <a:ext cx="3131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Hình thang ABCD có:</a:t>
            </a:r>
          </a:p>
        </p:txBody>
      </p:sp>
      <p:sp>
        <p:nvSpPr>
          <p:cNvPr id="24" name="TextBox 23">
            <a:extLst>
              <a:ext uri="{FF2B5EF4-FFF2-40B4-BE49-F238E27FC236}">
                <a16:creationId xmlns:a16="http://schemas.microsoft.com/office/drawing/2014/main" id="{F3080544-5FD5-4740-9B91-CD1974F218C1}"/>
              </a:ext>
            </a:extLst>
          </p:cNvPr>
          <p:cNvSpPr txBox="1"/>
          <p:nvPr/>
        </p:nvSpPr>
        <p:spPr>
          <a:xfrm>
            <a:off x="4957793" y="4496426"/>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AB</a:t>
            </a:r>
          </a:p>
        </p:txBody>
      </p:sp>
      <p:sp>
        <p:nvSpPr>
          <p:cNvPr id="25" name="TextBox 24">
            <a:extLst>
              <a:ext uri="{FF2B5EF4-FFF2-40B4-BE49-F238E27FC236}">
                <a16:creationId xmlns:a16="http://schemas.microsoft.com/office/drawing/2014/main" id="{778132C5-E199-4288-A253-A644594C3D0F}"/>
              </a:ext>
            </a:extLst>
          </p:cNvPr>
          <p:cNvSpPr txBox="1"/>
          <p:nvPr/>
        </p:nvSpPr>
        <p:spPr>
          <a:xfrm>
            <a:off x="5453095" y="4527423"/>
            <a:ext cx="402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6" name="TextBox 25">
            <a:extLst>
              <a:ext uri="{FF2B5EF4-FFF2-40B4-BE49-F238E27FC236}">
                <a16:creationId xmlns:a16="http://schemas.microsoft.com/office/drawing/2014/main" id="{5864F991-E929-411E-A64F-D4B6CDB92747}"/>
              </a:ext>
            </a:extLst>
          </p:cNvPr>
          <p:cNvSpPr txBox="1"/>
          <p:nvPr/>
        </p:nvSpPr>
        <p:spPr>
          <a:xfrm>
            <a:off x="5694981" y="4496426"/>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BC</a:t>
            </a:r>
          </a:p>
        </p:txBody>
      </p:sp>
      <p:sp>
        <p:nvSpPr>
          <p:cNvPr id="27" name="TextBox 26">
            <a:extLst>
              <a:ext uri="{FF2B5EF4-FFF2-40B4-BE49-F238E27FC236}">
                <a16:creationId xmlns:a16="http://schemas.microsoft.com/office/drawing/2014/main" id="{6E31E74E-8BB4-4DD6-901D-D6073578E4D3}"/>
              </a:ext>
            </a:extLst>
          </p:cNvPr>
          <p:cNvSpPr txBox="1"/>
          <p:nvPr/>
        </p:nvSpPr>
        <p:spPr>
          <a:xfrm>
            <a:off x="6218639" y="4496425"/>
            <a:ext cx="402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8" name="TextBox 27">
            <a:extLst>
              <a:ext uri="{FF2B5EF4-FFF2-40B4-BE49-F238E27FC236}">
                <a16:creationId xmlns:a16="http://schemas.microsoft.com/office/drawing/2014/main" id="{EF6564DD-413E-4316-97AD-8C3E7AEB1395}"/>
              </a:ext>
            </a:extLst>
          </p:cNvPr>
          <p:cNvSpPr txBox="1"/>
          <p:nvPr/>
        </p:nvSpPr>
        <p:spPr>
          <a:xfrm>
            <a:off x="6379701" y="4501734"/>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CD</a:t>
            </a:r>
          </a:p>
        </p:txBody>
      </p:sp>
      <p:sp>
        <p:nvSpPr>
          <p:cNvPr id="29" name="TextBox 28">
            <a:extLst>
              <a:ext uri="{FF2B5EF4-FFF2-40B4-BE49-F238E27FC236}">
                <a16:creationId xmlns:a16="http://schemas.microsoft.com/office/drawing/2014/main" id="{F61256DE-CB7C-48E0-B4FB-63799CA9A729}"/>
              </a:ext>
            </a:extLst>
          </p:cNvPr>
          <p:cNvSpPr txBox="1"/>
          <p:nvPr/>
        </p:nvSpPr>
        <p:spPr>
          <a:xfrm>
            <a:off x="6943771" y="4496425"/>
            <a:ext cx="402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0" name="TextBox 29">
            <a:extLst>
              <a:ext uri="{FF2B5EF4-FFF2-40B4-BE49-F238E27FC236}">
                <a16:creationId xmlns:a16="http://schemas.microsoft.com/office/drawing/2014/main" id="{5CCD5A72-700D-4229-A3CC-FBBE37179ECA}"/>
              </a:ext>
            </a:extLst>
          </p:cNvPr>
          <p:cNvSpPr txBox="1"/>
          <p:nvPr/>
        </p:nvSpPr>
        <p:spPr>
          <a:xfrm>
            <a:off x="7130688" y="4496424"/>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DA</a:t>
            </a:r>
          </a:p>
        </p:txBody>
      </p:sp>
      <p:sp>
        <p:nvSpPr>
          <p:cNvPr id="31" name="TextBox 30">
            <a:extLst>
              <a:ext uri="{FF2B5EF4-FFF2-40B4-BE49-F238E27FC236}">
                <a16:creationId xmlns:a16="http://schemas.microsoft.com/office/drawing/2014/main" id="{109BDD32-3FD2-488F-BD01-7717E51F491C}"/>
              </a:ext>
            </a:extLst>
          </p:cNvPr>
          <p:cNvSpPr txBox="1"/>
          <p:nvPr/>
        </p:nvSpPr>
        <p:spPr>
          <a:xfrm>
            <a:off x="3173424" y="4434869"/>
            <a:ext cx="16516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+ 4 cạnh:</a:t>
            </a:r>
            <a:endParaRPr kumimoji="0" lang="en-US" sz="2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TextBox 31">
            <a:extLst>
              <a:ext uri="{FF2B5EF4-FFF2-40B4-BE49-F238E27FC236}">
                <a16:creationId xmlns:a16="http://schemas.microsoft.com/office/drawing/2014/main" id="{2D4F5B4E-7710-4D34-B394-ACE61975FD28}"/>
              </a:ext>
            </a:extLst>
          </p:cNvPr>
          <p:cNvSpPr txBox="1"/>
          <p:nvPr/>
        </p:nvSpPr>
        <p:spPr>
          <a:xfrm>
            <a:off x="3728605" y="2960642"/>
            <a:ext cx="53407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 thang ABCD có các cạnh nào song song với nhau?</a:t>
            </a:r>
          </a:p>
        </p:txBody>
      </p:sp>
      <p:sp>
        <p:nvSpPr>
          <p:cNvPr id="33" name="TextBox 32">
            <a:extLst>
              <a:ext uri="{FF2B5EF4-FFF2-40B4-BE49-F238E27FC236}">
                <a16:creationId xmlns:a16="http://schemas.microsoft.com/office/drawing/2014/main" id="{8E680AEF-7352-4CF1-93EF-D7FBBDC49F53}"/>
              </a:ext>
            </a:extLst>
          </p:cNvPr>
          <p:cNvSpPr txBox="1"/>
          <p:nvPr/>
        </p:nvSpPr>
        <p:spPr>
          <a:xfrm>
            <a:off x="3146592" y="5024795"/>
            <a:ext cx="68143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+ 2 cạnh </a:t>
            </a: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AB</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 </a:t>
            </a: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DC</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song song với nhau.</a:t>
            </a:r>
            <a:endParaRPr kumimoji="0" lang="en-US" sz="2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TextBox 33">
            <a:extLst>
              <a:ext uri="{FF2B5EF4-FFF2-40B4-BE49-F238E27FC236}">
                <a16:creationId xmlns:a16="http://schemas.microsoft.com/office/drawing/2014/main" id="{EB0A5296-7F1C-41D1-8C24-39CF5142E615}"/>
              </a:ext>
            </a:extLst>
          </p:cNvPr>
          <p:cNvSpPr txBox="1"/>
          <p:nvPr/>
        </p:nvSpPr>
        <p:spPr>
          <a:xfrm>
            <a:off x="3197590" y="3209395"/>
            <a:ext cx="6165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 thang là hình như thế nào?</a:t>
            </a:r>
          </a:p>
        </p:txBody>
      </p:sp>
      <p:sp>
        <p:nvSpPr>
          <p:cNvPr id="35" name="TextBox 34">
            <a:extLst>
              <a:ext uri="{FF2B5EF4-FFF2-40B4-BE49-F238E27FC236}">
                <a16:creationId xmlns:a16="http://schemas.microsoft.com/office/drawing/2014/main" id="{75E0488D-E2D6-44E6-A467-A2A6686BF5A3}"/>
              </a:ext>
            </a:extLst>
          </p:cNvPr>
          <p:cNvSpPr txBox="1"/>
          <p:nvPr/>
        </p:nvSpPr>
        <p:spPr>
          <a:xfrm>
            <a:off x="1509989" y="5570565"/>
            <a:ext cx="97394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Hình thang có một cặp cạnh đối diện song song.</a:t>
            </a:r>
            <a:endParaRPr kumimoji="0" lang="en-US" sz="3600" b="0" i="0" u="none" strike="noStrike" kern="1200" cap="none" spc="0" normalizeH="0" baseline="0" noProof="0">
              <a:ln>
                <a:noFill/>
              </a:ln>
              <a:solidFill>
                <a:srgbClr val="C00000"/>
              </a:solidFill>
              <a:effectLst/>
              <a:uLnTx/>
              <a:uFillTx/>
              <a:latin typeface="等线" panose="020F0502020204030204"/>
              <a:ea typeface="+mn-ea"/>
              <a:cs typeface="+mn-cs"/>
            </a:endParaRPr>
          </a:p>
        </p:txBody>
      </p:sp>
      <p:pic>
        <p:nvPicPr>
          <p:cNvPr id="42" name="图片 10">
            <a:extLst>
              <a:ext uri="{FF2B5EF4-FFF2-40B4-BE49-F238E27FC236}">
                <a16:creationId xmlns:a16="http://schemas.microsoft.com/office/drawing/2014/main" id="{7A8478B3-F3BF-44D5-BC28-1F6DC2CD87E8}"/>
              </a:ext>
            </a:extLst>
          </p:cNvPr>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43" name="图片 9">
            <a:extLst>
              <a:ext uri="{FF2B5EF4-FFF2-40B4-BE49-F238E27FC236}">
                <a16:creationId xmlns:a16="http://schemas.microsoft.com/office/drawing/2014/main" id="{B6ADC100-3E05-462C-9BE8-CEEC995EECF9}"/>
              </a:ext>
            </a:extLst>
          </p:cNvPr>
          <p:cNvPicPr>
            <a:picLocks noChangeAspect="1"/>
          </p:cNvPicPr>
          <p:nvPr/>
        </p:nvPicPr>
        <p:blipFill rotWithShape="1">
          <a:blip r:embed="rId4">
            <a:extLst>
              <a:ext uri="{28A0092B-C50C-407E-A947-70E740481C1C}">
                <a14:useLocalDpi xmlns:a14="http://schemas.microsoft.com/office/drawing/2010/main" val="0"/>
              </a:ext>
            </a:extLst>
          </a:blip>
          <a:srcRect l="63088" t="11370" r="19404" b="43291"/>
          <a:stretch/>
        </p:blipFill>
        <p:spPr>
          <a:xfrm rot="16804766">
            <a:off x="9132359" y="412833"/>
            <a:ext cx="1768500" cy="1317870"/>
          </a:xfrm>
          <a:prstGeom prst="rect">
            <a:avLst/>
          </a:prstGeom>
        </p:spPr>
      </p:pic>
    </p:spTree>
    <p:extLst>
      <p:ext uri="{BB962C8B-B14F-4D97-AF65-F5344CB8AC3E}">
        <p14:creationId xmlns:p14="http://schemas.microsoft.com/office/powerpoint/2010/main" val="19406655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amond(in)">
                                      <p:cBhvr>
                                        <p:cTn id="41" dur="500"/>
                                        <p:tgtEl>
                                          <p:spTgt spid="19"/>
                                        </p:tgtEl>
                                      </p:cBhvr>
                                    </p:animEffect>
                                  </p:childTnLst>
                                </p:cTn>
                              </p:par>
                            </p:childTnLst>
                          </p:cTn>
                        </p:par>
                        <p:par>
                          <p:cTn id="42" fill="hold">
                            <p:stCondLst>
                              <p:cond delay="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1500"/>
                            </p:stCondLst>
                            <p:childTnLst>
                              <p:par>
                                <p:cTn id="49" presetID="42"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2500"/>
                            </p:stCondLst>
                            <p:childTnLst>
                              <p:par>
                                <p:cTn id="55" presetID="42" presetClass="entr" presetSubtype="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par>
                          <p:cTn id="60" fill="hold">
                            <p:stCondLst>
                              <p:cond delay="3500"/>
                            </p:stCondLst>
                            <p:childTnLst>
                              <p:par>
                                <p:cTn id="61" presetID="42"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fltVal val="0"/>
                                          </p:val>
                                        </p:tav>
                                        <p:tav tm="100000">
                                          <p:val>
                                            <p:strVal val="#ppt_w"/>
                                          </p:val>
                                        </p:tav>
                                      </p:tavLst>
                                    </p:anim>
                                    <p:anim calcmode="lin" valueType="num">
                                      <p:cBhvr>
                                        <p:cTn id="71" dur="500" fill="hold"/>
                                        <p:tgtEl>
                                          <p:spTgt spid="21"/>
                                        </p:tgtEl>
                                        <p:attrNameLst>
                                          <p:attrName>ppt_h</p:attrName>
                                        </p:attrNameLst>
                                      </p:cBhvr>
                                      <p:tavLst>
                                        <p:tav tm="0">
                                          <p:val>
                                            <p:fltVal val="0"/>
                                          </p:val>
                                        </p:tav>
                                        <p:tav tm="100000">
                                          <p:val>
                                            <p:strVal val="#ppt_h"/>
                                          </p:val>
                                        </p:tav>
                                      </p:tavLst>
                                    </p:anim>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left)">
                                      <p:cBhvr>
                                        <p:cTn id="84" dur="5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1000"/>
                                        <p:tgtEl>
                                          <p:spTgt spid="24"/>
                                        </p:tgtEl>
                                      </p:cBhvr>
                                    </p:animEffect>
                                    <p:anim calcmode="lin" valueType="num">
                                      <p:cBhvr>
                                        <p:cTn id="95" dur="1000" fill="hold"/>
                                        <p:tgtEl>
                                          <p:spTgt spid="24"/>
                                        </p:tgtEl>
                                        <p:attrNameLst>
                                          <p:attrName>ppt_x</p:attrName>
                                        </p:attrNameLst>
                                      </p:cBhvr>
                                      <p:tavLst>
                                        <p:tav tm="0">
                                          <p:val>
                                            <p:strVal val="#ppt_x"/>
                                          </p:val>
                                        </p:tav>
                                        <p:tav tm="100000">
                                          <p:val>
                                            <p:strVal val="#ppt_x"/>
                                          </p:val>
                                        </p:tav>
                                      </p:tavLst>
                                    </p:anim>
                                    <p:anim calcmode="lin" valueType="num">
                                      <p:cBhvr>
                                        <p:cTn id="96" dur="1000" fill="hold"/>
                                        <p:tgtEl>
                                          <p:spTgt spid="24"/>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1000"/>
                                        <p:tgtEl>
                                          <p:spTgt spid="25"/>
                                        </p:tgtEl>
                                      </p:cBhvr>
                                    </p:animEffect>
                                    <p:anim calcmode="lin" valueType="num">
                                      <p:cBhvr>
                                        <p:cTn id="100" dur="1000" fill="hold"/>
                                        <p:tgtEl>
                                          <p:spTgt spid="25"/>
                                        </p:tgtEl>
                                        <p:attrNameLst>
                                          <p:attrName>ppt_x</p:attrName>
                                        </p:attrNameLst>
                                      </p:cBhvr>
                                      <p:tavLst>
                                        <p:tav tm="0">
                                          <p:val>
                                            <p:strVal val="#ppt_x"/>
                                          </p:val>
                                        </p:tav>
                                        <p:tav tm="100000">
                                          <p:val>
                                            <p:strVal val="#ppt_x"/>
                                          </p:val>
                                        </p:tav>
                                      </p:tavLst>
                                    </p:anim>
                                    <p:anim calcmode="lin" valueType="num">
                                      <p:cBhvr>
                                        <p:cTn id="10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7" presetClass="emph" presetSubtype="2" fill="hold" nodeType="clickEffect">
                                  <p:stCondLst>
                                    <p:cond delay="0"/>
                                  </p:stCondLst>
                                  <p:childTnLst>
                                    <p:animClr clrSpc="rgb" dir="cw">
                                      <p:cBhvr>
                                        <p:cTn id="105" dur="500" fill="hold"/>
                                        <p:tgtEl>
                                          <p:spTgt spid="12"/>
                                        </p:tgtEl>
                                        <p:attrNameLst>
                                          <p:attrName>stroke.color</p:attrName>
                                        </p:attrNameLst>
                                      </p:cBhvr>
                                      <p:to>
                                        <a:srgbClr val="00B0F0"/>
                                      </p:to>
                                    </p:animClr>
                                    <p:set>
                                      <p:cBhvr>
                                        <p:cTn id="106" dur="500" fill="hold"/>
                                        <p:tgtEl>
                                          <p:spTgt spid="12"/>
                                        </p:tgtEl>
                                        <p:attrNameLst>
                                          <p:attrName>stroke.on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1000"/>
                                        <p:tgtEl>
                                          <p:spTgt spid="26"/>
                                        </p:tgtEl>
                                      </p:cBhvr>
                                    </p:animEffect>
                                    <p:anim calcmode="lin" valueType="num">
                                      <p:cBhvr>
                                        <p:cTn id="112" dur="1000" fill="hold"/>
                                        <p:tgtEl>
                                          <p:spTgt spid="26"/>
                                        </p:tgtEl>
                                        <p:attrNameLst>
                                          <p:attrName>ppt_x</p:attrName>
                                        </p:attrNameLst>
                                      </p:cBhvr>
                                      <p:tavLst>
                                        <p:tav tm="0">
                                          <p:val>
                                            <p:strVal val="#ppt_x"/>
                                          </p:val>
                                        </p:tav>
                                        <p:tav tm="100000">
                                          <p:val>
                                            <p:strVal val="#ppt_x"/>
                                          </p:val>
                                        </p:tav>
                                      </p:tavLst>
                                    </p:anim>
                                    <p:anim calcmode="lin" valueType="num">
                                      <p:cBhvr>
                                        <p:cTn id="113" dur="1000" fill="hold"/>
                                        <p:tgtEl>
                                          <p:spTgt spid="26"/>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anim calcmode="lin" valueType="num">
                                      <p:cBhvr>
                                        <p:cTn id="117" dur="1000" fill="hold"/>
                                        <p:tgtEl>
                                          <p:spTgt spid="27"/>
                                        </p:tgtEl>
                                        <p:attrNameLst>
                                          <p:attrName>ppt_x</p:attrName>
                                        </p:attrNameLst>
                                      </p:cBhvr>
                                      <p:tavLst>
                                        <p:tav tm="0">
                                          <p:val>
                                            <p:strVal val="#ppt_x"/>
                                          </p:val>
                                        </p:tav>
                                        <p:tav tm="100000">
                                          <p:val>
                                            <p:strVal val="#ppt_x"/>
                                          </p:val>
                                        </p:tav>
                                      </p:tavLst>
                                    </p:anim>
                                    <p:anim calcmode="lin" valueType="num">
                                      <p:cBhvr>
                                        <p:cTn id="11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7" presetClass="emph" presetSubtype="2" fill="hold" nodeType="clickEffect">
                                  <p:stCondLst>
                                    <p:cond delay="0"/>
                                  </p:stCondLst>
                                  <p:childTnLst>
                                    <p:animClr clrSpc="rgb" dir="cw">
                                      <p:cBhvr>
                                        <p:cTn id="122" dur="500" fill="hold"/>
                                        <p:tgtEl>
                                          <p:spTgt spid="13"/>
                                        </p:tgtEl>
                                        <p:attrNameLst>
                                          <p:attrName>stroke.color</p:attrName>
                                        </p:attrNameLst>
                                      </p:cBhvr>
                                      <p:to>
                                        <a:srgbClr val="00B0F0"/>
                                      </p:to>
                                    </p:animClr>
                                    <p:set>
                                      <p:cBhvr>
                                        <p:cTn id="123" dur="500" fill="hold"/>
                                        <p:tgtEl>
                                          <p:spTgt spid="13"/>
                                        </p:tgtEl>
                                        <p:attrNameLst>
                                          <p:attrName>stroke.on</p:attrName>
                                        </p:attrNameLst>
                                      </p:cBhvr>
                                      <p:to>
                                        <p:strVal val="true"/>
                                      </p:to>
                                    </p:se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28"/>
                                        </p:tgtEl>
                                        <p:attrNameLst>
                                          <p:attrName>style.visibility</p:attrName>
                                        </p:attrNameLst>
                                      </p:cBhvr>
                                      <p:to>
                                        <p:strVal val="visible"/>
                                      </p:to>
                                    </p:set>
                                    <p:animEffect transition="in" filter="fade">
                                      <p:cBhvr>
                                        <p:cTn id="128" dur="1000"/>
                                        <p:tgtEl>
                                          <p:spTgt spid="28"/>
                                        </p:tgtEl>
                                      </p:cBhvr>
                                    </p:animEffect>
                                    <p:anim calcmode="lin" valueType="num">
                                      <p:cBhvr>
                                        <p:cTn id="129" dur="1000" fill="hold"/>
                                        <p:tgtEl>
                                          <p:spTgt spid="28"/>
                                        </p:tgtEl>
                                        <p:attrNameLst>
                                          <p:attrName>ppt_x</p:attrName>
                                        </p:attrNameLst>
                                      </p:cBhvr>
                                      <p:tavLst>
                                        <p:tav tm="0">
                                          <p:val>
                                            <p:strVal val="#ppt_x"/>
                                          </p:val>
                                        </p:tav>
                                        <p:tav tm="100000">
                                          <p:val>
                                            <p:strVal val="#ppt_x"/>
                                          </p:val>
                                        </p:tav>
                                      </p:tavLst>
                                    </p:anim>
                                    <p:anim calcmode="lin" valueType="num">
                                      <p:cBhvr>
                                        <p:cTn id="130" dur="1000" fill="hold"/>
                                        <p:tgtEl>
                                          <p:spTgt spid="28"/>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29"/>
                                        </p:tgtEl>
                                        <p:attrNameLst>
                                          <p:attrName>style.visibility</p:attrName>
                                        </p:attrNameLst>
                                      </p:cBhvr>
                                      <p:to>
                                        <p:strVal val="visible"/>
                                      </p:to>
                                    </p:set>
                                    <p:animEffect transition="in" filter="fade">
                                      <p:cBhvr>
                                        <p:cTn id="133" dur="1000"/>
                                        <p:tgtEl>
                                          <p:spTgt spid="29"/>
                                        </p:tgtEl>
                                      </p:cBhvr>
                                    </p:animEffect>
                                    <p:anim calcmode="lin" valueType="num">
                                      <p:cBhvr>
                                        <p:cTn id="134" dur="1000" fill="hold"/>
                                        <p:tgtEl>
                                          <p:spTgt spid="29"/>
                                        </p:tgtEl>
                                        <p:attrNameLst>
                                          <p:attrName>ppt_x</p:attrName>
                                        </p:attrNameLst>
                                      </p:cBhvr>
                                      <p:tavLst>
                                        <p:tav tm="0">
                                          <p:val>
                                            <p:strVal val="#ppt_x"/>
                                          </p:val>
                                        </p:tav>
                                        <p:tav tm="100000">
                                          <p:val>
                                            <p:strVal val="#ppt_x"/>
                                          </p:val>
                                        </p:tav>
                                      </p:tavLst>
                                    </p:anim>
                                    <p:anim calcmode="lin" valueType="num">
                                      <p:cBhvr>
                                        <p:cTn id="1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7" presetClass="emph" presetSubtype="2" fill="hold" nodeType="clickEffect">
                                  <p:stCondLst>
                                    <p:cond delay="0"/>
                                  </p:stCondLst>
                                  <p:childTnLst>
                                    <p:animClr clrSpc="rgb" dir="cw">
                                      <p:cBhvr>
                                        <p:cTn id="139" dur="500" fill="hold"/>
                                        <p:tgtEl>
                                          <p:spTgt spid="14"/>
                                        </p:tgtEl>
                                        <p:attrNameLst>
                                          <p:attrName>stroke.color</p:attrName>
                                        </p:attrNameLst>
                                      </p:cBhvr>
                                      <p:to>
                                        <a:srgbClr val="00B0F0"/>
                                      </p:to>
                                    </p:animClr>
                                    <p:set>
                                      <p:cBhvr>
                                        <p:cTn id="140" dur="500" fill="hold"/>
                                        <p:tgtEl>
                                          <p:spTgt spid="14"/>
                                        </p:tgtEl>
                                        <p:attrNameLst>
                                          <p:attrName>stroke.on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fade">
                                      <p:cBhvr>
                                        <p:cTn id="145" dur="1000"/>
                                        <p:tgtEl>
                                          <p:spTgt spid="30"/>
                                        </p:tgtEl>
                                      </p:cBhvr>
                                    </p:animEffect>
                                    <p:anim calcmode="lin" valueType="num">
                                      <p:cBhvr>
                                        <p:cTn id="146" dur="1000" fill="hold"/>
                                        <p:tgtEl>
                                          <p:spTgt spid="30"/>
                                        </p:tgtEl>
                                        <p:attrNameLst>
                                          <p:attrName>ppt_x</p:attrName>
                                        </p:attrNameLst>
                                      </p:cBhvr>
                                      <p:tavLst>
                                        <p:tav tm="0">
                                          <p:val>
                                            <p:strVal val="#ppt_x"/>
                                          </p:val>
                                        </p:tav>
                                        <p:tav tm="100000">
                                          <p:val>
                                            <p:strVal val="#ppt_x"/>
                                          </p:val>
                                        </p:tav>
                                      </p:tavLst>
                                    </p:anim>
                                    <p:anim calcmode="lin" valueType="num">
                                      <p:cBhvr>
                                        <p:cTn id="14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7" presetClass="emph" presetSubtype="2" fill="hold" nodeType="clickEffect">
                                  <p:stCondLst>
                                    <p:cond delay="0"/>
                                  </p:stCondLst>
                                  <p:childTnLst>
                                    <p:animClr clrSpc="rgb" dir="cw">
                                      <p:cBhvr>
                                        <p:cTn id="151" dur="500" fill="hold"/>
                                        <p:tgtEl>
                                          <p:spTgt spid="11"/>
                                        </p:tgtEl>
                                        <p:attrNameLst>
                                          <p:attrName>stroke.color</p:attrName>
                                        </p:attrNameLst>
                                      </p:cBhvr>
                                      <p:to>
                                        <a:srgbClr val="00B0F0"/>
                                      </p:to>
                                    </p:animClr>
                                    <p:set>
                                      <p:cBhvr>
                                        <p:cTn id="152" dur="500" fill="hold"/>
                                        <p:tgtEl>
                                          <p:spTgt spid="11"/>
                                        </p:tgtEl>
                                        <p:attrNameLst>
                                          <p:attrName>stroke.on</p:attrName>
                                        </p:attrNameLst>
                                      </p:cBhvr>
                                      <p:to>
                                        <p:strVal val="true"/>
                                      </p:to>
                                    </p:set>
                                  </p:childTnLst>
                                </p:cTn>
                              </p:par>
                            </p:childTnLst>
                          </p:cTn>
                        </p:par>
                      </p:childTnLst>
                    </p:cTn>
                  </p:par>
                  <p:par>
                    <p:cTn id="153" fill="hold">
                      <p:stCondLst>
                        <p:cond delay="indefinite"/>
                      </p:stCondLst>
                      <p:childTnLst>
                        <p:par>
                          <p:cTn id="154" fill="hold">
                            <p:stCondLst>
                              <p:cond delay="0"/>
                            </p:stCondLst>
                            <p:childTnLst>
                              <p:par>
                                <p:cTn id="155" presetID="16" presetClass="exit" presetSubtype="21" fill="hold" grpId="1" nodeType="clickEffect">
                                  <p:stCondLst>
                                    <p:cond delay="0"/>
                                  </p:stCondLst>
                                  <p:childTnLst>
                                    <p:animEffect transition="out" filter="barn(inVertical)">
                                      <p:cBhvr>
                                        <p:cTn id="156" dur="500"/>
                                        <p:tgtEl>
                                          <p:spTgt spid="22"/>
                                        </p:tgtEl>
                                      </p:cBhvr>
                                    </p:animEffect>
                                    <p:set>
                                      <p:cBhvr>
                                        <p:cTn id="157" dur="1" fill="hold">
                                          <p:stCondLst>
                                            <p:cond delay="499"/>
                                          </p:stCondLst>
                                        </p:cTn>
                                        <p:tgtEl>
                                          <p:spTgt spid="22"/>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42" presetClass="entr" presetSubtype="0" fill="hold" grpId="0" nodeType="clickEffect">
                                  <p:stCondLst>
                                    <p:cond delay="0"/>
                                  </p:stCondLst>
                                  <p:childTnLst>
                                    <p:set>
                                      <p:cBhvr>
                                        <p:cTn id="161" dur="1" fill="hold">
                                          <p:stCondLst>
                                            <p:cond delay="0"/>
                                          </p:stCondLst>
                                        </p:cTn>
                                        <p:tgtEl>
                                          <p:spTgt spid="32"/>
                                        </p:tgtEl>
                                        <p:attrNameLst>
                                          <p:attrName>style.visibility</p:attrName>
                                        </p:attrNameLst>
                                      </p:cBhvr>
                                      <p:to>
                                        <p:strVal val="visible"/>
                                      </p:to>
                                    </p:set>
                                    <p:animEffect transition="in" filter="fade">
                                      <p:cBhvr>
                                        <p:cTn id="162" dur="1000"/>
                                        <p:tgtEl>
                                          <p:spTgt spid="32"/>
                                        </p:tgtEl>
                                      </p:cBhvr>
                                    </p:animEffect>
                                    <p:anim calcmode="lin" valueType="num">
                                      <p:cBhvr>
                                        <p:cTn id="163" dur="1000" fill="hold"/>
                                        <p:tgtEl>
                                          <p:spTgt spid="32"/>
                                        </p:tgtEl>
                                        <p:attrNameLst>
                                          <p:attrName>ppt_x</p:attrName>
                                        </p:attrNameLst>
                                      </p:cBhvr>
                                      <p:tavLst>
                                        <p:tav tm="0">
                                          <p:val>
                                            <p:strVal val="#ppt_x"/>
                                          </p:val>
                                        </p:tav>
                                        <p:tav tm="100000">
                                          <p:val>
                                            <p:strVal val="#ppt_x"/>
                                          </p:val>
                                        </p:tav>
                                      </p:tavLst>
                                    </p:anim>
                                    <p:anim calcmode="lin" valueType="num">
                                      <p:cBhvr>
                                        <p:cTn id="1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2" presetClass="entr" presetSubtype="8" fill="hold" grpId="0" nodeType="clickEffect">
                                  <p:stCondLst>
                                    <p:cond delay="0"/>
                                  </p:stCondLst>
                                  <p:childTnLst>
                                    <p:set>
                                      <p:cBhvr>
                                        <p:cTn id="168" dur="1" fill="hold">
                                          <p:stCondLst>
                                            <p:cond delay="0"/>
                                          </p:stCondLst>
                                        </p:cTn>
                                        <p:tgtEl>
                                          <p:spTgt spid="33"/>
                                        </p:tgtEl>
                                        <p:attrNameLst>
                                          <p:attrName>style.visibility</p:attrName>
                                        </p:attrNameLst>
                                      </p:cBhvr>
                                      <p:to>
                                        <p:strVal val="visible"/>
                                      </p:to>
                                    </p:set>
                                    <p:animEffect transition="in" filter="wipe(left)">
                                      <p:cBhvr>
                                        <p:cTn id="169" dur="500"/>
                                        <p:tgtEl>
                                          <p:spTgt spid="33"/>
                                        </p:tgtEl>
                                      </p:cBhvr>
                                    </p:animEffect>
                                  </p:childTnLst>
                                </p:cTn>
                              </p:par>
                            </p:childTnLst>
                          </p:cTn>
                        </p:par>
                      </p:childTnLst>
                    </p:cTn>
                  </p:par>
                  <p:par>
                    <p:cTn id="170" fill="hold">
                      <p:stCondLst>
                        <p:cond delay="indefinite"/>
                      </p:stCondLst>
                      <p:childTnLst>
                        <p:par>
                          <p:cTn id="171" fill="hold">
                            <p:stCondLst>
                              <p:cond delay="0"/>
                            </p:stCondLst>
                            <p:childTnLst>
                              <p:par>
                                <p:cTn id="172" presetID="7" presetClass="emph" presetSubtype="2" fill="hold" nodeType="clickEffect">
                                  <p:stCondLst>
                                    <p:cond delay="0"/>
                                  </p:stCondLst>
                                  <p:childTnLst>
                                    <p:animClr clrSpc="rgb" dir="cw">
                                      <p:cBhvr>
                                        <p:cTn id="173" dur="500" fill="hold"/>
                                        <p:tgtEl>
                                          <p:spTgt spid="12"/>
                                        </p:tgtEl>
                                        <p:attrNameLst>
                                          <p:attrName>stroke.color</p:attrName>
                                        </p:attrNameLst>
                                      </p:cBhvr>
                                      <p:to>
                                        <a:srgbClr val="FF0000"/>
                                      </p:to>
                                    </p:animClr>
                                    <p:set>
                                      <p:cBhvr>
                                        <p:cTn id="174" dur="500" fill="hold"/>
                                        <p:tgtEl>
                                          <p:spTgt spid="12"/>
                                        </p:tgtEl>
                                        <p:attrNameLst>
                                          <p:attrName>stroke.on</p:attrName>
                                        </p:attrNameLst>
                                      </p:cBhvr>
                                      <p:to>
                                        <p:strVal val="true"/>
                                      </p:to>
                                    </p:set>
                                  </p:childTnLst>
                                </p:cTn>
                              </p:par>
                            </p:childTnLst>
                          </p:cTn>
                        </p:par>
                      </p:childTnLst>
                    </p:cTn>
                  </p:par>
                  <p:par>
                    <p:cTn id="175" fill="hold">
                      <p:stCondLst>
                        <p:cond delay="indefinite"/>
                      </p:stCondLst>
                      <p:childTnLst>
                        <p:par>
                          <p:cTn id="176" fill="hold">
                            <p:stCondLst>
                              <p:cond delay="0"/>
                            </p:stCondLst>
                            <p:childTnLst>
                              <p:par>
                                <p:cTn id="177" presetID="7" presetClass="emph" presetSubtype="2" fill="hold" nodeType="clickEffect">
                                  <p:stCondLst>
                                    <p:cond delay="0"/>
                                  </p:stCondLst>
                                  <p:childTnLst>
                                    <p:animClr clrSpc="rgb" dir="cw">
                                      <p:cBhvr>
                                        <p:cTn id="178" dur="500" fill="hold"/>
                                        <p:tgtEl>
                                          <p:spTgt spid="14"/>
                                        </p:tgtEl>
                                        <p:attrNameLst>
                                          <p:attrName>stroke.color</p:attrName>
                                        </p:attrNameLst>
                                      </p:cBhvr>
                                      <p:to>
                                        <a:srgbClr val="FF0000"/>
                                      </p:to>
                                    </p:animClr>
                                    <p:set>
                                      <p:cBhvr>
                                        <p:cTn id="179" dur="500" fill="hold"/>
                                        <p:tgtEl>
                                          <p:spTgt spid="14"/>
                                        </p:tgtEl>
                                        <p:attrNameLst>
                                          <p:attrName>stroke.on</p:attrName>
                                        </p:attrNameLst>
                                      </p:cBhvr>
                                      <p:to>
                                        <p:strVal val="true"/>
                                      </p:to>
                                    </p:set>
                                  </p:childTnLst>
                                </p:cTn>
                              </p:par>
                            </p:childTnLst>
                          </p:cTn>
                        </p:par>
                      </p:childTnLst>
                    </p:cTn>
                  </p:par>
                  <p:par>
                    <p:cTn id="180" fill="hold">
                      <p:stCondLst>
                        <p:cond delay="indefinite"/>
                      </p:stCondLst>
                      <p:childTnLst>
                        <p:par>
                          <p:cTn id="181" fill="hold">
                            <p:stCondLst>
                              <p:cond delay="0"/>
                            </p:stCondLst>
                            <p:childTnLst>
                              <p:par>
                                <p:cTn id="182" presetID="16" presetClass="exit" presetSubtype="21" fill="hold" grpId="1" nodeType="clickEffect">
                                  <p:stCondLst>
                                    <p:cond delay="0"/>
                                  </p:stCondLst>
                                  <p:childTnLst>
                                    <p:animEffect transition="out" filter="barn(inVertical)">
                                      <p:cBhvr>
                                        <p:cTn id="183" dur="500"/>
                                        <p:tgtEl>
                                          <p:spTgt spid="32"/>
                                        </p:tgtEl>
                                      </p:cBhvr>
                                    </p:animEffect>
                                    <p:set>
                                      <p:cBhvr>
                                        <p:cTn id="184" dur="1" fill="hold">
                                          <p:stCondLst>
                                            <p:cond delay="499"/>
                                          </p:stCondLst>
                                        </p:cTn>
                                        <p:tgtEl>
                                          <p:spTgt spid="32"/>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grpId="0" nodeType="clickEffect">
                                  <p:stCondLst>
                                    <p:cond delay="0"/>
                                  </p:stCondLst>
                                  <p:childTnLst>
                                    <p:set>
                                      <p:cBhvr>
                                        <p:cTn id="188" dur="1" fill="hold">
                                          <p:stCondLst>
                                            <p:cond delay="0"/>
                                          </p:stCondLst>
                                        </p:cTn>
                                        <p:tgtEl>
                                          <p:spTgt spid="34"/>
                                        </p:tgtEl>
                                        <p:attrNameLst>
                                          <p:attrName>style.visibility</p:attrName>
                                        </p:attrNameLst>
                                      </p:cBhvr>
                                      <p:to>
                                        <p:strVal val="visible"/>
                                      </p:to>
                                    </p:set>
                                    <p:animEffect transition="in" filter="fade">
                                      <p:cBhvr>
                                        <p:cTn id="189" dur="1000"/>
                                        <p:tgtEl>
                                          <p:spTgt spid="34"/>
                                        </p:tgtEl>
                                      </p:cBhvr>
                                    </p:animEffect>
                                    <p:anim calcmode="lin" valueType="num">
                                      <p:cBhvr>
                                        <p:cTn id="190" dur="1000" fill="hold"/>
                                        <p:tgtEl>
                                          <p:spTgt spid="34"/>
                                        </p:tgtEl>
                                        <p:attrNameLst>
                                          <p:attrName>ppt_x</p:attrName>
                                        </p:attrNameLst>
                                      </p:cBhvr>
                                      <p:tavLst>
                                        <p:tav tm="0">
                                          <p:val>
                                            <p:strVal val="#ppt_x"/>
                                          </p:val>
                                        </p:tav>
                                        <p:tav tm="100000">
                                          <p:val>
                                            <p:strVal val="#ppt_x"/>
                                          </p:val>
                                        </p:tav>
                                      </p:tavLst>
                                    </p:anim>
                                    <p:anim calcmode="lin" valueType="num">
                                      <p:cBhvr>
                                        <p:cTn id="19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35"/>
                                        </p:tgtEl>
                                        <p:attrNameLst>
                                          <p:attrName>style.visibility</p:attrName>
                                        </p:attrNameLst>
                                      </p:cBhvr>
                                      <p:to>
                                        <p:strVal val="visible"/>
                                      </p:to>
                                    </p:set>
                                    <p:animEffect transition="in" filter="wipe(left)">
                                      <p:cBhvr>
                                        <p:cTn id="196" dur="500"/>
                                        <p:tgtEl>
                                          <p:spTgt spid="35"/>
                                        </p:tgtEl>
                                      </p:cBhvr>
                                    </p:animEffect>
                                  </p:childTnLst>
                                </p:cTn>
                              </p:par>
                            </p:childTnLst>
                          </p:cTn>
                        </p:par>
                        <p:par>
                          <p:cTn id="197" fill="hold">
                            <p:stCondLst>
                              <p:cond delay="500"/>
                            </p:stCondLst>
                            <p:childTnLst>
                              <p:par>
                                <p:cTn id="198" presetID="47" presetClass="entr" presetSubtype="0" fill="hold" nodeType="afterEffect">
                                  <p:stCondLst>
                                    <p:cond delay="0"/>
                                  </p:stCondLst>
                                  <p:childTnLst>
                                    <p:set>
                                      <p:cBhvr>
                                        <p:cTn id="199" dur="1" fill="hold">
                                          <p:stCondLst>
                                            <p:cond delay="0"/>
                                          </p:stCondLst>
                                        </p:cTn>
                                        <p:tgtEl>
                                          <p:spTgt spid="42"/>
                                        </p:tgtEl>
                                        <p:attrNameLst>
                                          <p:attrName>style.visibility</p:attrName>
                                        </p:attrNameLst>
                                      </p:cBhvr>
                                      <p:to>
                                        <p:strVal val="visible"/>
                                      </p:to>
                                    </p:set>
                                    <p:animEffect transition="in" filter="fade">
                                      <p:cBhvr>
                                        <p:cTn id="200" dur="1000"/>
                                        <p:tgtEl>
                                          <p:spTgt spid="42"/>
                                        </p:tgtEl>
                                      </p:cBhvr>
                                    </p:animEffect>
                                    <p:anim calcmode="lin" valueType="num">
                                      <p:cBhvr>
                                        <p:cTn id="201" dur="1000" fill="hold"/>
                                        <p:tgtEl>
                                          <p:spTgt spid="42"/>
                                        </p:tgtEl>
                                        <p:attrNameLst>
                                          <p:attrName>ppt_x</p:attrName>
                                        </p:attrNameLst>
                                      </p:cBhvr>
                                      <p:tavLst>
                                        <p:tav tm="0">
                                          <p:val>
                                            <p:strVal val="#ppt_x"/>
                                          </p:val>
                                        </p:tav>
                                        <p:tav tm="100000">
                                          <p:val>
                                            <p:strVal val="#ppt_x"/>
                                          </p:val>
                                        </p:tav>
                                      </p:tavLst>
                                    </p:anim>
                                    <p:anim calcmode="lin" valueType="num">
                                      <p:cBhvr>
                                        <p:cTn id="202" dur="1000" fill="hold"/>
                                        <p:tgtEl>
                                          <p:spTgt spid="42"/>
                                        </p:tgtEl>
                                        <p:attrNameLst>
                                          <p:attrName>ppt_y</p:attrName>
                                        </p:attrNameLst>
                                      </p:cBhvr>
                                      <p:tavLst>
                                        <p:tav tm="0">
                                          <p:val>
                                            <p:strVal val="#ppt_y-.1"/>
                                          </p:val>
                                        </p:tav>
                                        <p:tav tm="100000">
                                          <p:val>
                                            <p:strVal val="#ppt_y"/>
                                          </p:val>
                                        </p:tav>
                                      </p:tavLst>
                                    </p:anim>
                                  </p:childTnLst>
                                </p:cTn>
                              </p:par>
                            </p:childTnLst>
                          </p:cTn>
                        </p:par>
                        <p:par>
                          <p:cTn id="203" fill="hold">
                            <p:stCondLst>
                              <p:cond delay="1500"/>
                            </p:stCondLst>
                            <p:childTnLst>
                              <p:par>
                                <p:cTn id="204" presetID="10" presetClass="entr" presetSubtype="0" fill="hold" nodeType="afterEffect">
                                  <p:stCondLst>
                                    <p:cond delay="0"/>
                                  </p:stCondLst>
                                  <p:childTnLst>
                                    <p:set>
                                      <p:cBhvr>
                                        <p:cTn id="205" dur="1" fill="hold">
                                          <p:stCondLst>
                                            <p:cond delay="0"/>
                                          </p:stCondLst>
                                        </p:cTn>
                                        <p:tgtEl>
                                          <p:spTgt spid="43"/>
                                        </p:tgtEl>
                                        <p:attrNameLst>
                                          <p:attrName>style.visibility</p:attrName>
                                        </p:attrNameLst>
                                      </p:cBhvr>
                                      <p:to>
                                        <p:strVal val="visible"/>
                                      </p:to>
                                    </p:set>
                                    <p:animEffect transition="in" filter="fade">
                                      <p:cBhvr>
                                        <p:cTn id="20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3" grpId="0" animBg="1"/>
      <p:bldP spid="14" grpId="0" animBg="1"/>
      <p:bldP spid="15" grpId="0"/>
      <p:bldP spid="16" grpId="0"/>
      <p:bldP spid="17" grpId="0"/>
      <p:bldP spid="18" grpId="0"/>
      <p:bldP spid="19" grpId="0"/>
      <p:bldP spid="21" grpId="0" animBg="1"/>
      <p:bldP spid="22" grpId="0"/>
      <p:bldP spid="22" grpId="1"/>
      <p:bldP spid="23" grpId="0"/>
      <p:bldP spid="24" grpId="0"/>
      <p:bldP spid="25" grpId="0"/>
      <p:bldP spid="26" grpId="0"/>
      <p:bldP spid="27" grpId="0"/>
      <p:bldP spid="28" grpId="0"/>
      <p:bldP spid="29" grpId="0"/>
      <p:bldP spid="30" grpId="0"/>
      <p:bldP spid="31" grpId="0"/>
      <p:bldP spid="32" grpId="0"/>
      <p:bldP spid="32" grpId="1"/>
      <p:bldP spid="33" grpId="0"/>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6">
            <a:extLst>
              <a:ext uri="{FF2B5EF4-FFF2-40B4-BE49-F238E27FC236}">
                <a16:creationId xmlns:a16="http://schemas.microsoft.com/office/drawing/2014/main" id="{8C7AA120-7DF9-4647-A286-E08F4AE4BCDD}"/>
              </a:ext>
            </a:extLst>
          </p:cNvPr>
          <p:cNvSpPr>
            <a:spLocks noChangeShapeType="1"/>
          </p:cNvSpPr>
          <p:nvPr/>
        </p:nvSpPr>
        <p:spPr bwMode="auto">
          <a:xfrm flipH="1">
            <a:off x="4324317" y="963957"/>
            <a:ext cx="406400"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Line 37">
            <a:extLst>
              <a:ext uri="{FF2B5EF4-FFF2-40B4-BE49-F238E27FC236}">
                <a16:creationId xmlns:a16="http://schemas.microsoft.com/office/drawing/2014/main" id="{1F211A48-3B61-452E-BE46-1A2C4FD8ED7F}"/>
              </a:ext>
            </a:extLst>
          </p:cNvPr>
          <p:cNvSpPr>
            <a:spLocks noChangeShapeType="1"/>
          </p:cNvSpPr>
          <p:nvPr/>
        </p:nvSpPr>
        <p:spPr bwMode="auto">
          <a:xfrm>
            <a:off x="4730717" y="963957"/>
            <a:ext cx="14255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Line 38">
            <a:extLst>
              <a:ext uri="{FF2B5EF4-FFF2-40B4-BE49-F238E27FC236}">
                <a16:creationId xmlns:a16="http://schemas.microsoft.com/office/drawing/2014/main" id="{FDD20A90-97D8-4252-BE06-D7C43865879D}"/>
              </a:ext>
            </a:extLst>
          </p:cNvPr>
          <p:cNvSpPr>
            <a:spLocks noChangeShapeType="1"/>
          </p:cNvSpPr>
          <p:nvPr/>
        </p:nvSpPr>
        <p:spPr bwMode="auto">
          <a:xfrm>
            <a:off x="6156292" y="963957"/>
            <a:ext cx="1763712"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Line 39">
            <a:extLst>
              <a:ext uri="{FF2B5EF4-FFF2-40B4-BE49-F238E27FC236}">
                <a16:creationId xmlns:a16="http://schemas.microsoft.com/office/drawing/2014/main" id="{50024FCD-E094-4BD8-A44A-94B8C1E42CF6}"/>
              </a:ext>
            </a:extLst>
          </p:cNvPr>
          <p:cNvSpPr>
            <a:spLocks noChangeShapeType="1"/>
          </p:cNvSpPr>
          <p:nvPr/>
        </p:nvSpPr>
        <p:spPr bwMode="auto">
          <a:xfrm>
            <a:off x="4306854" y="2411757"/>
            <a:ext cx="35956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5" name="Text Box 40">
            <a:extLst>
              <a:ext uri="{FF2B5EF4-FFF2-40B4-BE49-F238E27FC236}">
                <a16:creationId xmlns:a16="http://schemas.microsoft.com/office/drawing/2014/main" id="{064F12AB-A518-4911-B721-D7460ACCA33B}"/>
              </a:ext>
            </a:extLst>
          </p:cNvPr>
          <p:cNvSpPr txBox="1">
            <a:spLocks noChangeArrowheads="1"/>
          </p:cNvSpPr>
          <p:nvPr/>
        </p:nvSpPr>
        <p:spPr bwMode="auto">
          <a:xfrm>
            <a:off x="3967129" y="2183157"/>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D</a:t>
            </a:r>
          </a:p>
        </p:txBody>
      </p:sp>
      <p:sp>
        <p:nvSpPr>
          <p:cNvPr id="16" name="Text Box 41">
            <a:extLst>
              <a:ext uri="{FF2B5EF4-FFF2-40B4-BE49-F238E27FC236}">
                <a16:creationId xmlns:a16="http://schemas.microsoft.com/office/drawing/2014/main" id="{FB47EFB5-D555-47EC-84B9-140E3BCE4121}"/>
              </a:ext>
            </a:extLst>
          </p:cNvPr>
          <p:cNvSpPr txBox="1">
            <a:spLocks noChangeArrowheads="1"/>
          </p:cNvSpPr>
          <p:nvPr/>
        </p:nvSpPr>
        <p:spPr bwMode="auto">
          <a:xfrm>
            <a:off x="7904129" y="2183157"/>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C</a:t>
            </a:r>
          </a:p>
        </p:txBody>
      </p:sp>
      <p:sp>
        <p:nvSpPr>
          <p:cNvPr id="17" name="Text Box 47">
            <a:extLst>
              <a:ext uri="{FF2B5EF4-FFF2-40B4-BE49-F238E27FC236}">
                <a16:creationId xmlns:a16="http://schemas.microsoft.com/office/drawing/2014/main" id="{6F3112E2-BDE0-4A6A-B838-E7E05D6BF384}"/>
              </a:ext>
            </a:extLst>
          </p:cNvPr>
          <p:cNvSpPr txBox="1">
            <a:spLocks noChangeArrowheads="1"/>
          </p:cNvSpPr>
          <p:nvPr/>
        </p:nvSpPr>
        <p:spPr bwMode="auto">
          <a:xfrm>
            <a:off x="4306854" y="582957"/>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A</a:t>
            </a:r>
          </a:p>
        </p:txBody>
      </p:sp>
      <p:sp>
        <p:nvSpPr>
          <p:cNvPr id="18" name="Text Box 48">
            <a:extLst>
              <a:ext uri="{FF2B5EF4-FFF2-40B4-BE49-F238E27FC236}">
                <a16:creationId xmlns:a16="http://schemas.microsoft.com/office/drawing/2014/main" id="{AEF1648A-5667-4E05-8194-57607F121574}"/>
              </a:ext>
            </a:extLst>
          </p:cNvPr>
          <p:cNvSpPr txBox="1">
            <a:spLocks noChangeArrowheads="1"/>
          </p:cNvSpPr>
          <p:nvPr/>
        </p:nvSpPr>
        <p:spPr bwMode="auto">
          <a:xfrm>
            <a:off x="6138829" y="582957"/>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B</a:t>
            </a:r>
          </a:p>
        </p:txBody>
      </p:sp>
      <p:sp>
        <p:nvSpPr>
          <p:cNvPr id="19" name="Text Box 50">
            <a:extLst>
              <a:ext uri="{FF2B5EF4-FFF2-40B4-BE49-F238E27FC236}">
                <a16:creationId xmlns:a16="http://schemas.microsoft.com/office/drawing/2014/main" id="{26C603F5-0B52-4FB4-8939-6CD80D477942}"/>
              </a:ext>
            </a:extLst>
          </p:cNvPr>
          <p:cNvSpPr txBox="1">
            <a:spLocks noChangeArrowheads="1"/>
          </p:cNvSpPr>
          <p:nvPr/>
        </p:nvSpPr>
        <p:spPr bwMode="auto">
          <a:xfrm>
            <a:off x="4375116" y="2454289"/>
            <a:ext cx="37103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Hình thang ABCD</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23" name="TextBox 22">
            <a:extLst>
              <a:ext uri="{FF2B5EF4-FFF2-40B4-BE49-F238E27FC236}">
                <a16:creationId xmlns:a16="http://schemas.microsoft.com/office/drawing/2014/main" id="{55E57201-85C2-4C17-AD85-51E57E2AF818}"/>
              </a:ext>
            </a:extLst>
          </p:cNvPr>
          <p:cNvSpPr txBox="1"/>
          <p:nvPr/>
        </p:nvSpPr>
        <p:spPr>
          <a:xfrm>
            <a:off x="2160175" y="2962967"/>
            <a:ext cx="3131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Hình thang ABCD có:</a:t>
            </a:r>
          </a:p>
        </p:txBody>
      </p:sp>
      <p:sp>
        <p:nvSpPr>
          <p:cNvPr id="24" name="TextBox 23">
            <a:extLst>
              <a:ext uri="{FF2B5EF4-FFF2-40B4-BE49-F238E27FC236}">
                <a16:creationId xmlns:a16="http://schemas.microsoft.com/office/drawing/2014/main" id="{F3080544-5FD5-4740-9B91-CD1974F218C1}"/>
              </a:ext>
            </a:extLst>
          </p:cNvPr>
          <p:cNvSpPr txBox="1"/>
          <p:nvPr/>
        </p:nvSpPr>
        <p:spPr>
          <a:xfrm>
            <a:off x="4957793" y="3358014"/>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AB</a:t>
            </a:r>
          </a:p>
        </p:txBody>
      </p:sp>
      <p:sp>
        <p:nvSpPr>
          <p:cNvPr id="25" name="TextBox 24">
            <a:extLst>
              <a:ext uri="{FF2B5EF4-FFF2-40B4-BE49-F238E27FC236}">
                <a16:creationId xmlns:a16="http://schemas.microsoft.com/office/drawing/2014/main" id="{778132C5-E199-4288-A253-A644594C3D0F}"/>
              </a:ext>
            </a:extLst>
          </p:cNvPr>
          <p:cNvSpPr txBox="1"/>
          <p:nvPr/>
        </p:nvSpPr>
        <p:spPr>
          <a:xfrm>
            <a:off x="5453095" y="3389011"/>
            <a:ext cx="402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6" name="TextBox 25">
            <a:extLst>
              <a:ext uri="{FF2B5EF4-FFF2-40B4-BE49-F238E27FC236}">
                <a16:creationId xmlns:a16="http://schemas.microsoft.com/office/drawing/2014/main" id="{5864F991-E929-411E-A64F-D4B6CDB92747}"/>
              </a:ext>
            </a:extLst>
          </p:cNvPr>
          <p:cNvSpPr txBox="1"/>
          <p:nvPr/>
        </p:nvSpPr>
        <p:spPr>
          <a:xfrm>
            <a:off x="5694981" y="3358014"/>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BC</a:t>
            </a:r>
          </a:p>
        </p:txBody>
      </p:sp>
      <p:sp>
        <p:nvSpPr>
          <p:cNvPr id="27" name="TextBox 26">
            <a:extLst>
              <a:ext uri="{FF2B5EF4-FFF2-40B4-BE49-F238E27FC236}">
                <a16:creationId xmlns:a16="http://schemas.microsoft.com/office/drawing/2014/main" id="{6E31E74E-8BB4-4DD6-901D-D6073578E4D3}"/>
              </a:ext>
            </a:extLst>
          </p:cNvPr>
          <p:cNvSpPr txBox="1"/>
          <p:nvPr/>
        </p:nvSpPr>
        <p:spPr>
          <a:xfrm>
            <a:off x="6218639" y="3358013"/>
            <a:ext cx="402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8" name="TextBox 27">
            <a:extLst>
              <a:ext uri="{FF2B5EF4-FFF2-40B4-BE49-F238E27FC236}">
                <a16:creationId xmlns:a16="http://schemas.microsoft.com/office/drawing/2014/main" id="{EF6564DD-413E-4316-97AD-8C3E7AEB1395}"/>
              </a:ext>
            </a:extLst>
          </p:cNvPr>
          <p:cNvSpPr txBox="1"/>
          <p:nvPr/>
        </p:nvSpPr>
        <p:spPr>
          <a:xfrm>
            <a:off x="6379701" y="3363322"/>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CD</a:t>
            </a:r>
          </a:p>
        </p:txBody>
      </p:sp>
      <p:sp>
        <p:nvSpPr>
          <p:cNvPr id="29" name="TextBox 28">
            <a:extLst>
              <a:ext uri="{FF2B5EF4-FFF2-40B4-BE49-F238E27FC236}">
                <a16:creationId xmlns:a16="http://schemas.microsoft.com/office/drawing/2014/main" id="{F61256DE-CB7C-48E0-B4FB-63799CA9A729}"/>
              </a:ext>
            </a:extLst>
          </p:cNvPr>
          <p:cNvSpPr txBox="1"/>
          <p:nvPr/>
        </p:nvSpPr>
        <p:spPr>
          <a:xfrm>
            <a:off x="6943771" y="3358013"/>
            <a:ext cx="402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0" name="TextBox 29">
            <a:extLst>
              <a:ext uri="{FF2B5EF4-FFF2-40B4-BE49-F238E27FC236}">
                <a16:creationId xmlns:a16="http://schemas.microsoft.com/office/drawing/2014/main" id="{5CCD5A72-700D-4229-A3CC-FBBE37179ECA}"/>
              </a:ext>
            </a:extLst>
          </p:cNvPr>
          <p:cNvSpPr txBox="1"/>
          <p:nvPr/>
        </p:nvSpPr>
        <p:spPr>
          <a:xfrm>
            <a:off x="7130688" y="3358012"/>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DA</a:t>
            </a:r>
          </a:p>
        </p:txBody>
      </p:sp>
      <p:sp>
        <p:nvSpPr>
          <p:cNvPr id="31" name="TextBox 30">
            <a:extLst>
              <a:ext uri="{FF2B5EF4-FFF2-40B4-BE49-F238E27FC236}">
                <a16:creationId xmlns:a16="http://schemas.microsoft.com/office/drawing/2014/main" id="{109BDD32-3FD2-488F-BD01-7717E51F491C}"/>
              </a:ext>
            </a:extLst>
          </p:cNvPr>
          <p:cNvSpPr txBox="1"/>
          <p:nvPr/>
        </p:nvSpPr>
        <p:spPr>
          <a:xfrm>
            <a:off x="3173424" y="3296457"/>
            <a:ext cx="16516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+ 4 cạnh:</a:t>
            </a:r>
            <a:endParaRPr kumimoji="0" lang="en-US" sz="2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 name="TextBox 32">
            <a:extLst>
              <a:ext uri="{FF2B5EF4-FFF2-40B4-BE49-F238E27FC236}">
                <a16:creationId xmlns:a16="http://schemas.microsoft.com/office/drawing/2014/main" id="{8E680AEF-7352-4CF1-93EF-D7FBBDC49F53}"/>
              </a:ext>
            </a:extLst>
          </p:cNvPr>
          <p:cNvSpPr txBox="1"/>
          <p:nvPr/>
        </p:nvSpPr>
        <p:spPr>
          <a:xfrm>
            <a:off x="3146592" y="3769206"/>
            <a:ext cx="68143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+ 2 cạnh </a:t>
            </a: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AB</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 </a:t>
            </a: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DC</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song song với nhau.</a:t>
            </a:r>
            <a:endParaRPr kumimoji="0" lang="en-US" sz="2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 name="TextBox 34">
            <a:extLst>
              <a:ext uri="{FF2B5EF4-FFF2-40B4-BE49-F238E27FC236}">
                <a16:creationId xmlns:a16="http://schemas.microsoft.com/office/drawing/2014/main" id="{75E0488D-E2D6-44E6-A467-A2A6686BF5A3}"/>
              </a:ext>
            </a:extLst>
          </p:cNvPr>
          <p:cNvSpPr txBox="1"/>
          <p:nvPr/>
        </p:nvSpPr>
        <p:spPr>
          <a:xfrm>
            <a:off x="1509989" y="4168637"/>
            <a:ext cx="97394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Hình thang có một cặp cạnh đối diện song song.</a:t>
            </a:r>
            <a:endParaRPr kumimoji="0" lang="en-US" sz="3600" b="0" i="0" u="none" strike="noStrike" kern="1200" cap="none" spc="0" normalizeH="0" baseline="0" noProof="0">
              <a:ln>
                <a:noFill/>
              </a:ln>
              <a:solidFill>
                <a:srgbClr val="C00000"/>
              </a:solidFill>
              <a:effectLst/>
              <a:uLnTx/>
              <a:uFillTx/>
              <a:latin typeface="等线" panose="020F0502020204030204"/>
              <a:ea typeface="+mn-ea"/>
              <a:cs typeface="+mn-cs"/>
            </a:endParaRPr>
          </a:p>
        </p:txBody>
      </p:sp>
      <p:sp>
        <p:nvSpPr>
          <p:cNvPr id="36" name="TextBox 35">
            <a:extLst>
              <a:ext uri="{FF2B5EF4-FFF2-40B4-BE49-F238E27FC236}">
                <a16:creationId xmlns:a16="http://schemas.microsoft.com/office/drawing/2014/main" id="{0E043197-646F-473F-B3CE-3FD8DBAECAAE}"/>
              </a:ext>
            </a:extLst>
          </p:cNvPr>
          <p:cNvSpPr txBox="1"/>
          <p:nvPr/>
        </p:nvSpPr>
        <p:spPr>
          <a:xfrm>
            <a:off x="1786270" y="4840248"/>
            <a:ext cx="9157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Hai cạnh đối diện song song gọi là hai cạnh đáy: </a:t>
            </a:r>
          </a:p>
        </p:txBody>
      </p:sp>
      <p:sp>
        <p:nvSpPr>
          <p:cNvPr id="37" name="TextBox 36">
            <a:extLst>
              <a:ext uri="{FF2B5EF4-FFF2-40B4-BE49-F238E27FC236}">
                <a16:creationId xmlns:a16="http://schemas.microsoft.com/office/drawing/2014/main" id="{2A9F47E1-9644-4C92-A662-9A3EB2C05C1B}"/>
              </a:ext>
            </a:extLst>
          </p:cNvPr>
          <p:cNvSpPr txBox="1"/>
          <p:nvPr/>
        </p:nvSpPr>
        <p:spPr>
          <a:xfrm>
            <a:off x="1786269" y="5800201"/>
            <a:ext cx="9157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Hai cạnh còn lại gọi là hai cạnh bên: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AD </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và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BC</a:t>
            </a:r>
          </a:p>
        </p:txBody>
      </p:sp>
      <p:sp>
        <p:nvSpPr>
          <p:cNvPr id="38" name="TextBox 37">
            <a:extLst>
              <a:ext uri="{FF2B5EF4-FFF2-40B4-BE49-F238E27FC236}">
                <a16:creationId xmlns:a16="http://schemas.microsoft.com/office/drawing/2014/main" id="{FAB9D828-7DEA-4BAE-BF23-571AE11D1158}"/>
              </a:ext>
            </a:extLst>
          </p:cNvPr>
          <p:cNvSpPr txBox="1"/>
          <p:nvPr/>
        </p:nvSpPr>
        <p:spPr>
          <a:xfrm>
            <a:off x="4979862" y="484669"/>
            <a:ext cx="1446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Đáy bé</a:t>
            </a:r>
          </a:p>
        </p:txBody>
      </p:sp>
      <p:sp>
        <p:nvSpPr>
          <p:cNvPr id="39" name="TextBox 38">
            <a:extLst>
              <a:ext uri="{FF2B5EF4-FFF2-40B4-BE49-F238E27FC236}">
                <a16:creationId xmlns:a16="http://schemas.microsoft.com/office/drawing/2014/main" id="{FE14AD1A-32A5-462F-8B78-5706F81C80E9}"/>
              </a:ext>
            </a:extLst>
          </p:cNvPr>
          <p:cNvSpPr txBox="1"/>
          <p:nvPr/>
        </p:nvSpPr>
        <p:spPr>
          <a:xfrm>
            <a:off x="5100788" y="1916739"/>
            <a:ext cx="1446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Đáy lớn</a:t>
            </a:r>
          </a:p>
        </p:txBody>
      </p:sp>
      <p:pic>
        <p:nvPicPr>
          <p:cNvPr id="32" name="图片 10">
            <a:extLst>
              <a:ext uri="{FF2B5EF4-FFF2-40B4-BE49-F238E27FC236}">
                <a16:creationId xmlns:a16="http://schemas.microsoft.com/office/drawing/2014/main" id="{ECB690B8-E78C-41F2-A61E-3882FD314592}"/>
              </a:ext>
            </a:extLst>
          </p:cNvPr>
          <p:cNvPicPr>
            <a:picLocks noChangeAspect="1"/>
          </p:cNvPicPr>
          <p:nvPr/>
        </p:nvPicPr>
        <p:blipFill rotWithShape="1">
          <a:blip r:embed="rId2">
            <a:extLst>
              <a:ext uri="{28A0092B-C50C-407E-A947-70E740481C1C}">
                <a14:useLocalDpi xmlns:a14="http://schemas.microsoft.com/office/drawing/2010/main" val="0"/>
              </a:ext>
            </a:extLst>
          </a:blip>
          <a:srcRect l="84636" t="839" r="381" b="75359"/>
          <a:stretch/>
        </p:blipFill>
        <p:spPr>
          <a:xfrm flipH="1">
            <a:off x="-857421" y="-34240"/>
            <a:ext cx="3505200" cy="1602363"/>
          </a:xfrm>
          <a:prstGeom prst="rect">
            <a:avLst/>
          </a:prstGeom>
        </p:spPr>
      </p:pic>
      <p:pic>
        <p:nvPicPr>
          <p:cNvPr id="34" name="图片 9">
            <a:extLst>
              <a:ext uri="{FF2B5EF4-FFF2-40B4-BE49-F238E27FC236}">
                <a16:creationId xmlns:a16="http://schemas.microsoft.com/office/drawing/2014/main" id="{246C4BD5-A80C-4E87-BFF1-B82B75A985D5}"/>
              </a:ext>
            </a:extLst>
          </p:cNvPr>
          <p:cNvPicPr>
            <a:picLocks noChangeAspect="1"/>
          </p:cNvPicPr>
          <p:nvPr/>
        </p:nvPicPr>
        <p:blipFill rotWithShape="1">
          <a:blip r:embed="rId2">
            <a:extLst>
              <a:ext uri="{28A0092B-C50C-407E-A947-70E740481C1C}">
                <a14:useLocalDpi xmlns:a14="http://schemas.microsoft.com/office/drawing/2010/main" val="0"/>
              </a:ext>
            </a:extLst>
          </a:blip>
          <a:srcRect l="63088" t="11370" r="19404" b="43291"/>
          <a:stretch/>
        </p:blipFill>
        <p:spPr>
          <a:xfrm rot="4795234" flipH="1">
            <a:off x="625739" y="271879"/>
            <a:ext cx="1768500" cy="1317870"/>
          </a:xfrm>
          <a:prstGeom prst="rect">
            <a:avLst/>
          </a:prstGeom>
        </p:spPr>
      </p:pic>
      <p:sp>
        <p:nvSpPr>
          <p:cNvPr id="2" name="TextBox 1">
            <a:extLst>
              <a:ext uri="{FF2B5EF4-FFF2-40B4-BE49-F238E27FC236}">
                <a16:creationId xmlns:a16="http://schemas.microsoft.com/office/drawing/2014/main" id="{BE3A9D60-897F-4305-9EE6-0B7D14CFB4CB}"/>
              </a:ext>
            </a:extLst>
          </p:cNvPr>
          <p:cNvSpPr txBox="1"/>
          <p:nvPr/>
        </p:nvSpPr>
        <p:spPr>
          <a:xfrm>
            <a:off x="3184487" y="1342221"/>
            <a:ext cx="1245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Cạnh bên</a:t>
            </a:r>
          </a:p>
        </p:txBody>
      </p:sp>
      <p:sp>
        <p:nvSpPr>
          <p:cNvPr id="40" name="TextBox 39">
            <a:extLst>
              <a:ext uri="{FF2B5EF4-FFF2-40B4-BE49-F238E27FC236}">
                <a16:creationId xmlns:a16="http://schemas.microsoft.com/office/drawing/2014/main" id="{FE4D9236-7660-40F7-B9F5-1E7CA3E4CBF2}"/>
              </a:ext>
            </a:extLst>
          </p:cNvPr>
          <p:cNvSpPr txBox="1"/>
          <p:nvPr/>
        </p:nvSpPr>
        <p:spPr>
          <a:xfrm>
            <a:off x="7174795" y="1314629"/>
            <a:ext cx="1245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Cạnh bên</a:t>
            </a:r>
          </a:p>
        </p:txBody>
      </p:sp>
      <p:sp>
        <p:nvSpPr>
          <p:cNvPr id="4" name="TextBox 3">
            <a:extLst>
              <a:ext uri="{FF2B5EF4-FFF2-40B4-BE49-F238E27FC236}">
                <a16:creationId xmlns:a16="http://schemas.microsoft.com/office/drawing/2014/main" id="{5A578418-2ED1-4390-81B1-ABCC4B5815EA}"/>
              </a:ext>
            </a:extLst>
          </p:cNvPr>
          <p:cNvSpPr txBox="1"/>
          <p:nvPr/>
        </p:nvSpPr>
        <p:spPr>
          <a:xfrm>
            <a:off x="2091666" y="5309268"/>
            <a:ext cx="28661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cạnh đáy AB; </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 name="TextBox 40">
            <a:extLst>
              <a:ext uri="{FF2B5EF4-FFF2-40B4-BE49-F238E27FC236}">
                <a16:creationId xmlns:a16="http://schemas.microsoft.com/office/drawing/2014/main" id="{53F3F3DD-A9AA-48A8-8576-F9631D0528FA}"/>
              </a:ext>
            </a:extLst>
          </p:cNvPr>
          <p:cNvSpPr txBox="1"/>
          <p:nvPr/>
        </p:nvSpPr>
        <p:spPr>
          <a:xfrm>
            <a:off x="4644702" y="5306161"/>
            <a:ext cx="26889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cạnh</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đáy DC</a:t>
            </a:r>
            <a:endParaRPr kumimoji="0" lang="en-US"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05751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mph" presetSubtype="2" fill="hold" nodeType="clickEffect">
                                  <p:stCondLst>
                                    <p:cond delay="0"/>
                                  </p:stCondLst>
                                  <p:childTnLst>
                                    <p:animClr clrSpc="rgb" dir="cw">
                                      <p:cBhvr>
                                        <p:cTn id="18" dur="500" fill="hold"/>
                                        <p:tgtEl>
                                          <p:spTgt spid="12"/>
                                        </p:tgtEl>
                                        <p:attrNameLst>
                                          <p:attrName>stroke.color</p:attrName>
                                        </p:attrNameLst>
                                      </p:cBhvr>
                                      <p:to>
                                        <a:srgbClr val="00B0F0"/>
                                      </p:to>
                                    </p:animClr>
                                    <p:set>
                                      <p:cBhvr>
                                        <p:cTn id="19" dur="500" fill="hold"/>
                                        <p:tgtEl>
                                          <p:spTgt spid="12"/>
                                        </p:tgtEl>
                                        <p:attrNameLst>
                                          <p:attrName>stroke.on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mph" presetSubtype="2" fill="hold" nodeType="clickEffect">
                                  <p:stCondLst>
                                    <p:cond delay="0"/>
                                  </p:stCondLst>
                                  <p:childTnLst>
                                    <p:animClr clrSpc="rgb" dir="cw">
                                      <p:cBhvr>
                                        <p:cTn id="30" dur="500" fill="hold"/>
                                        <p:tgtEl>
                                          <p:spTgt spid="14"/>
                                        </p:tgtEl>
                                        <p:attrNameLst>
                                          <p:attrName>stroke.color</p:attrName>
                                        </p:attrNameLst>
                                      </p:cBhvr>
                                      <p:to>
                                        <a:srgbClr val="00B0F0"/>
                                      </p:to>
                                    </p:animClr>
                                    <p:set>
                                      <p:cBhvr>
                                        <p:cTn id="31" dur="500" fill="hold"/>
                                        <p:tgtEl>
                                          <p:spTgt spid="14"/>
                                        </p:tgtEl>
                                        <p:attrNameLst>
                                          <p:attrName>stroke.on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7" presetClass="emph" presetSubtype="2" fill="hold" nodeType="clickEffect">
                                  <p:stCondLst>
                                    <p:cond delay="0"/>
                                  </p:stCondLst>
                                  <p:childTnLst>
                                    <p:animClr clrSpc="rgb" dir="cw">
                                      <p:cBhvr>
                                        <p:cTn id="42" dur="500" fill="hold"/>
                                        <p:tgtEl>
                                          <p:spTgt spid="12"/>
                                        </p:tgtEl>
                                        <p:attrNameLst>
                                          <p:attrName>stroke.color</p:attrName>
                                        </p:attrNameLst>
                                      </p:cBhvr>
                                      <p:to>
                                        <a:srgbClr val="FF0000"/>
                                      </p:to>
                                    </p:animClr>
                                    <p:set>
                                      <p:cBhvr>
                                        <p:cTn id="43" dur="500" fill="hold"/>
                                        <p:tgtEl>
                                          <p:spTgt spid="12"/>
                                        </p:tgtEl>
                                        <p:attrNameLst>
                                          <p:attrName>stroke.on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p:cTn id="48" dur="500" fill="hold"/>
                                        <p:tgtEl>
                                          <p:spTgt spid="39"/>
                                        </p:tgtEl>
                                        <p:attrNameLst>
                                          <p:attrName>ppt_w</p:attrName>
                                        </p:attrNameLst>
                                      </p:cBhvr>
                                      <p:tavLst>
                                        <p:tav tm="0">
                                          <p:val>
                                            <p:fltVal val="0"/>
                                          </p:val>
                                        </p:tav>
                                        <p:tav tm="100000">
                                          <p:val>
                                            <p:strVal val="#ppt_w"/>
                                          </p:val>
                                        </p:tav>
                                      </p:tavLst>
                                    </p:anim>
                                    <p:anim calcmode="lin" valueType="num">
                                      <p:cBhvr>
                                        <p:cTn id="49" dur="500" fill="hold"/>
                                        <p:tgtEl>
                                          <p:spTgt spid="39"/>
                                        </p:tgtEl>
                                        <p:attrNameLst>
                                          <p:attrName>ppt_h</p:attrName>
                                        </p:attrNameLst>
                                      </p:cBhvr>
                                      <p:tavLst>
                                        <p:tav tm="0">
                                          <p:val>
                                            <p:fltVal val="0"/>
                                          </p:val>
                                        </p:tav>
                                        <p:tav tm="100000">
                                          <p:val>
                                            <p:strVal val="#ppt_h"/>
                                          </p:val>
                                        </p:tav>
                                      </p:tavLst>
                                    </p:anim>
                                    <p:animEffect transition="in" filter="fade">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7" presetClass="emph" presetSubtype="2" fill="hold" nodeType="clickEffect">
                                  <p:stCondLst>
                                    <p:cond delay="0"/>
                                  </p:stCondLst>
                                  <p:childTnLst>
                                    <p:animClr clrSpc="rgb" dir="cw">
                                      <p:cBhvr>
                                        <p:cTn id="54" dur="500" fill="hold"/>
                                        <p:tgtEl>
                                          <p:spTgt spid="14"/>
                                        </p:tgtEl>
                                        <p:attrNameLst>
                                          <p:attrName>stroke.color</p:attrName>
                                        </p:attrNameLst>
                                      </p:cBhvr>
                                      <p:to>
                                        <a:srgbClr val="FF0000"/>
                                      </p:to>
                                    </p:animClr>
                                    <p:set>
                                      <p:cBhvr>
                                        <p:cTn id="55" dur="500" fill="hold"/>
                                        <p:tgtEl>
                                          <p:spTgt spid="14"/>
                                        </p:tgtEl>
                                        <p:attrNameLst>
                                          <p:attrName>stroke.on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1000"/>
                                        <p:tgtEl>
                                          <p:spTgt spid="2"/>
                                        </p:tgtEl>
                                      </p:cBhvr>
                                    </p:animEffect>
                                    <p:anim calcmode="lin" valueType="num">
                                      <p:cBhvr>
                                        <p:cTn id="66" dur="1000" fill="hold"/>
                                        <p:tgtEl>
                                          <p:spTgt spid="2"/>
                                        </p:tgtEl>
                                        <p:attrNameLst>
                                          <p:attrName>ppt_x</p:attrName>
                                        </p:attrNameLst>
                                      </p:cBhvr>
                                      <p:tavLst>
                                        <p:tav tm="0">
                                          <p:val>
                                            <p:strVal val="#ppt_x"/>
                                          </p:val>
                                        </p:tav>
                                        <p:tav tm="100000">
                                          <p:val>
                                            <p:strVal val="#ppt_x"/>
                                          </p:val>
                                        </p:tav>
                                      </p:tavLst>
                                    </p:anim>
                                    <p:anim calcmode="lin" valueType="num">
                                      <p:cBhvr>
                                        <p:cTn id="67" dur="1000" fill="hold"/>
                                        <p:tgtEl>
                                          <p:spTgt spid="2"/>
                                        </p:tgtEl>
                                        <p:attrNameLst>
                                          <p:attrName>ppt_y</p:attrName>
                                        </p:attrNameLst>
                                      </p:cBhvr>
                                      <p:tavLst>
                                        <p:tav tm="0">
                                          <p:val>
                                            <p:strVal val="#ppt_y+.1"/>
                                          </p:val>
                                        </p:tav>
                                        <p:tav tm="100000">
                                          <p:val>
                                            <p:strVal val="#ppt_y"/>
                                          </p:val>
                                        </p:tav>
                                      </p:tavLst>
                                    </p:anim>
                                  </p:childTnLst>
                                </p:cTn>
                              </p:par>
                              <p:par>
                                <p:cTn id="68" presetID="7" presetClass="emph" presetSubtype="2" fill="hold" nodeType="withEffect">
                                  <p:stCondLst>
                                    <p:cond delay="0"/>
                                  </p:stCondLst>
                                  <p:childTnLst>
                                    <p:animClr clrSpc="rgb" dir="cw">
                                      <p:cBhvr>
                                        <p:cTn id="69" dur="500" fill="hold"/>
                                        <p:tgtEl>
                                          <p:spTgt spid="11"/>
                                        </p:tgtEl>
                                        <p:attrNameLst>
                                          <p:attrName>stroke.color</p:attrName>
                                        </p:attrNameLst>
                                      </p:cBhvr>
                                      <p:to>
                                        <a:srgbClr val="00B0F0"/>
                                      </p:to>
                                    </p:animClr>
                                    <p:set>
                                      <p:cBhvr>
                                        <p:cTn id="70" dur="500" fill="hold"/>
                                        <p:tgtEl>
                                          <p:spTgt spid="11"/>
                                        </p:tgtEl>
                                        <p:attrNameLst>
                                          <p:attrName>stroke.on</p:attrName>
                                        </p:attrNameLst>
                                      </p:cBhvr>
                                      <p:to>
                                        <p:strVal val="true"/>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1000"/>
                                        <p:tgtEl>
                                          <p:spTgt spid="40"/>
                                        </p:tgtEl>
                                      </p:cBhvr>
                                    </p:animEffect>
                                    <p:anim calcmode="lin" valueType="num">
                                      <p:cBhvr>
                                        <p:cTn id="76" dur="1000" fill="hold"/>
                                        <p:tgtEl>
                                          <p:spTgt spid="40"/>
                                        </p:tgtEl>
                                        <p:attrNameLst>
                                          <p:attrName>ppt_x</p:attrName>
                                        </p:attrNameLst>
                                      </p:cBhvr>
                                      <p:tavLst>
                                        <p:tav tm="0">
                                          <p:val>
                                            <p:strVal val="#ppt_x"/>
                                          </p:val>
                                        </p:tav>
                                        <p:tav tm="100000">
                                          <p:val>
                                            <p:strVal val="#ppt_x"/>
                                          </p:val>
                                        </p:tav>
                                      </p:tavLst>
                                    </p:anim>
                                    <p:anim calcmode="lin" valueType="num">
                                      <p:cBhvr>
                                        <p:cTn id="77" dur="1000" fill="hold"/>
                                        <p:tgtEl>
                                          <p:spTgt spid="40"/>
                                        </p:tgtEl>
                                        <p:attrNameLst>
                                          <p:attrName>ppt_y</p:attrName>
                                        </p:attrNameLst>
                                      </p:cBhvr>
                                      <p:tavLst>
                                        <p:tav tm="0">
                                          <p:val>
                                            <p:strVal val="#ppt_y+.1"/>
                                          </p:val>
                                        </p:tav>
                                        <p:tav tm="100000">
                                          <p:val>
                                            <p:strVal val="#ppt_y"/>
                                          </p:val>
                                        </p:tav>
                                      </p:tavLst>
                                    </p:anim>
                                  </p:childTnLst>
                                </p:cTn>
                              </p:par>
                              <p:par>
                                <p:cTn id="78" presetID="7" presetClass="emph" presetSubtype="2" fill="hold" nodeType="withEffect">
                                  <p:stCondLst>
                                    <p:cond delay="0"/>
                                  </p:stCondLst>
                                  <p:childTnLst>
                                    <p:animClr clrSpc="rgb" dir="cw">
                                      <p:cBhvr>
                                        <p:cTn id="79" dur="500" fill="hold"/>
                                        <p:tgtEl>
                                          <p:spTgt spid="13"/>
                                        </p:tgtEl>
                                        <p:attrNameLst>
                                          <p:attrName>stroke.color</p:attrName>
                                        </p:attrNameLst>
                                      </p:cBhvr>
                                      <p:to>
                                        <a:srgbClr val="00B0F0"/>
                                      </p:to>
                                    </p:animClr>
                                    <p:set>
                                      <p:cBhvr>
                                        <p:cTn id="80" dur="500" fill="hold"/>
                                        <p:tgtEl>
                                          <p:spTgt spid="13"/>
                                        </p:tgtEl>
                                        <p:attrNameLst>
                                          <p:attrName>stroke.on</p:attrName>
                                        </p:attrNameLst>
                                      </p:cBhvr>
                                      <p:to>
                                        <p:strVal val="true"/>
                                      </p:to>
                                    </p:set>
                                  </p:childTnLst>
                                </p:cTn>
                              </p:par>
                            </p:childTnLst>
                          </p:cTn>
                        </p:par>
                        <p:par>
                          <p:cTn id="81" fill="hold">
                            <p:stCondLst>
                              <p:cond delay="1000"/>
                            </p:stCondLst>
                            <p:childTnLst>
                              <p:par>
                                <p:cTn id="82" presetID="47" presetClass="entr" presetSubtype="0" fill="hold"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1000"/>
                                        <p:tgtEl>
                                          <p:spTgt spid="32"/>
                                        </p:tgtEl>
                                      </p:cBhvr>
                                    </p:animEffect>
                                    <p:anim calcmode="lin" valueType="num">
                                      <p:cBhvr>
                                        <p:cTn id="85" dur="1000" fill="hold"/>
                                        <p:tgtEl>
                                          <p:spTgt spid="32"/>
                                        </p:tgtEl>
                                        <p:attrNameLst>
                                          <p:attrName>ppt_x</p:attrName>
                                        </p:attrNameLst>
                                      </p:cBhvr>
                                      <p:tavLst>
                                        <p:tav tm="0">
                                          <p:val>
                                            <p:strVal val="#ppt_x"/>
                                          </p:val>
                                        </p:tav>
                                        <p:tav tm="100000">
                                          <p:val>
                                            <p:strVal val="#ppt_x"/>
                                          </p:val>
                                        </p:tav>
                                      </p:tavLst>
                                    </p:anim>
                                    <p:anim calcmode="lin" valueType="num">
                                      <p:cBhvr>
                                        <p:cTn id="86" dur="1000" fill="hold"/>
                                        <p:tgtEl>
                                          <p:spTgt spid="32"/>
                                        </p:tgtEl>
                                        <p:attrNameLst>
                                          <p:attrName>ppt_y</p:attrName>
                                        </p:attrNameLst>
                                      </p:cBhvr>
                                      <p:tavLst>
                                        <p:tav tm="0">
                                          <p:val>
                                            <p:strVal val="#ppt_y-.1"/>
                                          </p:val>
                                        </p:tav>
                                        <p:tav tm="100000">
                                          <p:val>
                                            <p:strVal val="#ppt_y"/>
                                          </p:val>
                                        </p:tav>
                                      </p:tavLst>
                                    </p:anim>
                                  </p:childTnLst>
                                </p:cTn>
                              </p:par>
                            </p:childTnLst>
                          </p:cTn>
                        </p:par>
                        <p:par>
                          <p:cTn id="87" fill="hold">
                            <p:stCondLst>
                              <p:cond delay="2000"/>
                            </p:stCondLst>
                            <p:childTnLst>
                              <p:par>
                                <p:cTn id="88" presetID="10" presetClass="entr" presetSubtype="0" fill="hold" nodeType="after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2" grpId="0"/>
      <p:bldP spid="40" grpId="0"/>
      <p:bldP spid="4"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10">
            <a:extLst>
              <a:ext uri="{FF2B5EF4-FFF2-40B4-BE49-F238E27FC236}">
                <a16:creationId xmlns:a16="http://schemas.microsoft.com/office/drawing/2014/main" id="{046398F7-E5BB-4F45-AB67-23F719A90855}"/>
              </a:ext>
            </a:extLst>
          </p:cNvPr>
          <p:cNvSpPr>
            <a:spLocks noChangeShapeType="1"/>
          </p:cNvSpPr>
          <p:nvPr/>
        </p:nvSpPr>
        <p:spPr bwMode="auto">
          <a:xfrm flipH="1">
            <a:off x="4027193" y="1075661"/>
            <a:ext cx="406400"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 name="Line 11">
            <a:extLst>
              <a:ext uri="{FF2B5EF4-FFF2-40B4-BE49-F238E27FC236}">
                <a16:creationId xmlns:a16="http://schemas.microsoft.com/office/drawing/2014/main" id="{8D66C550-CD36-464E-9B1E-9B74C5438468}"/>
              </a:ext>
            </a:extLst>
          </p:cNvPr>
          <p:cNvSpPr>
            <a:spLocks noChangeShapeType="1"/>
          </p:cNvSpPr>
          <p:nvPr/>
        </p:nvSpPr>
        <p:spPr bwMode="auto">
          <a:xfrm>
            <a:off x="4433593" y="1075661"/>
            <a:ext cx="14255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Line 12">
            <a:extLst>
              <a:ext uri="{FF2B5EF4-FFF2-40B4-BE49-F238E27FC236}">
                <a16:creationId xmlns:a16="http://schemas.microsoft.com/office/drawing/2014/main" id="{41B73B80-2C93-4E21-9E40-5D4D0A39B53D}"/>
              </a:ext>
            </a:extLst>
          </p:cNvPr>
          <p:cNvSpPr>
            <a:spLocks noChangeShapeType="1"/>
          </p:cNvSpPr>
          <p:nvPr/>
        </p:nvSpPr>
        <p:spPr bwMode="auto">
          <a:xfrm>
            <a:off x="5859168" y="1075661"/>
            <a:ext cx="1763712"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Line 13">
            <a:extLst>
              <a:ext uri="{FF2B5EF4-FFF2-40B4-BE49-F238E27FC236}">
                <a16:creationId xmlns:a16="http://schemas.microsoft.com/office/drawing/2014/main" id="{DB35891A-E35D-402D-BDDB-77422AA04ED3}"/>
              </a:ext>
            </a:extLst>
          </p:cNvPr>
          <p:cNvSpPr>
            <a:spLocks noChangeShapeType="1"/>
          </p:cNvSpPr>
          <p:nvPr/>
        </p:nvSpPr>
        <p:spPr bwMode="auto">
          <a:xfrm>
            <a:off x="4009730" y="2523461"/>
            <a:ext cx="35956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Text Box 14">
            <a:extLst>
              <a:ext uri="{FF2B5EF4-FFF2-40B4-BE49-F238E27FC236}">
                <a16:creationId xmlns:a16="http://schemas.microsoft.com/office/drawing/2014/main" id="{29F7CD97-4ED1-4B39-B67B-BBEAD28CAA6C}"/>
              </a:ext>
            </a:extLst>
          </p:cNvPr>
          <p:cNvSpPr txBox="1">
            <a:spLocks noChangeArrowheads="1"/>
          </p:cNvSpPr>
          <p:nvPr/>
        </p:nvSpPr>
        <p:spPr bwMode="auto">
          <a:xfrm>
            <a:off x="3670005" y="2294861"/>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a:ea typeface="+mn-ea"/>
                <a:cs typeface="+mn-cs"/>
              </a:rPr>
              <a:t>D</a:t>
            </a:r>
          </a:p>
        </p:txBody>
      </p:sp>
      <p:sp>
        <p:nvSpPr>
          <p:cNvPr id="15" name="Text Box 15">
            <a:extLst>
              <a:ext uri="{FF2B5EF4-FFF2-40B4-BE49-F238E27FC236}">
                <a16:creationId xmlns:a16="http://schemas.microsoft.com/office/drawing/2014/main" id="{80ADB8AD-F1D3-47B8-A07A-2BBB9AE2348A}"/>
              </a:ext>
            </a:extLst>
          </p:cNvPr>
          <p:cNvSpPr txBox="1">
            <a:spLocks noChangeArrowheads="1"/>
          </p:cNvSpPr>
          <p:nvPr/>
        </p:nvSpPr>
        <p:spPr bwMode="auto">
          <a:xfrm>
            <a:off x="4009730" y="694661"/>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a:ea typeface="+mn-ea"/>
                <a:cs typeface="+mn-cs"/>
              </a:rPr>
              <a:t>A</a:t>
            </a:r>
          </a:p>
        </p:txBody>
      </p:sp>
      <p:sp>
        <p:nvSpPr>
          <p:cNvPr id="16" name="Text Box 16">
            <a:extLst>
              <a:ext uri="{FF2B5EF4-FFF2-40B4-BE49-F238E27FC236}">
                <a16:creationId xmlns:a16="http://schemas.microsoft.com/office/drawing/2014/main" id="{8CACE5E0-C0E5-46DC-BF7E-2DA7FD68BD94}"/>
              </a:ext>
            </a:extLst>
          </p:cNvPr>
          <p:cNvSpPr txBox="1">
            <a:spLocks noChangeArrowheads="1"/>
          </p:cNvSpPr>
          <p:nvPr/>
        </p:nvSpPr>
        <p:spPr bwMode="auto">
          <a:xfrm>
            <a:off x="5841705" y="694661"/>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a:ea typeface="+mn-ea"/>
                <a:cs typeface="+mn-cs"/>
              </a:rPr>
              <a:t>B</a:t>
            </a:r>
          </a:p>
        </p:txBody>
      </p:sp>
      <p:sp>
        <p:nvSpPr>
          <p:cNvPr id="17" name="Text Box 17">
            <a:extLst>
              <a:ext uri="{FF2B5EF4-FFF2-40B4-BE49-F238E27FC236}">
                <a16:creationId xmlns:a16="http://schemas.microsoft.com/office/drawing/2014/main" id="{25885D2C-99C2-4B3E-AECF-9474443C432F}"/>
              </a:ext>
            </a:extLst>
          </p:cNvPr>
          <p:cNvSpPr txBox="1">
            <a:spLocks noChangeArrowheads="1"/>
          </p:cNvSpPr>
          <p:nvPr/>
        </p:nvSpPr>
        <p:spPr bwMode="auto">
          <a:xfrm>
            <a:off x="7607005" y="2294861"/>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a:ea typeface="+mn-ea"/>
                <a:cs typeface="+mn-cs"/>
              </a:rPr>
              <a:t>C</a:t>
            </a:r>
          </a:p>
        </p:txBody>
      </p:sp>
      <p:sp>
        <p:nvSpPr>
          <p:cNvPr id="18" name="Line 18">
            <a:extLst>
              <a:ext uri="{FF2B5EF4-FFF2-40B4-BE49-F238E27FC236}">
                <a16:creationId xmlns:a16="http://schemas.microsoft.com/office/drawing/2014/main" id="{6B8525CD-AE6F-4289-B389-1C2ABBBED9E9}"/>
              </a:ext>
            </a:extLst>
          </p:cNvPr>
          <p:cNvSpPr>
            <a:spLocks noChangeShapeType="1"/>
          </p:cNvSpPr>
          <p:nvPr/>
        </p:nvSpPr>
        <p:spPr bwMode="auto">
          <a:xfrm>
            <a:off x="4444705" y="1075661"/>
            <a:ext cx="0" cy="1447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Text Box 19">
            <a:extLst>
              <a:ext uri="{FF2B5EF4-FFF2-40B4-BE49-F238E27FC236}">
                <a16:creationId xmlns:a16="http://schemas.microsoft.com/office/drawing/2014/main" id="{7F8F1B48-6951-4758-B582-1A2750963B5C}"/>
              </a:ext>
            </a:extLst>
          </p:cNvPr>
          <p:cNvSpPr txBox="1">
            <a:spLocks noChangeArrowheads="1"/>
          </p:cNvSpPr>
          <p:nvPr/>
        </p:nvSpPr>
        <p:spPr bwMode="auto">
          <a:xfrm>
            <a:off x="4279605" y="2523461"/>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p>
        </p:txBody>
      </p:sp>
      <p:grpSp>
        <p:nvGrpSpPr>
          <p:cNvPr id="20" name="Group 21">
            <a:extLst>
              <a:ext uri="{FF2B5EF4-FFF2-40B4-BE49-F238E27FC236}">
                <a16:creationId xmlns:a16="http://schemas.microsoft.com/office/drawing/2014/main" id="{DEB76A03-02E5-4250-98F5-194510201F60}"/>
              </a:ext>
            </a:extLst>
          </p:cNvPr>
          <p:cNvGrpSpPr>
            <a:grpSpLocks/>
          </p:cNvGrpSpPr>
          <p:nvPr/>
        </p:nvGrpSpPr>
        <p:grpSpPr bwMode="auto">
          <a:xfrm>
            <a:off x="4432005" y="2294861"/>
            <a:ext cx="228600" cy="228600"/>
            <a:chOff x="1104" y="1680"/>
            <a:chExt cx="144" cy="144"/>
          </a:xfrm>
        </p:grpSpPr>
        <p:sp>
          <p:nvSpPr>
            <p:cNvPr id="21" name="Line 22">
              <a:extLst>
                <a:ext uri="{FF2B5EF4-FFF2-40B4-BE49-F238E27FC236}">
                  <a16:creationId xmlns:a16="http://schemas.microsoft.com/office/drawing/2014/main" id="{CF7F24BA-A20C-415B-AF61-E30DC01A7405}"/>
                </a:ext>
              </a:extLst>
            </p:cNvPr>
            <p:cNvSpPr>
              <a:spLocks noChangeShapeType="1"/>
            </p:cNvSpPr>
            <p:nvPr/>
          </p:nvSpPr>
          <p:spPr bwMode="auto">
            <a:xfrm>
              <a:off x="1104" y="1680"/>
              <a:ext cx="14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 name="Line 23">
              <a:extLst>
                <a:ext uri="{FF2B5EF4-FFF2-40B4-BE49-F238E27FC236}">
                  <a16:creationId xmlns:a16="http://schemas.microsoft.com/office/drawing/2014/main" id="{6FD7002A-0FAC-4786-9710-3AF41D570CE5}"/>
                </a:ext>
              </a:extLst>
            </p:cNvPr>
            <p:cNvSpPr>
              <a:spLocks noChangeShapeType="1"/>
            </p:cNvSpPr>
            <p:nvPr/>
          </p:nvSpPr>
          <p:spPr bwMode="auto">
            <a:xfrm>
              <a:off x="1248" y="1680"/>
              <a:ext cx="0" cy="1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3" name="Text Box 11">
            <a:extLst>
              <a:ext uri="{FF2B5EF4-FFF2-40B4-BE49-F238E27FC236}">
                <a16:creationId xmlns:a16="http://schemas.microsoft.com/office/drawing/2014/main" id="{F44F0EBD-F4D4-4549-A036-815B9F1B26C1}"/>
              </a:ext>
            </a:extLst>
          </p:cNvPr>
          <p:cNvSpPr txBox="1">
            <a:spLocks noChangeArrowheads="1"/>
          </p:cNvSpPr>
          <p:nvPr/>
        </p:nvSpPr>
        <p:spPr bwMode="auto">
          <a:xfrm>
            <a:off x="4336755" y="599411"/>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Đáy bé </a:t>
            </a:r>
          </a:p>
        </p:txBody>
      </p:sp>
      <p:sp>
        <p:nvSpPr>
          <p:cNvPr id="24" name="Text Box 11">
            <a:extLst>
              <a:ext uri="{FF2B5EF4-FFF2-40B4-BE49-F238E27FC236}">
                <a16:creationId xmlns:a16="http://schemas.microsoft.com/office/drawing/2014/main" id="{9358069E-D6E6-4BB4-8B3F-4F4F3FEAF04B}"/>
              </a:ext>
            </a:extLst>
          </p:cNvPr>
          <p:cNvSpPr txBox="1">
            <a:spLocks noChangeArrowheads="1"/>
          </p:cNvSpPr>
          <p:nvPr/>
        </p:nvSpPr>
        <p:spPr bwMode="auto">
          <a:xfrm>
            <a:off x="4728073" y="2461549"/>
            <a:ext cx="19089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Đáy lớn </a:t>
            </a:r>
          </a:p>
        </p:txBody>
      </p:sp>
      <p:sp>
        <p:nvSpPr>
          <p:cNvPr id="25" name="Text Box 20">
            <a:extLst>
              <a:ext uri="{FF2B5EF4-FFF2-40B4-BE49-F238E27FC236}">
                <a16:creationId xmlns:a16="http://schemas.microsoft.com/office/drawing/2014/main" id="{9A7D7374-1CC3-4D02-87FC-F47372A54AF6}"/>
              </a:ext>
            </a:extLst>
          </p:cNvPr>
          <p:cNvSpPr txBox="1">
            <a:spLocks noChangeArrowheads="1"/>
          </p:cNvSpPr>
          <p:nvPr/>
        </p:nvSpPr>
        <p:spPr bwMode="auto">
          <a:xfrm>
            <a:off x="1988287" y="2984531"/>
            <a:ext cx="87772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AH là đường cao của hình thang ABCD.</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Độ dài AH là chiều cao của hình thang ABCD.</a:t>
            </a:r>
          </a:p>
        </p:txBody>
      </p:sp>
      <p:sp>
        <p:nvSpPr>
          <p:cNvPr id="26" name="Rectangle: Rounded Corners 25">
            <a:extLst>
              <a:ext uri="{FF2B5EF4-FFF2-40B4-BE49-F238E27FC236}">
                <a16:creationId xmlns:a16="http://schemas.microsoft.com/office/drawing/2014/main" id="{87213D54-EBAD-4859-B208-E01AD3DAB944}"/>
              </a:ext>
            </a:extLst>
          </p:cNvPr>
          <p:cNvSpPr/>
          <p:nvPr/>
        </p:nvSpPr>
        <p:spPr>
          <a:xfrm>
            <a:off x="1988287" y="4522818"/>
            <a:ext cx="8365325" cy="1062802"/>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28A4BE57-8C97-4851-960B-CFAE8C1B62FC}"/>
              </a:ext>
            </a:extLst>
          </p:cNvPr>
          <p:cNvSpPr txBox="1"/>
          <p:nvPr/>
        </p:nvSpPr>
        <p:spPr>
          <a:xfrm>
            <a:off x="2145774" y="4577165"/>
            <a:ext cx="820783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Đường cao AH vuông góc với hai đáy AB và DC của hình thang ABCD.</a:t>
            </a:r>
          </a:p>
        </p:txBody>
      </p:sp>
      <p:pic>
        <p:nvPicPr>
          <p:cNvPr id="29" name="图片 10">
            <a:extLst>
              <a:ext uri="{FF2B5EF4-FFF2-40B4-BE49-F238E27FC236}">
                <a16:creationId xmlns:a16="http://schemas.microsoft.com/office/drawing/2014/main" id="{D39CDD0D-AA0A-4922-AF0D-EB85FB94EAD4}"/>
              </a:ext>
            </a:extLst>
          </p:cNvPr>
          <p:cNvPicPr>
            <a:picLocks noChangeAspect="1"/>
          </p:cNvPicPr>
          <p:nvPr/>
        </p:nvPicPr>
        <p:blipFill rotWithShape="1">
          <a:blip r:embed="rId2">
            <a:extLst>
              <a:ext uri="{28A0092B-C50C-407E-A947-70E740481C1C}">
                <a14:useLocalDpi xmlns:a14="http://schemas.microsoft.com/office/drawing/2010/main" val="0"/>
              </a:ext>
            </a:extLst>
          </a:blip>
          <a:srcRect l="84636" t="839" r="381" b="75359"/>
          <a:stretch/>
        </p:blipFill>
        <p:spPr>
          <a:xfrm flipH="1">
            <a:off x="-857421" y="-34240"/>
            <a:ext cx="3505200" cy="1602363"/>
          </a:xfrm>
          <a:prstGeom prst="rect">
            <a:avLst/>
          </a:prstGeom>
        </p:spPr>
      </p:pic>
      <p:pic>
        <p:nvPicPr>
          <p:cNvPr id="30" name="图片 9">
            <a:extLst>
              <a:ext uri="{FF2B5EF4-FFF2-40B4-BE49-F238E27FC236}">
                <a16:creationId xmlns:a16="http://schemas.microsoft.com/office/drawing/2014/main" id="{4E74A5A4-5F59-49B7-A532-3777D88BAA1D}"/>
              </a:ext>
            </a:extLst>
          </p:cNvPr>
          <p:cNvPicPr>
            <a:picLocks noChangeAspect="1"/>
          </p:cNvPicPr>
          <p:nvPr/>
        </p:nvPicPr>
        <p:blipFill rotWithShape="1">
          <a:blip r:embed="rId2">
            <a:extLst>
              <a:ext uri="{28A0092B-C50C-407E-A947-70E740481C1C}">
                <a14:useLocalDpi xmlns:a14="http://schemas.microsoft.com/office/drawing/2010/main" val="0"/>
              </a:ext>
            </a:extLst>
          </a:blip>
          <a:srcRect l="63088" t="11370" r="19404" b="43291"/>
          <a:stretch/>
        </p:blipFill>
        <p:spPr>
          <a:xfrm rot="4795234" flipH="1">
            <a:off x="625739" y="271879"/>
            <a:ext cx="1768500" cy="1317870"/>
          </a:xfrm>
          <a:prstGeom prst="rect">
            <a:avLst/>
          </a:prstGeom>
        </p:spPr>
      </p:pic>
    </p:spTree>
    <p:extLst>
      <p:ext uri="{BB962C8B-B14F-4D97-AF65-F5344CB8AC3E}">
        <p14:creationId xmlns:p14="http://schemas.microsoft.com/office/powerpoint/2010/main" val="2674799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amond(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amond(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childTnLst>
                          </p:cTn>
                        </p:par>
                        <p:par>
                          <p:cTn id="18" fill="hold">
                            <p:stCondLst>
                              <p:cond delay="500"/>
                            </p:stCondLst>
                            <p:childTnLst>
                              <p:par>
                                <p:cTn id="19" presetID="7" presetClass="emph" presetSubtype="2" repeatCount="2000" fill="hold" nodeType="afterEffect">
                                  <p:stCondLst>
                                    <p:cond delay="0"/>
                                  </p:stCondLst>
                                  <p:childTnLst>
                                    <p:animClr clrSpc="rgb" dir="cw">
                                      <p:cBhvr>
                                        <p:cTn id="20" dur="500" fill="hold"/>
                                        <p:tgtEl>
                                          <p:spTgt spid="18"/>
                                        </p:tgtEl>
                                        <p:attrNameLst>
                                          <p:attrName>stroke.color</p:attrName>
                                        </p:attrNameLst>
                                      </p:cBhvr>
                                      <p:to>
                                        <a:srgbClr val="FF3300"/>
                                      </p:to>
                                    </p:animClr>
                                    <p:set>
                                      <p:cBhvr>
                                        <p:cTn id="21" dur="500" fill="hold"/>
                                        <p:tgtEl>
                                          <p:spTgt spid="18"/>
                                        </p:tgtEl>
                                        <p:attrNameLst>
                                          <p:attrName>stroke.on</p:attrName>
                                        </p:attrNameLst>
                                      </p:cBhvr>
                                      <p:to>
                                        <p:strVal val="true"/>
                                      </p:to>
                                    </p:set>
                                  </p:childTnLst>
                                </p:cTn>
                              </p:par>
                            </p:childTnLst>
                          </p:cTn>
                        </p:par>
                        <p:par>
                          <p:cTn id="22" fill="hold">
                            <p:stCondLst>
                              <p:cond delay="1500"/>
                            </p:stCondLst>
                            <p:childTnLst>
                              <p:par>
                                <p:cTn id="23" presetID="18" presetClass="entr" presetSubtype="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strips(downRight)">
                                      <p:cBhvr>
                                        <p:cTn id="25" dur="500"/>
                                        <p:tgtEl>
                                          <p:spTgt spid="20"/>
                                        </p:tgtEl>
                                      </p:cBhvr>
                                    </p:animEffect>
                                  </p:childTnLst>
                                </p:cTn>
                              </p:par>
                            </p:childTnLst>
                          </p:cTn>
                        </p:par>
                        <p:par>
                          <p:cTn id="26" fill="hold">
                            <p:stCondLst>
                              <p:cond delay="2000"/>
                            </p:stCondLst>
                            <p:childTnLst>
                              <p:par>
                                <p:cTn id="27" presetID="18" presetClass="entr" presetSubtype="6"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Righ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25"/>
                                        </p:tgtEl>
                                        <p:attrNameLst>
                                          <p:attrName>style.visibility</p:attrName>
                                        </p:attrNameLst>
                                      </p:cBhvr>
                                      <p:to>
                                        <p:strVal val="visible"/>
                                      </p:to>
                                    </p:set>
                                    <p:anim calcmode="discrete" valueType="clr">
                                      <p:cBhvr override="childStyle">
                                        <p:cTn id="34"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5"/>
                                        </p:tgtEl>
                                        <p:attrNameLst>
                                          <p:attrName>fillcolor</p:attrName>
                                        </p:attrNameLst>
                                      </p:cBhvr>
                                      <p:tavLst>
                                        <p:tav tm="0">
                                          <p:val>
                                            <p:clrVal>
                                              <a:schemeClr val="accent2"/>
                                            </p:clrVal>
                                          </p:val>
                                        </p:tav>
                                        <p:tav tm="50000">
                                          <p:val>
                                            <p:clrVal>
                                              <a:schemeClr val="hlink"/>
                                            </p:clrVal>
                                          </p:val>
                                        </p:tav>
                                      </p:tavLst>
                                    </p:anim>
                                    <p:set>
                                      <p:cBhvr>
                                        <p:cTn id="36" dur="80"/>
                                        <p:tgtEl>
                                          <p:spTgt spid="25"/>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7" presetClass="entr" presetSubtype="0"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3" grpId="0"/>
      <p:bldP spid="24" grpId="0"/>
      <p:bldP spid="25" grpId="0"/>
      <p:bldP spid="26"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多边形: 形状 70">
            <a:extLst>
              <a:ext uri="{FF2B5EF4-FFF2-40B4-BE49-F238E27FC236}">
                <a16:creationId xmlns:a16="http://schemas.microsoft.com/office/drawing/2014/main" id="{ABD45ED0-B627-4B93-8570-AE9115DA7E4A}"/>
              </a:ext>
            </a:extLst>
          </p:cNvPr>
          <p:cNvSpPr/>
          <p:nvPr/>
        </p:nvSpPr>
        <p:spPr>
          <a:xfrm>
            <a:off x="2473320" y="445680"/>
            <a:ext cx="7047469" cy="2373819"/>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1" name="文本框 10"/>
          <p:cNvSpPr txBox="1"/>
          <p:nvPr/>
        </p:nvSpPr>
        <p:spPr>
          <a:xfrm>
            <a:off x="2721203" y="597189"/>
            <a:ext cx="6438601" cy="1862048"/>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w="25400">
                  <a:solidFill>
                    <a:prstClr val="black"/>
                  </a:solidFill>
                </a:ln>
                <a:solidFill>
                  <a:srgbClr val="28E5C5"/>
                </a:solidFill>
                <a:effectLst/>
                <a:uLnTx/>
                <a:uFillTx/>
                <a:latin typeface="Lobster" panose="00000500000000000000" pitchFamily="2" charset="0"/>
                <a:ea typeface="字魂27号-布丁体" panose="00000500000000000000" pitchFamily="2" charset="-122"/>
                <a:cs typeface="+mn-cs"/>
              </a:rPr>
              <a:t>Khởi động</a:t>
            </a:r>
            <a:endParaRPr kumimoji="0" lang="zh-CN" altLang="en-US" sz="11500" b="0" i="0" u="none" strike="noStrike" kern="1200" cap="none" spc="0" normalizeH="0" baseline="0" noProof="0" dirty="0">
              <a:ln w="25400">
                <a:solidFill>
                  <a:prstClr val="black"/>
                </a:solidFill>
              </a:ln>
              <a:solidFill>
                <a:srgbClr val="28E5C5"/>
              </a:solidFill>
              <a:effectLst/>
              <a:uLnTx/>
              <a:uFillTx/>
              <a:latin typeface="Lobster" panose="00000500000000000000" pitchFamily="2" charset="0"/>
              <a:ea typeface="字魂27号-布丁体" panose="00000500000000000000" pitchFamily="2" charset="-122"/>
              <a:cs typeface="+mn-cs"/>
            </a:endParaRPr>
          </a:p>
        </p:txBody>
      </p:sp>
      <p:pic>
        <p:nvPicPr>
          <p:cNvPr id="13" name="Picture 3">
            <a:extLst>
              <a:ext uri="{FF2B5EF4-FFF2-40B4-BE49-F238E27FC236}">
                <a16:creationId xmlns:a16="http://schemas.microsoft.com/office/drawing/2014/main" id="{34B2CF45-CCC4-4350-A398-F24CF46D6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96364" y="3179761"/>
            <a:ext cx="6811536" cy="3576057"/>
          </a:xfrm>
          <a:prstGeom prst="rect">
            <a:avLst/>
          </a:prstGeom>
        </p:spPr>
      </p:pic>
      <p:grpSp>
        <p:nvGrpSpPr>
          <p:cNvPr id="10" name="组合 62">
            <a:extLst>
              <a:ext uri="{FF2B5EF4-FFF2-40B4-BE49-F238E27FC236}">
                <a16:creationId xmlns:a16="http://schemas.microsoft.com/office/drawing/2014/main" id="{F46B4E66-73A7-4C0E-803D-06A9DD7ABF9C}"/>
              </a:ext>
            </a:extLst>
          </p:cNvPr>
          <p:cNvGrpSpPr/>
          <p:nvPr/>
        </p:nvGrpSpPr>
        <p:grpSpPr>
          <a:xfrm>
            <a:off x="39732" y="5706559"/>
            <a:ext cx="12152268" cy="1151441"/>
            <a:chOff x="-2055784" y="5706558"/>
            <a:chExt cx="12152268" cy="1151441"/>
          </a:xfrm>
        </p:grpSpPr>
        <p:pic>
          <p:nvPicPr>
            <p:cNvPr id="12" name="图片 63">
              <a:extLst>
                <a:ext uri="{FF2B5EF4-FFF2-40B4-BE49-F238E27FC236}">
                  <a16:creationId xmlns:a16="http://schemas.microsoft.com/office/drawing/2014/main" id="{6A51B91F-572E-449B-A463-1EEB8A2A44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4" name="图片 64">
              <a:extLst>
                <a:ext uri="{FF2B5EF4-FFF2-40B4-BE49-F238E27FC236}">
                  <a16:creationId xmlns:a16="http://schemas.microsoft.com/office/drawing/2014/main" id="{3794296E-E6BF-4361-83D5-B697DF7FD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5" name="图片 65">
              <a:extLst>
                <a:ext uri="{FF2B5EF4-FFF2-40B4-BE49-F238E27FC236}">
                  <a16:creationId xmlns:a16="http://schemas.microsoft.com/office/drawing/2014/main" id="{D3153F2D-8147-4FD1-A9E3-FCA3B7AC81C8}"/>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66">
              <a:extLst>
                <a:ext uri="{FF2B5EF4-FFF2-40B4-BE49-F238E27FC236}">
                  <a16:creationId xmlns:a16="http://schemas.microsoft.com/office/drawing/2014/main" id="{A07A5B41-C25B-43E7-90D1-A6DE99AB177C}"/>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67">
              <a:extLst>
                <a:ext uri="{FF2B5EF4-FFF2-40B4-BE49-F238E27FC236}">
                  <a16:creationId xmlns:a16="http://schemas.microsoft.com/office/drawing/2014/main" id="{1D373AAE-C51B-484C-8368-4896C347E4CB}"/>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8" name="图片 68">
              <a:extLst>
                <a:ext uri="{FF2B5EF4-FFF2-40B4-BE49-F238E27FC236}">
                  <a16:creationId xmlns:a16="http://schemas.microsoft.com/office/drawing/2014/main" id="{5BD37263-EA5A-4FED-BD47-890DB186EB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9" name="图片 69">
              <a:extLst>
                <a:ext uri="{FF2B5EF4-FFF2-40B4-BE49-F238E27FC236}">
                  <a16:creationId xmlns:a16="http://schemas.microsoft.com/office/drawing/2014/main" id="{579B8706-FFEA-41DA-B2F8-BD07FCE64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73291687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2">
            <a:extLst>
              <a:ext uri="{FF2B5EF4-FFF2-40B4-BE49-F238E27FC236}">
                <a16:creationId xmlns:a16="http://schemas.microsoft.com/office/drawing/2014/main" id="{B4DF55A3-3510-BB61-2975-5B9192B5B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231" y="-1174492"/>
            <a:ext cx="3878493" cy="2316004"/>
          </a:xfrm>
          <a:prstGeom prst="rect">
            <a:avLst/>
          </a:prstGeom>
        </p:spPr>
      </p:pic>
      <p:pic>
        <p:nvPicPr>
          <p:cNvPr id="4" name="图片 3"/>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22736" y="5152745"/>
            <a:ext cx="12192000" cy="1965792"/>
          </a:xfrm>
          <a:prstGeom prst="rect">
            <a:avLst/>
          </a:prstGeom>
        </p:spPr>
      </p:pic>
      <p:sp>
        <p:nvSpPr>
          <p:cNvPr id="2" name="Rectangle 1">
            <a:extLst>
              <a:ext uri="{FF2B5EF4-FFF2-40B4-BE49-F238E27FC236}">
                <a16:creationId xmlns:a16="http://schemas.microsoft.com/office/drawing/2014/main" id="{B849151D-D8EE-1C37-F93A-C3841135E3AC}"/>
              </a:ext>
            </a:extLst>
          </p:cNvPr>
          <p:cNvSpPr/>
          <p:nvPr/>
        </p:nvSpPr>
        <p:spPr>
          <a:xfrm>
            <a:off x="240859" y="2645907"/>
            <a:ext cx="1909732" cy="1071418"/>
          </a:xfrm>
          <a:prstGeom prst="rect">
            <a:avLst/>
          </a:prstGeom>
          <a:solidFill>
            <a:srgbClr val="77B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C5CF1F3-7469-4802-E27C-3F1A5FD68339}"/>
              </a:ext>
            </a:extLst>
          </p:cNvPr>
          <p:cNvSpPr/>
          <p:nvPr/>
        </p:nvSpPr>
        <p:spPr>
          <a:xfrm>
            <a:off x="8077232" y="2489502"/>
            <a:ext cx="1279997" cy="12007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DC4174C9-3DBB-8417-719C-343891C59ADD}"/>
              </a:ext>
            </a:extLst>
          </p:cNvPr>
          <p:cNvSpPr/>
          <p:nvPr/>
        </p:nvSpPr>
        <p:spPr>
          <a:xfrm>
            <a:off x="9489573" y="2573265"/>
            <a:ext cx="2679691" cy="1115543"/>
          </a:xfrm>
          <a:prstGeom prst="parallelogram">
            <a:avLst>
              <a:gd name="adj" fmla="val 4310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061B1474-6EF8-8BFD-8A07-5C1DD8666852}"/>
              </a:ext>
            </a:extLst>
          </p:cNvPr>
          <p:cNvSpPr/>
          <p:nvPr/>
        </p:nvSpPr>
        <p:spPr>
          <a:xfrm>
            <a:off x="2416617" y="2016803"/>
            <a:ext cx="1577860" cy="2273089"/>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A7FA3245-6541-6BE0-2B32-B56940789A2E}"/>
              </a:ext>
            </a:extLst>
          </p:cNvPr>
          <p:cNvSpPr/>
          <p:nvPr/>
        </p:nvSpPr>
        <p:spPr>
          <a:xfrm>
            <a:off x="4143988" y="2595576"/>
            <a:ext cx="1914275" cy="1115544"/>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3166F49-90AE-F1B2-645B-23B3EA349472}"/>
              </a:ext>
            </a:extLst>
          </p:cNvPr>
          <p:cNvSpPr/>
          <p:nvPr/>
        </p:nvSpPr>
        <p:spPr>
          <a:xfrm>
            <a:off x="2272145" y="5322691"/>
            <a:ext cx="1871843" cy="5282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chữ nhật</a:t>
            </a:r>
          </a:p>
        </p:txBody>
      </p:sp>
      <p:sp>
        <p:nvSpPr>
          <p:cNvPr id="10" name="Rectangle: Rounded Corners 9">
            <a:extLst>
              <a:ext uri="{FF2B5EF4-FFF2-40B4-BE49-F238E27FC236}">
                <a16:creationId xmlns:a16="http://schemas.microsoft.com/office/drawing/2014/main" id="{A79BC003-3F43-C549-A77A-80C009D83388}"/>
              </a:ext>
            </a:extLst>
          </p:cNvPr>
          <p:cNvSpPr/>
          <p:nvPr/>
        </p:nvSpPr>
        <p:spPr>
          <a:xfrm>
            <a:off x="1477981" y="1378280"/>
            <a:ext cx="1577860" cy="47758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vuông</a:t>
            </a:r>
          </a:p>
        </p:txBody>
      </p:sp>
      <p:sp>
        <p:nvSpPr>
          <p:cNvPr id="11" name="Rectangle: Rounded Corners 10">
            <a:extLst>
              <a:ext uri="{FF2B5EF4-FFF2-40B4-BE49-F238E27FC236}">
                <a16:creationId xmlns:a16="http://schemas.microsoft.com/office/drawing/2014/main" id="{C9CFAB73-F234-1E26-442F-7BB65F647A5D}"/>
              </a:ext>
            </a:extLst>
          </p:cNvPr>
          <p:cNvSpPr/>
          <p:nvPr/>
        </p:nvSpPr>
        <p:spPr>
          <a:xfrm>
            <a:off x="9552709" y="1318937"/>
            <a:ext cx="1805709" cy="47864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thang</a:t>
            </a:r>
          </a:p>
        </p:txBody>
      </p:sp>
      <p:sp>
        <p:nvSpPr>
          <p:cNvPr id="12" name="Rectangle: Rounded Corners 11">
            <a:extLst>
              <a:ext uri="{FF2B5EF4-FFF2-40B4-BE49-F238E27FC236}">
                <a16:creationId xmlns:a16="http://schemas.microsoft.com/office/drawing/2014/main" id="{8976CDDB-A59E-458F-A7B7-C1300E7EF688}"/>
              </a:ext>
            </a:extLst>
          </p:cNvPr>
          <p:cNvSpPr/>
          <p:nvPr/>
        </p:nvSpPr>
        <p:spPr>
          <a:xfrm>
            <a:off x="5320145" y="5313681"/>
            <a:ext cx="1993486" cy="5282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bình hành</a:t>
            </a:r>
          </a:p>
        </p:txBody>
      </p:sp>
      <p:pic>
        <p:nvPicPr>
          <p:cNvPr id="15" name="图片 12">
            <a:extLst>
              <a:ext uri="{FF2B5EF4-FFF2-40B4-BE49-F238E27FC236}">
                <a16:creationId xmlns:a16="http://schemas.microsoft.com/office/drawing/2014/main" id="{0D524E41-6368-8039-7DBB-03DDB59C7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79" y="79971"/>
            <a:ext cx="1390223" cy="830158"/>
          </a:xfrm>
          <a:prstGeom prst="rect">
            <a:avLst/>
          </a:prstGeom>
        </p:spPr>
      </p:pic>
      <p:pic>
        <p:nvPicPr>
          <p:cNvPr id="17" name="图片 12">
            <a:extLst>
              <a:ext uri="{FF2B5EF4-FFF2-40B4-BE49-F238E27FC236}">
                <a16:creationId xmlns:a16="http://schemas.microsoft.com/office/drawing/2014/main" id="{AE6446DC-2AD9-CC8F-72B2-ABC42E066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5613" y="-226325"/>
            <a:ext cx="2026876" cy="1210329"/>
          </a:xfrm>
          <a:prstGeom prst="rect">
            <a:avLst/>
          </a:prstGeom>
        </p:spPr>
      </p:pic>
      <p:pic>
        <p:nvPicPr>
          <p:cNvPr id="18" name="图片 12">
            <a:extLst>
              <a:ext uri="{FF2B5EF4-FFF2-40B4-BE49-F238E27FC236}">
                <a16:creationId xmlns:a16="http://schemas.microsoft.com/office/drawing/2014/main" id="{C372CFF2-1A84-8704-5C55-081A9EC1C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267" y="-763089"/>
            <a:ext cx="3398504" cy="2029383"/>
          </a:xfrm>
          <a:prstGeom prst="rect">
            <a:avLst/>
          </a:prstGeom>
        </p:spPr>
      </p:pic>
      <p:sp>
        <p:nvSpPr>
          <p:cNvPr id="13" name="Rectangle: Rounded Corners 12">
            <a:extLst>
              <a:ext uri="{FF2B5EF4-FFF2-40B4-BE49-F238E27FC236}">
                <a16:creationId xmlns:a16="http://schemas.microsoft.com/office/drawing/2014/main" id="{006BA986-67C3-3F90-6772-D7545417CEBD}"/>
              </a:ext>
            </a:extLst>
          </p:cNvPr>
          <p:cNvSpPr/>
          <p:nvPr/>
        </p:nvSpPr>
        <p:spPr>
          <a:xfrm>
            <a:off x="5561238" y="1378280"/>
            <a:ext cx="1502051" cy="47914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thoi</a:t>
            </a:r>
          </a:p>
        </p:txBody>
      </p:sp>
      <p:sp>
        <p:nvSpPr>
          <p:cNvPr id="19" name="Isosceles Triangle 18">
            <a:extLst>
              <a:ext uri="{FF2B5EF4-FFF2-40B4-BE49-F238E27FC236}">
                <a16:creationId xmlns:a16="http://schemas.microsoft.com/office/drawing/2014/main" id="{00A8C8BC-5847-9AA7-B442-6CBA741BFAA9}"/>
              </a:ext>
            </a:extLst>
          </p:cNvPr>
          <p:cNvSpPr/>
          <p:nvPr/>
        </p:nvSpPr>
        <p:spPr>
          <a:xfrm>
            <a:off x="6233346" y="2276686"/>
            <a:ext cx="1577860" cy="16263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34C23B9-BB84-C6B1-82D8-9185CA18FFA9}"/>
              </a:ext>
            </a:extLst>
          </p:cNvPr>
          <p:cNvSpPr/>
          <p:nvPr/>
        </p:nvSpPr>
        <p:spPr>
          <a:xfrm>
            <a:off x="8617527" y="5276930"/>
            <a:ext cx="1846052" cy="5282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tam giác</a:t>
            </a:r>
          </a:p>
        </p:txBody>
      </p:sp>
      <p:sp>
        <p:nvSpPr>
          <p:cNvPr id="21" name="TextBox 20">
            <a:extLst>
              <a:ext uri="{FF2B5EF4-FFF2-40B4-BE49-F238E27FC236}">
                <a16:creationId xmlns:a16="http://schemas.microsoft.com/office/drawing/2014/main" id="{B140A91F-C184-45F2-EE0B-C61A0A253F09}"/>
              </a:ext>
            </a:extLst>
          </p:cNvPr>
          <p:cNvSpPr txBox="1"/>
          <p:nvPr/>
        </p:nvSpPr>
        <p:spPr>
          <a:xfrm>
            <a:off x="972868" y="2905780"/>
            <a:ext cx="544946" cy="523220"/>
          </a:xfrm>
          <a:prstGeom prst="rect">
            <a:avLst/>
          </a:prstGeom>
          <a:noFill/>
        </p:spPr>
        <p:txBody>
          <a:bodyPr wrap="square" rtlCol="0">
            <a:spAutoFit/>
          </a:bodyPr>
          <a:lstStyle/>
          <a:p>
            <a:r>
              <a:rPr lang="en-US" sz="2800" dirty="0">
                <a:latin typeface="#9Slide03 AllRoundGothic" panose="020B0703020202020104" pitchFamily="34" charset="0"/>
              </a:rPr>
              <a:t>1</a:t>
            </a:r>
          </a:p>
        </p:txBody>
      </p:sp>
      <p:sp>
        <p:nvSpPr>
          <p:cNvPr id="22" name="TextBox 21">
            <a:extLst>
              <a:ext uri="{FF2B5EF4-FFF2-40B4-BE49-F238E27FC236}">
                <a16:creationId xmlns:a16="http://schemas.microsoft.com/office/drawing/2014/main" id="{A452F56F-E1DB-9A43-0820-818939504704}"/>
              </a:ext>
            </a:extLst>
          </p:cNvPr>
          <p:cNvSpPr txBox="1"/>
          <p:nvPr/>
        </p:nvSpPr>
        <p:spPr>
          <a:xfrm>
            <a:off x="2989009" y="2869426"/>
            <a:ext cx="602539" cy="523220"/>
          </a:xfrm>
          <a:prstGeom prst="rect">
            <a:avLst/>
          </a:prstGeom>
          <a:noFill/>
        </p:spPr>
        <p:txBody>
          <a:bodyPr wrap="square" rtlCol="0">
            <a:spAutoFit/>
          </a:bodyPr>
          <a:lstStyle/>
          <a:p>
            <a:r>
              <a:rPr lang="en-US" sz="2800" dirty="0">
                <a:latin typeface="#9Slide03 AllRoundGothic" panose="020B0703020202020104" pitchFamily="34" charset="0"/>
              </a:rPr>
              <a:t>2</a:t>
            </a:r>
          </a:p>
        </p:txBody>
      </p:sp>
      <p:sp>
        <p:nvSpPr>
          <p:cNvPr id="24" name="TextBox 23">
            <a:extLst>
              <a:ext uri="{FF2B5EF4-FFF2-40B4-BE49-F238E27FC236}">
                <a16:creationId xmlns:a16="http://schemas.microsoft.com/office/drawing/2014/main" id="{4ADEEC28-533E-C5BE-45E7-74446BBDD3FD}"/>
              </a:ext>
            </a:extLst>
          </p:cNvPr>
          <p:cNvSpPr txBox="1"/>
          <p:nvPr/>
        </p:nvSpPr>
        <p:spPr>
          <a:xfrm>
            <a:off x="4958699" y="2841550"/>
            <a:ext cx="602539" cy="523220"/>
          </a:xfrm>
          <a:prstGeom prst="rect">
            <a:avLst/>
          </a:prstGeom>
          <a:noFill/>
        </p:spPr>
        <p:txBody>
          <a:bodyPr wrap="square" rtlCol="0">
            <a:spAutoFit/>
          </a:bodyPr>
          <a:lstStyle/>
          <a:p>
            <a:r>
              <a:rPr lang="en-US" sz="2800" dirty="0">
                <a:latin typeface="#9Slide03 AllRoundGothic" panose="020B0703020202020104" pitchFamily="34" charset="0"/>
              </a:rPr>
              <a:t>3</a:t>
            </a:r>
          </a:p>
        </p:txBody>
      </p:sp>
      <p:sp>
        <p:nvSpPr>
          <p:cNvPr id="25" name="TextBox 24">
            <a:extLst>
              <a:ext uri="{FF2B5EF4-FFF2-40B4-BE49-F238E27FC236}">
                <a16:creationId xmlns:a16="http://schemas.microsoft.com/office/drawing/2014/main" id="{98A10D8A-9ACC-26FC-34C3-CB2F8C5AACB7}"/>
              </a:ext>
            </a:extLst>
          </p:cNvPr>
          <p:cNvSpPr txBox="1"/>
          <p:nvPr/>
        </p:nvSpPr>
        <p:spPr>
          <a:xfrm>
            <a:off x="6872974" y="2854315"/>
            <a:ext cx="602539" cy="523220"/>
          </a:xfrm>
          <a:prstGeom prst="rect">
            <a:avLst/>
          </a:prstGeom>
          <a:noFill/>
        </p:spPr>
        <p:txBody>
          <a:bodyPr wrap="square" rtlCol="0">
            <a:spAutoFit/>
          </a:bodyPr>
          <a:lstStyle/>
          <a:p>
            <a:r>
              <a:rPr lang="en-US" sz="2800" dirty="0">
                <a:latin typeface="#9Slide03 AllRoundGothic" panose="020B0703020202020104" pitchFamily="34" charset="0"/>
              </a:rPr>
              <a:t>4</a:t>
            </a:r>
          </a:p>
        </p:txBody>
      </p:sp>
      <p:sp>
        <p:nvSpPr>
          <p:cNvPr id="27" name="TextBox 26">
            <a:extLst>
              <a:ext uri="{FF2B5EF4-FFF2-40B4-BE49-F238E27FC236}">
                <a16:creationId xmlns:a16="http://schemas.microsoft.com/office/drawing/2014/main" id="{17380510-5217-9C8F-390F-D0CAFD6E2316}"/>
              </a:ext>
            </a:extLst>
          </p:cNvPr>
          <p:cNvSpPr txBox="1"/>
          <p:nvPr/>
        </p:nvSpPr>
        <p:spPr>
          <a:xfrm>
            <a:off x="8519593" y="2854315"/>
            <a:ext cx="602539" cy="523220"/>
          </a:xfrm>
          <a:prstGeom prst="rect">
            <a:avLst/>
          </a:prstGeom>
          <a:noFill/>
        </p:spPr>
        <p:txBody>
          <a:bodyPr wrap="square" rtlCol="0">
            <a:spAutoFit/>
          </a:bodyPr>
          <a:lstStyle/>
          <a:p>
            <a:r>
              <a:rPr lang="en-US" sz="2800" dirty="0">
                <a:latin typeface="#9Slide03 AllRoundGothic" panose="020B0703020202020104" pitchFamily="34" charset="0"/>
              </a:rPr>
              <a:t>5</a:t>
            </a:r>
          </a:p>
        </p:txBody>
      </p:sp>
      <p:sp>
        <p:nvSpPr>
          <p:cNvPr id="28" name="TextBox 27">
            <a:extLst>
              <a:ext uri="{FF2B5EF4-FFF2-40B4-BE49-F238E27FC236}">
                <a16:creationId xmlns:a16="http://schemas.microsoft.com/office/drawing/2014/main" id="{E10B3E19-160D-0C32-B52E-D3C3F493B24B}"/>
              </a:ext>
            </a:extLst>
          </p:cNvPr>
          <p:cNvSpPr txBox="1"/>
          <p:nvPr/>
        </p:nvSpPr>
        <p:spPr>
          <a:xfrm>
            <a:off x="10656477" y="2828245"/>
            <a:ext cx="602539" cy="523220"/>
          </a:xfrm>
          <a:prstGeom prst="rect">
            <a:avLst/>
          </a:prstGeom>
          <a:noFill/>
        </p:spPr>
        <p:txBody>
          <a:bodyPr wrap="square" rtlCol="0">
            <a:spAutoFit/>
          </a:bodyPr>
          <a:lstStyle/>
          <a:p>
            <a:r>
              <a:rPr lang="en-US" sz="2800" dirty="0">
                <a:latin typeface="#9Slide03 AllRoundGothic" panose="020B0703020202020104" pitchFamily="34" charset="0"/>
              </a:rPr>
              <a:t>6</a:t>
            </a:r>
          </a:p>
        </p:txBody>
      </p:sp>
      <p:pic>
        <p:nvPicPr>
          <p:cNvPr id="29" name="图片 4">
            <a:extLst>
              <a:ext uri="{FF2B5EF4-FFF2-40B4-BE49-F238E27FC236}">
                <a16:creationId xmlns:a16="http://schemas.microsoft.com/office/drawing/2014/main" id="{A2961A17-4824-5CCD-1765-8322420D04A4}"/>
              </a:ext>
            </a:extLst>
          </p:cNvPr>
          <p:cNvPicPr>
            <a:picLocks noChangeAspect="1"/>
          </p:cNvPicPr>
          <p:nvPr/>
        </p:nvPicPr>
        <p:blipFill rotWithShape="1">
          <a:blip r:embed="rId6">
            <a:extLst>
              <a:ext uri="{28A0092B-C50C-407E-A947-70E740481C1C}">
                <a14:useLocalDpi xmlns:a14="http://schemas.microsoft.com/office/drawing/2010/main" val="0"/>
              </a:ext>
            </a:extLst>
          </a:blip>
          <a:srcRect t="57017" r="59461"/>
          <a:stretch/>
        </p:blipFill>
        <p:spPr>
          <a:xfrm>
            <a:off x="10760975" y="5195622"/>
            <a:ext cx="1194886" cy="1899498"/>
          </a:xfrm>
          <a:prstGeom prst="rect">
            <a:avLst/>
          </a:prstGeom>
        </p:spPr>
      </p:pic>
      <p:sp>
        <p:nvSpPr>
          <p:cNvPr id="30" name="Speech Bubble: Oval 29">
            <a:extLst>
              <a:ext uri="{FF2B5EF4-FFF2-40B4-BE49-F238E27FC236}">
                <a16:creationId xmlns:a16="http://schemas.microsoft.com/office/drawing/2014/main" id="{096F23C3-9338-BECA-8378-FA9974E18307}"/>
              </a:ext>
            </a:extLst>
          </p:cNvPr>
          <p:cNvSpPr/>
          <p:nvPr/>
        </p:nvSpPr>
        <p:spPr>
          <a:xfrm>
            <a:off x="9122132" y="5159886"/>
            <a:ext cx="1940520" cy="1214262"/>
          </a:xfrm>
          <a:prstGeom prst="wedgeEllipseCallout">
            <a:avLst>
              <a:gd name="adj1" fmla="val 49135"/>
              <a:gd name="adj2" fmla="val 5842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AllRoundGothic" panose="020B0703020202020104" pitchFamily="34" charset="0"/>
              </a:rPr>
              <a:t>Chính xác</a:t>
            </a:r>
          </a:p>
        </p:txBody>
      </p:sp>
      <p:sp>
        <p:nvSpPr>
          <p:cNvPr id="31" name="Rectangle: Rounded Corners 30">
            <a:extLst>
              <a:ext uri="{FF2B5EF4-FFF2-40B4-BE49-F238E27FC236}">
                <a16:creationId xmlns:a16="http://schemas.microsoft.com/office/drawing/2014/main" id="{7FF970DA-1C7F-4596-AC06-BC0FBC26D606}"/>
              </a:ext>
            </a:extLst>
          </p:cNvPr>
          <p:cNvSpPr/>
          <p:nvPr/>
        </p:nvSpPr>
        <p:spPr>
          <a:xfrm>
            <a:off x="628073" y="6374147"/>
            <a:ext cx="1522518" cy="40388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9Slide03 AllRoundGothic" panose="020B0703020202020104" pitchFamily="34" charset="0"/>
                <a:cs typeface="Arial" panose="020B0604020202020204" pitchFamily="34" charset="0"/>
              </a:rPr>
              <a:t>Kiểm tra</a:t>
            </a:r>
          </a:p>
        </p:txBody>
      </p:sp>
    </p:spTree>
    <p:extLst>
      <p:ext uri="{BB962C8B-B14F-4D97-AF65-F5344CB8AC3E}">
        <p14:creationId xmlns:p14="http://schemas.microsoft.com/office/powerpoint/2010/main" val="326878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1.85185E-6 L 0.54518 0.44051 " pathEditMode="relative" rAng="0" ptsTypes="AA">
                                      <p:cBhvr>
                                        <p:cTn id="6" dur="2000" fill="hold"/>
                                        <p:tgtEl>
                                          <p:spTgt spid="10"/>
                                        </p:tgtEl>
                                        <p:attrNameLst>
                                          <p:attrName>ppt_x</p:attrName>
                                          <p:attrName>ppt_y</p:attrName>
                                        </p:attrNameLst>
                                      </p:cBhvr>
                                      <p:rCtr x="27253" y="2201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3.7037E-7 L -0.26576 0.4456 " pathEditMode="relative" rAng="0" ptsTypes="AA">
                                      <p:cBhvr>
                                        <p:cTn id="10" dur="2000" fill="hold"/>
                                        <p:tgtEl>
                                          <p:spTgt spid="13"/>
                                        </p:tgtEl>
                                        <p:attrNameLst>
                                          <p:attrName>ppt_x</p:attrName>
                                          <p:attrName>ppt_y</p:attrName>
                                        </p:attrNameLst>
                                      </p:cBhvr>
                                      <p:rCtr x="-13294" y="2226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08333E-6 -3.33333E-6 L -0.44245 0.45047 " pathEditMode="relative" rAng="0" ptsTypes="AA">
                                      <p:cBhvr>
                                        <p:cTn id="14" dur="2000" fill="hold"/>
                                        <p:tgtEl>
                                          <p:spTgt spid="11"/>
                                        </p:tgtEl>
                                        <p:attrNameLst>
                                          <p:attrName>ppt_x</p:attrName>
                                          <p:attrName>ppt_y</p:attrName>
                                        </p:attrNameLst>
                                      </p:cBhvr>
                                      <p:rCtr x="-22122" y="2252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875E-6 -3.7037E-7 L -0.20312 -0.12569 " pathEditMode="relative" rAng="0" ptsTypes="AA">
                                      <p:cBhvr>
                                        <p:cTn id="18" dur="2000" fill="hold"/>
                                        <p:tgtEl>
                                          <p:spTgt spid="20"/>
                                        </p:tgtEl>
                                        <p:attrNameLst>
                                          <p:attrName>ppt_x</p:attrName>
                                          <p:attrName>ppt_y</p:attrName>
                                        </p:attrNameLst>
                                      </p:cBhvr>
                                      <p:rCtr x="-10156" y="-629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04167E-6 -4.44444E-6 L 0.37656 -0.14236 " pathEditMode="relative" rAng="0" ptsTypes="AA">
                                      <p:cBhvr>
                                        <p:cTn id="22" dur="2000" fill="hold"/>
                                        <p:tgtEl>
                                          <p:spTgt spid="12"/>
                                        </p:tgtEl>
                                        <p:attrNameLst>
                                          <p:attrName>ppt_x</p:attrName>
                                          <p:attrName>ppt_y</p:attrName>
                                        </p:attrNameLst>
                                      </p:cBhvr>
                                      <p:rCtr x="18828" y="-713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8.33333E-7 -3.33333E-6 L -0.17318 -0.1324 " pathEditMode="relative" rAng="0" ptsTypes="AA">
                                      <p:cBhvr>
                                        <p:cTn id="26" dur="2000" fill="hold"/>
                                        <p:tgtEl>
                                          <p:spTgt spid="9"/>
                                        </p:tgtEl>
                                        <p:attrNameLst>
                                          <p:attrName>ppt_x</p:attrName>
                                          <p:attrName>ppt_y</p:attrName>
                                        </p:attrNameLst>
                                      </p:cBhvr>
                                      <p:rCtr x="-8659" y="-662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1"/>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nextCondLst>
                <p:cond evt="onClick" delay="0">
                  <p:tgtEl>
                    <p:spTgt spid="31"/>
                  </p:tgtEl>
                </p:cond>
              </p:nextCondLst>
            </p:seq>
          </p:childTnLst>
        </p:cTn>
      </p:par>
    </p:tnLst>
    <p:bldLst>
      <p:bldP spid="9" grpId="0" animBg="1"/>
      <p:bldP spid="10" grpId="0" animBg="1"/>
      <p:bldP spid="11" grpId="0" animBg="1"/>
      <p:bldP spid="12" grpId="0" animBg="1"/>
      <p:bldP spid="13" grpId="0" animBg="1"/>
      <p:bldP spid="20"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5803" t="4969" r="-1205" b="-3484"/>
          <a:stretch/>
        </p:blipFill>
        <p:spPr>
          <a:xfrm>
            <a:off x="609600" y="500769"/>
            <a:ext cx="11582400" cy="5752249"/>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25212" t="14780" r="45265" b="38396"/>
          <a:stretch>
            <a:fillRect/>
          </a:stretch>
        </p:blipFill>
        <p:spPr>
          <a:xfrm>
            <a:off x="-325797" y="-122855"/>
            <a:ext cx="2020599" cy="2345574"/>
          </a:xfrm>
          <a:prstGeom prst="rect">
            <a:avLst/>
          </a:prstGeom>
        </p:spPr>
      </p:pic>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t="26672" r="83438" b="10952"/>
          <a:stretch>
            <a:fillRect/>
          </a:stretch>
        </p:blipFill>
        <p:spPr>
          <a:xfrm>
            <a:off x="10525234" y="3194374"/>
            <a:ext cx="1149485" cy="2140774"/>
          </a:xfrm>
          <a:prstGeom prst="rect">
            <a:avLst/>
          </a:prstGeom>
        </p:spPr>
      </p:pic>
      <p:pic>
        <p:nvPicPr>
          <p:cNvPr id="4" name="图片 3"/>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t="21750"/>
          <a:stretch>
            <a:fillRect/>
          </a:stretch>
        </p:blipFill>
        <p:spPr>
          <a:xfrm>
            <a:off x="-92319" y="4913705"/>
            <a:ext cx="12192000" cy="1965792"/>
          </a:xfrm>
          <a:prstGeom prst="rect">
            <a:avLst/>
          </a:prstGeom>
        </p:spPr>
      </p:pic>
      <p:sp>
        <p:nvSpPr>
          <p:cNvPr id="2" name="TextBox 1">
            <a:extLst>
              <a:ext uri="{FF2B5EF4-FFF2-40B4-BE49-F238E27FC236}">
                <a16:creationId xmlns:a16="http://schemas.microsoft.com/office/drawing/2014/main" id="{264FC5A8-F680-4ED1-D5D1-56136D5FB2C4}"/>
              </a:ext>
            </a:extLst>
          </p:cNvPr>
          <p:cNvSpPr txBox="1"/>
          <p:nvPr/>
        </p:nvSpPr>
        <p:spPr>
          <a:xfrm>
            <a:off x="1395164" y="421033"/>
            <a:ext cx="10143260" cy="523220"/>
          </a:xfrm>
          <a:prstGeom prst="rect">
            <a:avLst/>
          </a:prstGeom>
          <a:noFill/>
        </p:spPr>
        <p:txBody>
          <a:bodyPr wrap="square" rtlCol="0">
            <a:spAutoFit/>
          </a:bodyPr>
          <a:lstStyle/>
          <a:p>
            <a:r>
              <a:rPr lang="en-US" sz="2800" dirty="0">
                <a:solidFill>
                  <a:srgbClr val="C00000"/>
                </a:solidFill>
                <a:latin typeface="#9Slide03 AllRoundGothic" panose="020B0703020202020104" pitchFamily="34" charset="0"/>
              </a:rPr>
              <a:t>Câu 1. </a:t>
            </a:r>
            <a:r>
              <a:rPr lang="en-US" sz="2800" dirty="0">
                <a:latin typeface="Arial" panose="020B0604020202020204" pitchFamily="34" charset="0"/>
                <a:cs typeface="Arial" panose="020B0604020202020204" pitchFamily="34" charset="0"/>
              </a:rPr>
              <a:t>Hãy cho biết hai đoạn thẳng nào song </a:t>
            </a:r>
            <a:r>
              <a:rPr lang="en-US" sz="2800" dirty="0" err="1">
                <a:latin typeface="Arial" panose="020B0604020202020204" pitchFamily="34" charset="0"/>
                <a:cs typeface="Arial" panose="020B0604020202020204" pitchFamily="34" charset="0"/>
              </a:rPr>
              <a:t>song</a:t>
            </a:r>
            <a:r>
              <a:rPr lang="en-US" sz="2800" dirty="0">
                <a:latin typeface="Arial" panose="020B0604020202020204" pitchFamily="34" charset="0"/>
                <a:cs typeface="Arial" panose="020B0604020202020204" pitchFamily="34" charset="0"/>
              </a:rPr>
              <a:t> với nhau?</a:t>
            </a:r>
            <a:endParaRPr lang="vi-VN" sz="2800" dirty="0">
              <a:cs typeface="Arial" panose="020B0604020202020204" pitchFamily="34" charset="0"/>
            </a:endParaRPr>
          </a:p>
        </p:txBody>
      </p:sp>
      <p:sp>
        <p:nvSpPr>
          <p:cNvPr id="6" name="TextBox 5">
            <a:extLst>
              <a:ext uri="{FF2B5EF4-FFF2-40B4-BE49-F238E27FC236}">
                <a16:creationId xmlns:a16="http://schemas.microsoft.com/office/drawing/2014/main" id="{085B9913-6DCF-BA88-3D15-258F68EFAC4B}"/>
              </a:ext>
            </a:extLst>
          </p:cNvPr>
          <p:cNvSpPr txBox="1"/>
          <p:nvPr/>
        </p:nvSpPr>
        <p:spPr>
          <a:xfrm>
            <a:off x="1422329" y="1517675"/>
            <a:ext cx="544946" cy="523220"/>
          </a:xfrm>
          <a:prstGeom prst="rect">
            <a:avLst/>
          </a:prstGeom>
          <a:noFill/>
        </p:spPr>
        <p:txBody>
          <a:bodyPr wrap="square" rtlCol="0">
            <a:spAutoFit/>
          </a:bodyPr>
          <a:lstStyle/>
          <a:p>
            <a:r>
              <a:rPr lang="en-US" sz="2800" dirty="0">
                <a:latin typeface="#9Slide03 AllRoundGothic" panose="020B0703020202020104" pitchFamily="34" charset="0"/>
              </a:rPr>
              <a:t>A.</a:t>
            </a:r>
          </a:p>
        </p:txBody>
      </p:sp>
      <p:sp>
        <p:nvSpPr>
          <p:cNvPr id="7" name="TextBox 6">
            <a:extLst>
              <a:ext uri="{FF2B5EF4-FFF2-40B4-BE49-F238E27FC236}">
                <a16:creationId xmlns:a16="http://schemas.microsoft.com/office/drawing/2014/main" id="{A8C6B89E-98B4-0E09-78FD-5A6F5E003343}"/>
              </a:ext>
            </a:extLst>
          </p:cNvPr>
          <p:cNvSpPr txBox="1"/>
          <p:nvPr/>
        </p:nvSpPr>
        <p:spPr>
          <a:xfrm>
            <a:off x="1484212" y="3602830"/>
            <a:ext cx="544946" cy="523220"/>
          </a:xfrm>
          <a:prstGeom prst="rect">
            <a:avLst/>
          </a:prstGeom>
          <a:noFill/>
        </p:spPr>
        <p:txBody>
          <a:bodyPr wrap="square" rtlCol="0">
            <a:spAutoFit/>
          </a:bodyPr>
          <a:lstStyle/>
          <a:p>
            <a:r>
              <a:rPr lang="en-US" sz="2800" dirty="0">
                <a:latin typeface="#9Slide03 AllRoundGothic" panose="020B0703020202020104" pitchFamily="34" charset="0"/>
              </a:rPr>
              <a:t>B.</a:t>
            </a:r>
          </a:p>
        </p:txBody>
      </p:sp>
      <p:sp>
        <p:nvSpPr>
          <p:cNvPr id="9" name="TextBox 8">
            <a:extLst>
              <a:ext uri="{FF2B5EF4-FFF2-40B4-BE49-F238E27FC236}">
                <a16:creationId xmlns:a16="http://schemas.microsoft.com/office/drawing/2014/main" id="{72A42730-29A3-E4DA-F134-680B6B3FB775}"/>
              </a:ext>
            </a:extLst>
          </p:cNvPr>
          <p:cNvSpPr txBox="1"/>
          <p:nvPr/>
        </p:nvSpPr>
        <p:spPr>
          <a:xfrm>
            <a:off x="5921848" y="1622365"/>
            <a:ext cx="544946" cy="523220"/>
          </a:xfrm>
          <a:prstGeom prst="rect">
            <a:avLst/>
          </a:prstGeom>
          <a:noFill/>
        </p:spPr>
        <p:txBody>
          <a:bodyPr wrap="square" rtlCol="0">
            <a:spAutoFit/>
          </a:bodyPr>
          <a:lstStyle/>
          <a:p>
            <a:r>
              <a:rPr lang="en-US" sz="2800" dirty="0">
                <a:latin typeface="#9Slide03 AllRoundGothic" panose="020B0703020202020104" pitchFamily="34" charset="0"/>
              </a:rPr>
              <a:t>C.</a:t>
            </a:r>
          </a:p>
        </p:txBody>
      </p:sp>
      <p:sp>
        <p:nvSpPr>
          <p:cNvPr id="10" name="TextBox 9">
            <a:extLst>
              <a:ext uri="{FF2B5EF4-FFF2-40B4-BE49-F238E27FC236}">
                <a16:creationId xmlns:a16="http://schemas.microsoft.com/office/drawing/2014/main" id="{F7CAFD50-60F6-CBCB-F72C-DAF68040B2AC}"/>
              </a:ext>
            </a:extLst>
          </p:cNvPr>
          <p:cNvSpPr txBox="1"/>
          <p:nvPr/>
        </p:nvSpPr>
        <p:spPr>
          <a:xfrm>
            <a:off x="6018735" y="3659124"/>
            <a:ext cx="544946" cy="523220"/>
          </a:xfrm>
          <a:prstGeom prst="rect">
            <a:avLst/>
          </a:prstGeom>
          <a:noFill/>
        </p:spPr>
        <p:txBody>
          <a:bodyPr wrap="square" rtlCol="0">
            <a:spAutoFit/>
          </a:bodyPr>
          <a:lstStyle/>
          <a:p>
            <a:r>
              <a:rPr lang="en-US" sz="2800" dirty="0">
                <a:latin typeface="#9Slide03 AllRoundGothic" panose="020B0703020202020104" pitchFamily="34" charset="0"/>
              </a:rPr>
              <a:t>D.</a:t>
            </a:r>
          </a:p>
        </p:txBody>
      </p:sp>
      <p:grpSp>
        <p:nvGrpSpPr>
          <p:cNvPr id="38" name="Group 37">
            <a:extLst>
              <a:ext uri="{FF2B5EF4-FFF2-40B4-BE49-F238E27FC236}">
                <a16:creationId xmlns:a16="http://schemas.microsoft.com/office/drawing/2014/main" id="{B4324221-AB1B-B51E-AFE1-0BD9DBDAE506}"/>
              </a:ext>
            </a:extLst>
          </p:cNvPr>
          <p:cNvGrpSpPr/>
          <p:nvPr/>
        </p:nvGrpSpPr>
        <p:grpSpPr>
          <a:xfrm>
            <a:off x="2335090" y="1412741"/>
            <a:ext cx="1733631" cy="704305"/>
            <a:chOff x="3663344" y="1140348"/>
            <a:chExt cx="2495353" cy="704305"/>
          </a:xfrm>
        </p:grpSpPr>
        <p:cxnSp>
          <p:nvCxnSpPr>
            <p:cNvPr id="12" name="Straight Connector 11">
              <a:extLst>
                <a:ext uri="{FF2B5EF4-FFF2-40B4-BE49-F238E27FC236}">
                  <a16:creationId xmlns:a16="http://schemas.microsoft.com/office/drawing/2014/main" id="{EA936740-EDED-1AF2-B641-43D0D9978F53}"/>
                </a:ext>
              </a:extLst>
            </p:cNvPr>
            <p:cNvCxnSpPr>
              <a:cxnSpLocks/>
            </p:cNvCxnSpPr>
            <p:nvPr/>
          </p:nvCxnSpPr>
          <p:spPr>
            <a:xfrm flipH="1">
              <a:off x="4114992" y="1140348"/>
              <a:ext cx="983674" cy="7043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041323-9255-709E-2485-5243E56011EB}"/>
                </a:ext>
              </a:extLst>
            </p:cNvPr>
            <p:cNvCxnSpPr>
              <a:cxnSpLocks/>
            </p:cNvCxnSpPr>
            <p:nvPr/>
          </p:nvCxnSpPr>
          <p:spPr>
            <a:xfrm flipH="1">
              <a:off x="3663344" y="1489944"/>
              <a:ext cx="2495353" cy="2463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01A5296-F46D-77D3-C104-D7E6A547E2CB}"/>
              </a:ext>
            </a:extLst>
          </p:cNvPr>
          <p:cNvGrpSpPr/>
          <p:nvPr/>
        </p:nvGrpSpPr>
        <p:grpSpPr>
          <a:xfrm>
            <a:off x="2322572" y="3345031"/>
            <a:ext cx="1247760" cy="1102041"/>
            <a:chOff x="4755921" y="1711458"/>
            <a:chExt cx="1247760" cy="1102041"/>
          </a:xfrm>
        </p:grpSpPr>
        <p:cxnSp>
          <p:nvCxnSpPr>
            <p:cNvPr id="18" name="Straight Connector 17">
              <a:extLst>
                <a:ext uri="{FF2B5EF4-FFF2-40B4-BE49-F238E27FC236}">
                  <a16:creationId xmlns:a16="http://schemas.microsoft.com/office/drawing/2014/main" id="{ED1340B4-BC8B-68D9-6DDA-45B8B308D505}"/>
                </a:ext>
              </a:extLst>
            </p:cNvPr>
            <p:cNvCxnSpPr>
              <a:cxnSpLocks/>
            </p:cNvCxnSpPr>
            <p:nvPr/>
          </p:nvCxnSpPr>
          <p:spPr>
            <a:xfrm flipH="1">
              <a:off x="4755921" y="2010808"/>
              <a:ext cx="1247760" cy="8026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A9739C9-9572-1522-7672-7C18B9C9B183}"/>
                </a:ext>
              </a:extLst>
            </p:cNvPr>
            <p:cNvCxnSpPr>
              <a:cxnSpLocks/>
            </p:cNvCxnSpPr>
            <p:nvPr/>
          </p:nvCxnSpPr>
          <p:spPr>
            <a:xfrm flipH="1">
              <a:off x="4812525" y="1711458"/>
              <a:ext cx="742387" cy="9251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C65FB9CE-4DB5-97C7-9936-252B2B092FD8}"/>
              </a:ext>
            </a:extLst>
          </p:cNvPr>
          <p:cNvCxnSpPr>
            <a:cxnSpLocks/>
          </p:cNvCxnSpPr>
          <p:nvPr/>
        </p:nvCxnSpPr>
        <p:spPr>
          <a:xfrm flipH="1">
            <a:off x="7441991" y="1243655"/>
            <a:ext cx="742387" cy="9251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F827C8-1696-D885-597C-2B84FB410BCD}"/>
              </a:ext>
            </a:extLst>
          </p:cNvPr>
          <p:cNvCxnSpPr>
            <a:cxnSpLocks/>
          </p:cNvCxnSpPr>
          <p:nvPr/>
        </p:nvCxnSpPr>
        <p:spPr>
          <a:xfrm flipH="1">
            <a:off x="7654046" y="1173470"/>
            <a:ext cx="938469" cy="1177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D93E9DE1-0D2B-AD52-59DE-5137282D5E73}"/>
              </a:ext>
            </a:extLst>
          </p:cNvPr>
          <p:cNvGrpSpPr/>
          <p:nvPr/>
        </p:nvGrpSpPr>
        <p:grpSpPr>
          <a:xfrm>
            <a:off x="7175827" y="3464509"/>
            <a:ext cx="1059085" cy="982563"/>
            <a:chOff x="4682268" y="4793309"/>
            <a:chExt cx="1059085" cy="982563"/>
          </a:xfrm>
        </p:grpSpPr>
        <p:cxnSp>
          <p:nvCxnSpPr>
            <p:cNvPr id="30" name="Straight Connector 29">
              <a:extLst>
                <a:ext uri="{FF2B5EF4-FFF2-40B4-BE49-F238E27FC236}">
                  <a16:creationId xmlns:a16="http://schemas.microsoft.com/office/drawing/2014/main" id="{FD3D05BB-5099-5157-5E23-C00F9683E8A3}"/>
                </a:ext>
              </a:extLst>
            </p:cNvPr>
            <p:cNvCxnSpPr>
              <a:cxnSpLocks/>
            </p:cNvCxnSpPr>
            <p:nvPr/>
          </p:nvCxnSpPr>
          <p:spPr>
            <a:xfrm>
              <a:off x="4682268" y="4793309"/>
              <a:ext cx="0" cy="9825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6EE3A4-DAC7-D655-6BD2-716E03AA6F6B}"/>
                </a:ext>
              </a:extLst>
            </p:cNvPr>
            <p:cNvCxnSpPr>
              <a:cxnSpLocks/>
            </p:cNvCxnSpPr>
            <p:nvPr/>
          </p:nvCxnSpPr>
          <p:spPr>
            <a:xfrm flipH="1">
              <a:off x="4682268" y="5768608"/>
              <a:ext cx="1059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Oval 33">
            <a:extLst>
              <a:ext uri="{FF2B5EF4-FFF2-40B4-BE49-F238E27FC236}">
                <a16:creationId xmlns:a16="http://schemas.microsoft.com/office/drawing/2014/main" id="{1926B404-D71C-B892-30EA-D468441C53EC}"/>
              </a:ext>
            </a:extLst>
          </p:cNvPr>
          <p:cNvSpPr/>
          <p:nvPr/>
        </p:nvSpPr>
        <p:spPr>
          <a:xfrm>
            <a:off x="5843197" y="1580898"/>
            <a:ext cx="748145" cy="6061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图片 4">
            <a:extLst>
              <a:ext uri="{FF2B5EF4-FFF2-40B4-BE49-F238E27FC236}">
                <a16:creationId xmlns:a16="http://schemas.microsoft.com/office/drawing/2014/main" id="{0B7807FE-539C-4129-BF12-48B8B97977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2206" y="2499276"/>
            <a:ext cx="2947476" cy="4419135"/>
          </a:xfrm>
          <a:prstGeom prst="rect">
            <a:avLst/>
          </a:prstGeom>
        </p:spPr>
      </p:pic>
      <p:sp>
        <p:nvSpPr>
          <p:cNvPr id="36" name="Speech Bubble: Oval 35">
            <a:extLst>
              <a:ext uri="{FF2B5EF4-FFF2-40B4-BE49-F238E27FC236}">
                <a16:creationId xmlns:a16="http://schemas.microsoft.com/office/drawing/2014/main" id="{35488738-F442-B519-1FEA-764D45B2732F}"/>
              </a:ext>
            </a:extLst>
          </p:cNvPr>
          <p:cNvSpPr/>
          <p:nvPr/>
        </p:nvSpPr>
        <p:spPr>
          <a:xfrm>
            <a:off x="8234912" y="1944295"/>
            <a:ext cx="1940520" cy="1214262"/>
          </a:xfrm>
          <a:prstGeom prst="wedgeEllipseCallout">
            <a:avLst>
              <a:gd name="adj1" fmla="val 49135"/>
              <a:gd name="adj2" fmla="val 58428"/>
            </a:avLst>
          </a:prstGeom>
          <a:solidFill>
            <a:srgbClr val="77B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AllRoundGothic" panose="020B0703020202020104" pitchFamily="34" charset="0"/>
              </a:rPr>
              <a:t>Chính xác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subTnLst>
                                    <p:audio>
                                      <p:cMediaNode vol="70000">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3166F49-90AE-F1B2-645B-23B3EA349472}"/>
              </a:ext>
            </a:extLst>
          </p:cNvPr>
          <p:cNvSpPr/>
          <p:nvPr/>
        </p:nvSpPr>
        <p:spPr>
          <a:xfrm>
            <a:off x="4401944" y="567216"/>
            <a:ext cx="1955218" cy="56164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chữ nhật</a:t>
            </a:r>
          </a:p>
        </p:txBody>
      </p:sp>
      <p:sp>
        <p:nvSpPr>
          <p:cNvPr id="10" name="Rectangle: Rounded Corners 9">
            <a:extLst>
              <a:ext uri="{FF2B5EF4-FFF2-40B4-BE49-F238E27FC236}">
                <a16:creationId xmlns:a16="http://schemas.microsoft.com/office/drawing/2014/main" id="{A79BC003-3F43-C549-A77A-80C009D83388}"/>
              </a:ext>
            </a:extLst>
          </p:cNvPr>
          <p:cNvSpPr/>
          <p:nvPr/>
        </p:nvSpPr>
        <p:spPr>
          <a:xfrm>
            <a:off x="4636831" y="4488009"/>
            <a:ext cx="1577860" cy="47758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vuông</a:t>
            </a:r>
          </a:p>
        </p:txBody>
      </p:sp>
      <p:sp>
        <p:nvSpPr>
          <p:cNvPr id="11" name="Rectangle: Rounded Corners 10">
            <a:extLst>
              <a:ext uri="{FF2B5EF4-FFF2-40B4-BE49-F238E27FC236}">
                <a16:creationId xmlns:a16="http://schemas.microsoft.com/office/drawing/2014/main" id="{C9CFAB73-F234-1E26-442F-7BB65F647A5D}"/>
              </a:ext>
            </a:extLst>
          </p:cNvPr>
          <p:cNvSpPr/>
          <p:nvPr/>
        </p:nvSpPr>
        <p:spPr>
          <a:xfrm>
            <a:off x="4522907" y="5428210"/>
            <a:ext cx="1805709" cy="47864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thang</a:t>
            </a:r>
          </a:p>
        </p:txBody>
      </p:sp>
      <p:sp>
        <p:nvSpPr>
          <p:cNvPr id="12" name="Rectangle: Rounded Corners 11">
            <a:extLst>
              <a:ext uri="{FF2B5EF4-FFF2-40B4-BE49-F238E27FC236}">
                <a16:creationId xmlns:a16="http://schemas.microsoft.com/office/drawing/2014/main" id="{8976CDDB-A59E-458F-A7B7-C1300E7EF688}"/>
              </a:ext>
            </a:extLst>
          </p:cNvPr>
          <p:cNvSpPr/>
          <p:nvPr/>
        </p:nvSpPr>
        <p:spPr>
          <a:xfrm>
            <a:off x="4429019" y="3523673"/>
            <a:ext cx="1993486" cy="5282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bình hành</a:t>
            </a:r>
          </a:p>
        </p:txBody>
      </p:sp>
      <p:pic>
        <p:nvPicPr>
          <p:cNvPr id="15" name="图片 12">
            <a:extLst>
              <a:ext uri="{FF2B5EF4-FFF2-40B4-BE49-F238E27FC236}">
                <a16:creationId xmlns:a16="http://schemas.microsoft.com/office/drawing/2014/main" id="{0D524E41-6368-8039-7DBB-03DDB59C7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79" y="79971"/>
            <a:ext cx="1390223" cy="830158"/>
          </a:xfrm>
          <a:prstGeom prst="rect">
            <a:avLst/>
          </a:prstGeom>
        </p:spPr>
      </p:pic>
      <p:pic>
        <p:nvPicPr>
          <p:cNvPr id="17" name="图片 12">
            <a:extLst>
              <a:ext uri="{FF2B5EF4-FFF2-40B4-BE49-F238E27FC236}">
                <a16:creationId xmlns:a16="http://schemas.microsoft.com/office/drawing/2014/main" id="{AE6446DC-2AD9-CC8F-72B2-ABC42E066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134" y="-464925"/>
            <a:ext cx="2026876" cy="1210329"/>
          </a:xfrm>
          <a:prstGeom prst="rect">
            <a:avLst/>
          </a:prstGeom>
        </p:spPr>
      </p:pic>
      <p:pic>
        <p:nvPicPr>
          <p:cNvPr id="18" name="图片 12">
            <a:extLst>
              <a:ext uri="{FF2B5EF4-FFF2-40B4-BE49-F238E27FC236}">
                <a16:creationId xmlns:a16="http://schemas.microsoft.com/office/drawing/2014/main" id="{C372CFF2-1A84-8704-5C55-081A9EC1C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999" y="-991148"/>
            <a:ext cx="3398504" cy="2029383"/>
          </a:xfrm>
          <a:prstGeom prst="rect">
            <a:avLst/>
          </a:prstGeom>
        </p:spPr>
      </p:pic>
      <p:sp>
        <p:nvSpPr>
          <p:cNvPr id="13" name="Rectangle: Rounded Corners 12">
            <a:extLst>
              <a:ext uri="{FF2B5EF4-FFF2-40B4-BE49-F238E27FC236}">
                <a16:creationId xmlns:a16="http://schemas.microsoft.com/office/drawing/2014/main" id="{006BA986-67C3-3F90-6772-D7545417CEBD}"/>
              </a:ext>
            </a:extLst>
          </p:cNvPr>
          <p:cNvSpPr/>
          <p:nvPr/>
        </p:nvSpPr>
        <p:spPr>
          <a:xfrm>
            <a:off x="4674735" y="2485642"/>
            <a:ext cx="1502051" cy="47914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thoi</a:t>
            </a:r>
          </a:p>
        </p:txBody>
      </p:sp>
      <p:sp>
        <p:nvSpPr>
          <p:cNvPr id="20" name="Rectangle: Rounded Corners 19">
            <a:extLst>
              <a:ext uri="{FF2B5EF4-FFF2-40B4-BE49-F238E27FC236}">
                <a16:creationId xmlns:a16="http://schemas.microsoft.com/office/drawing/2014/main" id="{534C23B9-BB84-C6B1-82D8-9185CA18FFA9}"/>
              </a:ext>
            </a:extLst>
          </p:cNvPr>
          <p:cNvSpPr/>
          <p:nvPr/>
        </p:nvSpPr>
        <p:spPr>
          <a:xfrm>
            <a:off x="4482564" y="1515920"/>
            <a:ext cx="1846052" cy="5282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tam giác</a:t>
            </a:r>
          </a:p>
        </p:txBody>
      </p:sp>
      <p:grpSp>
        <p:nvGrpSpPr>
          <p:cNvPr id="5" name="Group 4">
            <a:extLst>
              <a:ext uri="{FF2B5EF4-FFF2-40B4-BE49-F238E27FC236}">
                <a16:creationId xmlns:a16="http://schemas.microsoft.com/office/drawing/2014/main" id="{D1C2E283-8CB7-7A75-5472-AA8A2A501C2C}"/>
              </a:ext>
            </a:extLst>
          </p:cNvPr>
          <p:cNvGrpSpPr/>
          <p:nvPr/>
        </p:nvGrpSpPr>
        <p:grpSpPr>
          <a:xfrm>
            <a:off x="638521" y="950673"/>
            <a:ext cx="1909732" cy="1071418"/>
            <a:chOff x="240859" y="2645907"/>
            <a:chExt cx="1909732" cy="1071418"/>
          </a:xfrm>
        </p:grpSpPr>
        <p:sp>
          <p:nvSpPr>
            <p:cNvPr id="2" name="Rectangle 1">
              <a:extLst>
                <a:ext uri="{FF2B5EF4-FFF2-40B4-BE49-F238E27FC236}">
                  <a16:creationId xmlns:a16="http://schemas.microsoft.com/office/drawing/2014/main" id="{B849151D-D8EE-1C37-F93A-C3841135E3AC}"/>
                </a:ext>
              </a:extLst>
            </p:cNvPr>
            <p:cNvSpPr/>
            <p:nvPr/>
          </p:nvSpPr>
          <p:spPr>
            <a:xfrm>
              <a:off x="240859" y="2645907"/>
              <a:ext cx="1909732" cy="1071418"/>
            </a:xfrm>
            <a:prstGeom prst="rect">
              <a:avLst/>
            </a:prstGeom>
            <a:solidFill>
              <a:srgbClr val="77B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140A91F-C184-45F2-EE0B-C61A0A253F09}"/>
                </a:ext>
              </a:extLst>
            </p:cNvPr>
            <p:cNvSpPr txBox="1"/>
            <p:nvPr/>
          </p:nvSpPr>
          <p:spPr>
            <a:xfrm>
              <a:off x="972868" y="2905780"/>
              <a:ext cx="544946" cy="523220"/>
            </a:xfrm>
            <a:prstGeom prst="rect">
              <a:avLst/>
            </a:prstGeom>
            <a:noFill/>
          </p:spPr>
          <p:txBody>
            <a:bodyPr wrap="square" rtlCol="0">
              <a:spAutoFit/>
            </a:bodyPr>
            <a:lstStyle/>
            <a:p>
              <a:r>
                <a:rPr lang="en-US" sz="2800" dirty="0">
                  <a:latin typeface="#9Slide03 AllRoundGothic" panose="020B0703020202020104" pitchFamily="34" charset="0"/>
                </a:rPr>
                <a:t>1</a:t>
              </a:r>
            </a:p>
          </p:txBody>
        </p:sp>
      </p:grpSp>
      <p:grpSp>
        <p:nvGrpSpPr>
          <p:cNvPr id="14" name="Group 13">
            <a:extLst>
              <a:ext uri="{FF2B5EF4-FFF2-40B4-BE49-F238E27FC236}">
                <a16:creationId xmlns:a16="http://schemas.microsoft.com/office/drawing/2014/main" id="{0A9A975E-DC64-6BBE-54BB-DCEC9702E232}"/>
              </a:ext>
            </a:extLst>
          </p:cNvPr>
          <p:cNvGrpSpPr/>
          <p:nvPr/>
        </p:nvGrpSpPr>
        <p:grpSpPr>
          <a:xfrm>
            <a:off x="811390" y="2214920"/>
            <a:ext cx="1577860" cy="2273089"/>
            <a:chOff x="2416617" y="2016803"/>
            <a:chExt cx="1577860" cy="2273089"/>
          </a:xfrm>
        </p:grpSpPr>
        <p:sp>
          <p:nvSpPr>
            <p:cNvPr id="7" name="Diamond 6">
              <a:extLst>
                <a:ext uri="{FF2B5EF4-FFF2-40B4-BE49-F238E27FC236}">
                  <a16:creationId xmlns:a16="http://schemas.microsoft.com/office/drawing/2014/main" id="{061B1474-6EF8-8BFD-8A07-5C1DD8666852}"/>
                </a:ext>
              </a:extLst>
            </p:cNvPr>
            <p:cNvSpPr/>
            <p:nvPr/>
          </p:nvSpPr>
          <p:spPr>
            <a:xfrm>
              <a:off x="2416617" y="2016803"/>
              <a:ext cx="1577860" cy="2273089"/>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452F56F-E1DB-9A43-0820-818939504704}"/>
                </a:ext>
              </a:extLst>
            </p:cNvPr>
            <p:cNvSpPr txBox="1"/>
            <p:nvPr/>
          </p:nvSpPr>
          <p:spPr>
            <a:xfrm>
              <a:off x="2995139" y="2869426"/>
              <a:ext cx="602539" cy="523220"/>
            </a:xfrm>
            <a:prstGeom prst="rect">
              <a:avLst/>
            </a:prstGeom>
            <a:noFill/>
          </p:spPr>
          <p:txBody>
            <a:bodyPr wrap="square" rtlCol="0">
              <a:spAutoFit/>
            </a:bodyPr>
            <a:lstStyle/>
            <a:p>
              <a:r>
                <a:rPr lang="en-US" sz="2800" dirty="0">
                  <a:latin typeface="#9Slide03 AllRoundGothic" panose="020B0703020202020104" pitchFamily="34" charset="0"/>
                </a:rPr>
                <a:t>2</a:t>
              </a:r>
            </a:p>
          </p:txBody>
        </p:sp>
      </p:grpSp>
      <p:grpSp>
        <p:nvGrpSpPr>
          <p:cNvPr id="23" name="Group 22">
            <a:extLst>
              <a:ext uri="{FF2B5EF4-FFF2-40B4-BE49-F238E27FC236}">
                <a16:creationId xmlns:a16="http://schemas.microsoft.com/office/drawing/2014/main" id="{7200A64C-EEFE-EBD8-6CCD-E27FD387CBBC}"/>
              </a:ext>
            </a:extLst>
          </p:cNvPr>
          <p:cNvGrpSpPr/>
          <p:nvPr/>
        </p:nvGrpSpPr>
        <p:grpSpPr>
          <a:xfrm>
            <a:off x="811390" y="4853005"/>
            <a:ext cx="1914275" cy="1115544"/>
            <a:chOff x="4143988" y="2595576"/>
            <a:chExt cx="1914275" cy="1115544"/>
          </a:xfrm>
        </p:grpSpPr>
        <p:sp>
          <p:nvSpPr>
            <p:cNvPr id="8" name="Trapezoid 7">
              <a:extLst>
                <a:ext uri="{FF2B5EF4-FFF2-40B4-BE49-F238E27FC236}">
                  <a16:creationId xmlns:a16="http://schemas.microsoft.com/office/drawing/2014/main" id="{A7FA3245-6541-6BE0-2B32-B56940789A2E}"/>
                </a:ext>
              </a:extLst>
            </p:cNvPr>
            <p:cNvSpPr/>
            <p:nvPr/>
          </p:nvSpPr>
          <p:spPr>
            <a:xfrm>
              <a:off x="4143988" y="2595576"/>
              <a:ext cx="1914275" cy="1115544"/>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ADEEC28-533E-C5BE-45E7-74446BBDD3FD}"/>
                </a:ext>
              </a:extLst>
            </p:cNvPr>
            <p:cNvSpPr txBox="1"/>
            <p:nvPr/>
          </p:nvSpPr>
          <p:spPr>
            <a:xfrm>
              <a:off x="4958699" y="2841550"/>
              <a:ext cx="602539" cy="523220"/>
            </a:xfrm>
            <a:prstGeom prst="rect">
              <a:avLst/>
            </a:prstGeom>
            <a:noFill/>
          </p:spPr>
          <p:txBody>
            <a:bodyPr wrap="square" rtlCol="0">
              <a:spAutoFit/>
            </a:bodyPr>
            <a:lstStyle/>
            <a:p>
              <a:r>
                <a:rPr lang="en-US" sz="2800" dirty="0">
                  <a:latin typeface="#9Slide03 AllRoundGothic" panose="020B0703020202020104" pitchFamily="34" charset="0"/>
                </a:rPr>
                <a:t>3</a:t>
              </a:r>
            </a:p>
          </p:txBody>
        </p:sp>
      </p:grpSp>
      <p:grpSp>
        <p:nvGrpSpPr>
          <p:cNvPr id="26" name="Group 25">
            <a:extLst>
              <a:ext uri="{FF2B5EF4-FFF2-40B4-BE49-F238E27FC236}">
                <a16:creationId xmlns:a16="http://schemas.microsoft.com/office/drawing/2014/main" id="{886717DE-CFCF-FF64-7BAC-3B9E6BCC22D9}"/>
              </a:ext>
            </a:extLst>
          </p:cNvPr>
          <p:cNvGrpSpPr/>
          <p:nvPr/>
        </p:nvGrpSpPr>
        <p:grpSpPr>
          <a:xfrm>
            <a:off x="9140043" y="713484"/>
            <a:ext cx="1577860" cy="1626338"/>
            <a:chOff x="6233346" y="2276686"/>
            <a:chExt cx="1577860" cy="1626338"/>
          </a:xfrm>
        </p:grpSpPr>
        <p:sp>
          <p:nvSpPr>
            <p:cNvPr id="19" name="Isosceles Triangle 18">
              <a:extLst>
                <a:ext uri="{FF2B5EF4-FFF2-40B4-BE49-F238E27FC236}">
                  <a16:creationId xmlns:a16="http://schemas.microsoft.com/office/drawing/2014/main" id="{00A8C8BC-5847-9AA7-B442-6CBA741BFAA9}"/>
                </a:ext>
              </a:extLst>
            </p:cNvPr>
            <p:cNvSpPr/>
            <p:nvPr/>
          </p:nvSpPr>
          <p:spPr>
            <a:xfrm>
              <a:off x="6233346" y="2276686"/>
              <a:ext cx="1577860" cy="16263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98A10D8A-9ACC-26FC-34C3-CB2F8C5AACB7}"/>
                </a:ext>
              </a:extLst>
            </p:cNvPr>
            <p:cNvSpPr txBox="1"/>
            <p:nvPr/>
          </p:nvSpPr>
          <p:spPr>
            <a:xfrm>
              <a:off x="6872974" y="2854315"/>
              <a:ext cx="602539" cy="523220"/>
            </a:xfrm>
            <a:prstGeom prst="rect">
              <a:avLst/>
            </a:prstGeom>
            <a:noFill/>
          </p:spPr>
          <p:txBody>
            <a:bodyPr wrap="square" rtlCol="0">
              <a:spAutoFit/>
            </a:bodyPr>
            <a:lstStyle/>
            <a:p>
              <a:r>
                <a:rPr lang="en-US" sz="2800" dirty="0">
                  <a:latin typeface="#9Slide03 AllRoundGothic" panose="020B0703020202020104" pitchFamily="34" charset="0"/>
                </a:rPr>
                <a:t>4</a:t>
              </a:r>
            </a:p>
          </p:txBody>
        </p:sp>
      </p:grpSp>
      <p:grpSp>
        <p:nvGrpSpPr>
          <p:cNvPr id="29" name="Group 28">
            <a:extLst>
              <a:ext uri="{FF2B5EF4-FFF2-40B4-BE49-F238E27FC236}">
                <a16:creationId xmlns:a16="http://schemas.microsoft.com/office/drawing/2014/main" id="{B63E389E-41B1-D677-5DB7-4507964275F2}"/>
              </a:ext>
            </a:extLst>
          </p:cNvPr>
          <p:cNvGrpSpPr/>
          <p:nvPr/>
        </p:nvGrpSpPr>
        <p:grpSpPr>
          <a:xfrm>
            <a:off x="9437906" y="2828646"/>
            <a:ext cx="1279997" cy="1200707"/>
            <a:chOff x="8077232" y="2489502"/>
            <a:chExt cx="1279997" cy="1200707"/>
          </a:xfrm>
        </p:grpSpPr>
        <p:sp>
          <p:nvSpPr>
            <p:cNvPr id="3" name="Rectangle 2">
              <a:extLst>
                <a:ext uri="{FF2B5EF4-FFF2-40B4-BE49-F238E27FC236}">
                  <a16:creationId xmlns:a16="http://schemas.microsoft.com/office/drawing/2014/main" id="{CC5CF1F3-7469-4802-E27C-3F1A5FD68339}"/>
                </a:ext>
              </a:extLst>
            </p:cNvPr>
            <p:cNvSpPr/>
            <p:nvPr/>
          </p:nvSpPr>
          <p:spPr>
            <a:xfrm>
              <a:off x="8077232" y="2489502"/>
              <a:ext cx="1279997" cy="12007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7380510-5217-9C8F-390F-D0CAFD6E2316}"/>
                </a:ext>
              </a:extLst>
            </p:cNvPr>
            <p:cNvSpPr txBox="1"/>
            <p:nvPr/>
          </p:nvSpPr>
          <p:spPr>
            <a:xfrm>
              <a:off x="8519593" y="2854315"/>
              <a:ext cx="602539" cy="523220"/>
            </a:xfrm>
            <a:prstGeom prst="rect">
              <a:avLst/>
            </a:prstGeom>
            <a:noFill/>
          </p:spPr>
          <p:txBody>
            <a:bodyPr wrap="square" rtlCol="0">
              <a:spAutoFit/>
            </a:bodyPr>
            <a:lstStyle/>
            <a:p>
              <a:r>
                <a:rPr lang="en-US" sz="2800" dirty="0">
                  <a:latin typeface="#9Slide03 AllRoundGothic" panose="020B0703020202020104" pitchFamily="34" charset="0"/>
                </a:rPr>
                <a:t>5</a:t>
              </a:r>
            </a:p>
          </p:txBody>
        </p:sp>
      </p:grpSp>
      <p:grpSp>
        <p:nvGrpSpPr>
          <p:cNvPr id="30" name="Group 29">
            <a:extLst>
              <a:ext uri="{FF2B5EF4-FFF2-40B4-BE49-F238E27FC236}">
                <a16:creationId xmlns:a16="http://schemas.microsoft.com/office/drawing/2014/main" id="{6C0DF16F-2628-3C1E-5C35-93EE249F7792}"/>
              </a:ext>
            </a:extLst>
          </p:cNvPr>
          <p:cNvGrpSpPr/>
          <p:nvPr/>
        </p:nvGrpSpPr>
        <p:grpSpPr>
          <a:xfrm>
            <a:off x="8951011" y="4869975"/>
            <a:ext cx="2679691" cy="1115543"/>
            <a:chOff x="9489573" y="2573265"/>
            <a:chExt cx="2679691" cy="1115543"/>
          </a:xfrm>
        </p:grpSpPr>
        <p:sp>
          <p:nvSpPr>
            <p:cNvPr id="6" name="Parallelogram 5">
              <a:extLst>
                <a:ext uri="{FF2B5EF4-FFF2-40B4-BE49-F238E27FC236}">
                  <a16:creationId xmlns:a16="http://schemas.microsoft.com/office/drawing/2014/main" id="{DC4174C9-3DBB-8417-719C-343891C59ADD}"/>
                </a:ext>
              </a:extLst>
            </p:cNvPr>
            <p:cNvSpPr/>
            <p:nvPr/>
          </p:nvSpPr>
          <p:spPr>
            <a:xfrm>
              <a:off x="9489573" y="2573265"/>
              <a:ext cx="2679691" cy="1115543"/>
            </a:xfrm>
            <a:prstGeom prst="parallelogram">
              <a:avLst>
                <a:gd name="adj" fmla="val 4310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10B3E19-160D-0C32-B52E-D3C3F493B24B}"/>
                </a:ext>
              </a:extLst>
            </p:cNvPr>
            <p:cNvSpPr txBox="1"/>
            <p:nvPr/>
          </p:nvSpPr>
          <p:spPr>
            <a:xfrm>
              <a:off x="10656477" y="2828245"/>
              <a:ext cx="602539" cy="523220"/>
            </a:xfrm>
            <a:prstGeom prst="rect">
              <a:avLst/>
            </a:prstGeom>
            <a:noFill/>
          </p:spPr>
          <p:txBody>
            <a:bodyPr wrap="square" rtlCol="0">
              <a:spAutoFit/>
            </a:bodyPr>
            <a:lstStyle/>
            <a:p>
              <a:r>
                <a:rPr lang="en-US" sz="2800" dirty="0">
                  <a:latin typeface="#9Slide03 AllRoundGothic" panose="020B0703020202020104" pitchFamily="34" charset="0"/>
                </a:rPr>
                <a:t>6</a:t>
              </a:r>
            </a:p>
          </p:txBody>
        </p:sp>
      </p:grpSp>
    </p:spTree>
    <p:extLst>
      <p:ext uri="{BB962C8B-B14F-4D97-AF65-F5344CB8AC3E}">
        <p14:creationId xmlns:p14="http://schemas.microsoft.com/office/powerpoint/2010/main" val="2881859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AF3848B0-1159-4481-B532-3376F96A8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16200"/>
            <a:ext cx="6858000" cy="12192000"/>
          </a:xfrm>
          <a:prstGeom prst="rect">
            <a:avLst/>
          </a:prstGeom>
        </p:spPr>
      </p:pic>
      <p:grpSp>
        <p:nvGrpSpPr>
          <p:cNvPr id="6" name="组合 13">
            <a:extLst>
              <a:ext uri="{FF2B5EF4-FFF2-40B4-BE49-F238E27FC236}">
                <a16:creationId xmlns:a16="http://schemas.microsoft.com/office/drawing/2014/main" id="{BFFCCAC7-9AAE-4DC2-9C61-5D4DEEBA64C2}"/>
              </a:ext>
            </a:extLst>
          </p:cNvPr>
          <p:cNvGrpSpPr/>
          <p:nvPr/>
        </p:nvGrpSpPr>
        <p:grpSpPr>
          <a:xfrm>
            <a:off x="264834" y="-130654"/>
            <a:ext cx="11840481" cy="6896224"/>
            <a:chOff x="258708" y="349617"/>
            <a:chExt cx="11571304" cy="6650136"/>
          </a:xfrm>
        </p:grpSpPr>
        <p:sp>
          <p:nvSpPr>
            <p:cNvPr id="7" name="矩形 12">
              <a:extLst>
                <a:ext uri="{FF2B5EF4-FFF2-40B4-BE49-F238E27FC236}">
                  <a16:creationId xmlns:a16="http://schemas.microsoft.com/office/drawing/2014/main" id="{FA073D8F-A602-4C47-82A0-B88404323ECF}"/>
                </a:ext>
              </a:extLst>
            </p:cNvPr>
            <p:cNvSpPr/>
            <p:nvPr/>
          </p:nvSpPr>
          <p:spPr>
            <a:xfrm>
              <a:off x="258708" y="1723488"/>
              <a:ext cx="11432615" cy="5276265"/>
            </a:xfrm>
            <a:prstGeom prst="rect">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组合 11">
              <a:extLst>
                <a:ext uri="{FF2B5EF4-FFF2-40B4-BE49-F238E27FC236}">
                  <a16:creationId xmlns:a16="http://schemas.microsoft.com/office/drawing/2014/main" id="{7ABD8BD3-06E6-4A5D-9ABF-117DF1419CB2}"/>
                </a:ext>
              </a:extLst>
            </p:cNvPr>
            <p:cNvGrpSpPr/>
            <p:nvPr/>
          </p:nvGrpSpPr>
          <p:grpSpPr>
            <a:xfrm>
              <a:off x="361988" y="349617"/>
              <a:ext cx="11468024" cy="1416578"/>
              <a:chOff x="361988" y="361191"/>
              <a:chExt cx="11468024" cy="1416578"/>
            </a:xfrm>
          </p:grpSpPr>
          <p:sp>
            <p:nvSpPr>
              <p:cNvPr id="9" name="矩形: 圆角 3">
                <a:extLst>
                  <a:ext uri="{FF2B5EF4-FFF2-40B4-BE49-F238E27FC236}">
                    <a16:creationId xmlns:a16="http://schemas.microsoft.com/office/drawing/2014/main" id="{D03E6CC0-B43F-48D8-BA25-A5D72DA9DC6A}"/>
                  </a:ext>
                </a:extLst>
              </p:cNvPr>
              <p:cNvSpPr/>
              <p:nvPr/>
            </p:nvSpPr>
            <p:spPr>
              <a:xfrm>
                <a:off x="361988" y="604684"/>
                <a:ext cx="11468024" cy="1173085"/>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矩形: 圆角 2">
                <a:extLst>
                  <a:ext uri="{FF2B5EF4-FFF2-40B4-BE49-F238E27FC236}">
                    <a16:creationId xmlns:a16="http://schemas.microsoft.com/office/drawing/2014/main" id="{650B1840-96AB-4074-98D0-7E843126ABDD}"/>
                  </a:ext>
                </a:extLst>
              </p:cNvPr>
              <p:cNvSpPr/>
              <p:nvPr/>
            </p:nvSpPr>
            <p:spPr>
              <a:xfrm>
                <a:off x="1308881"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矩形: 圆角 4">
                <a:extLst>
                  <a:ext uri="{FF2B5EF4-FFF2-40B4-BE49-F238E27FC236}">
                    <a16:creationId xmlns:a16="http://schemas.microsoft.com/office/drawing/2014/main" id="{F54FC4AE-C3E8-48A5-8CBD-FDA06FF754D0}"/>
                  </a:ext>
                </a:extLst>
              </p:cNvPr>
              <p:cNvSpPr/>
              <p:nvPr/>
            </p:nvSpPr>
            <p:spPr>
              <a:xfrm>
                <a:off x="2659990"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圆角 5">
                <a:extLst>
                  <a:ext uri="{FF2B5EF4-FFF2-40B4-BE49-F238E27FC236}">
                    <a16:creationId xmlns:a16="http://schemas.microsoft.com/office/drawing/2014/main" id="{F912F951-61DB-4D31-B67A-B8847D1E1A4D}"/>
                  </a:ext>
                </a:extLst>
              </p:cNvPr>
              <p:cNvSpPr/>
              <p:nvPr/>
            </p:nvSpPr>
            <p:spPr>
              <a:xfrm>
                <a:off x="4011099"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矩形: 圆角 6">
                <a:extLst>
                  <a:ext uri="{FF2B5EF4-FFF2-40B4-BE49-F238E27FC236}">
                    <a16:creationId xmlns:a16="http://schemas.microsoft.com/office/drawing/2014/main" id="{E0662014-02A2-43EC-A21A-2EF98DAEFD15}"/>
                  </a:ext>
                </a:extLst>
              </p:cNvPr>
              <p:cNvSpPr/>
              <p:nvPr/>
            </p:nvSpPr>
            <p:spPr>
              <a:xfrm>
                <a:off x="5362208"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矩形: 圆角 7">
                <a:extLst>
                  <a:ext uri="{FF2B5EF4-FFF2-40B4-BE49-F238E27FC236}">
                    <a16:creationId xmlns:a16="http://schemas.microsoft.com/office/drawing/2014/main" id="{36A67B5C-9995-411A-9214-DEF013793B66}"/>
                  </a:ext>
                </a:extLst>
              </p:cNvPr>
              <p:cNvSpPr/>
              <p:nvPr/>
            </p:nvSpPr>
            <p:spPr>
              <a:xfrm>
                <a:off x="8064426"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矩形: 圆角 8">
                <a:extLst>
                  <a:ext uri="{FF2B5EF4-FFF2-40B4-BE49-F238E27FC236}">
                    <a16:creationId xmlns:a16="http://schemas.microsoft.com/office/drawing/2014/main" id="{837FB30D-5BFF-4019-A83C-2EB4EA2119FE}"/>
                  </a:ext>
                </a:extLst>
              </p:cNvPr>
              <p:cNvSpPr/>
              <p:nvPr/>
            </p:nvSpPr>
            <p:spPr>
              <a:xfrm>
                <a:off x="6713317"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9">
                <a:extLst>
                  <a:ext uri="{FF2B5EF4-FFF2-40B4-BE49-F238E27FC236}">
                    <a16:creationId xmlns:a16="http://schemas.microsoft.com/office/drawing/2014/main" id="{8970CA63-7E8E-48DB-83CA-94E4185FE760}"/>
                  </a:ext>
                </a:extLst>
              </p:cNvPr>
              <p:cNvSpPr/>
              <p:nvPr/>
            </p:nvSpPr>
            <p:spPr>
              <a:xfrm>
                <a:off x="9415535"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矩形: 圆角 10">
                <a:extLst>
                  <a:ext uri="{FF2B5EF4-FFF2-40B4-BE49-F238E27FC236}">
                    <a16:creationId xmlns:a16="http://schemas.microsoft.com/office/drawing/2014/main" id="{750BB145-0545-4D3D-A106-2FEFCC4B0EDA}"/>
                  </a:ext>
                </a:extLst>
              </p:cNvPr>
              <p:cNvSpPr/>
              <p:nvPr/>
            </p:nvSpPr>
            <p:spPr>
              <a:xfrm>
                <a:off x="10766642"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26" name="标题 1">
            <a:extLst>
              <a:ext uri="{FF2B5EF4-FFF2-40B4-BE49-F238E27FC236}">
                <a16:creationId xmlns:a16="http://schemas.microsoft.com/office/drawing/2014/main" id="{D0466D0C-5DD2-427C-B722-6DF9BF2E27DF}"/>
              </a:ext>
            </a:extLst>
          </p:cNvPr>
          <p:cNvSpPr txBox="1">
            <a:spLocks/>
          </p:cNvSpPr>
          <p:nvPr/>
        </p:nvSpPr>
        <p:spPr>
          <a:xfrm>
            <a:off x="412058" y="524346"/>
            <a:ext cx="11367883" cy="1007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800" b="1" i="0" u="none" strike="noStrike" kern="1200" cap="none" spc="0" normalizeH="0" baseline="0" noProof="0" dirty="0">
                <a:ln>
                  <a:noFill/>
                </a:ln>
                <a:solidFill>
                  <a:prstClr val="white"/>
                </a:solidFill>
                <a:effectLst/>
                <a:uLnTx/>
                <a:uFillTx/>
                <a:latin typeface="Calibri" panose="020F0502020204030204" pitchFamily="34" charset="0"/>
                <a:ea typeface="字魂56号-洪亮毛笔隶书简体" panose="00000500000000000000" pitchFamily="2" charset="-122"/>
                <a:cs typeface="Calibri" panose="020F0502020204030204" pitchFamily="34" charset="0"/>
              </a:rPr>
              <a:t>MỘT SỐ ỨNG DỤNG HÌNH THANG TRONG CUỘC SỐNG</a:t>
            </a:r>
            <a:endParaRPr kumimoji="0" lang="zh-CN" altLang="en-US" sz="3800" b="1" i="0" u="none" strike="noStrike" kern="1200" cap="none" spc="0" normalizeH="0" baseline="0" noProof="0" dirty="0">
              <a:ln>
                <a:noFill/>
              </a:ln>
              <a:solidFill>
                <a:prstClr val="white"/>
              </a:solidFill>
              <a:effectLst/>
              <a:uLnTx/>
              <a:uFillTx/>
              <a:latin typeface="Calibri" panose="020F0502020204030204" pitchFamily="34" charset="0"/>
              <a:ea typeface="字魂56号-洪亮毛笔隶书简体" panose="00000500000000000000" pitchFamily="2" charset="-122"/>
              <a:cs typeface="Calibri" panose="020F0502020204030204" pitchFamily="34" charset="0"/>
            </a:endParaRPr>
          </a:p>
        </p:txBody>
      </p:sp>
      <p:pic>
        <p:nvPicPr>
          <p:cNvPr id="36" name="Picture 35">
            <a:extLst>
              <a:ext uri="{FF2B5EF4-FFF2-40B4-BE49-F238E27FC236}">
                <a16:creationId xmlns:a16="http://schemas.microsoft.com/office/drawing/2014/main" id="{B052EA34-4FE9-4494-99E0-D83C84557AE7}"/>
              </a:ext>
            </a:extLst>
          </p:cNvPr>
          <p:cNvPicPr>
            <a:picLocks noChangeAspect="1"/>
          </p:cNvPicPr>
          <p:nvPr/>
        </p:nvPicPr>
        <p:blipFill rotWithShape="1">
          <a:blip r:embed="rId4">
            <a:extLst>
              <a:ext uri="{28A0092B-C50C-407E-A947-70E740481C1C}">
                <a14:useLocalDpi xmlns:a14="http://schemas.microsoft.com/office/drawing/2010/main" val="0"/>
              </a:ext>
            </a:extLst>
          </a:blip>
          <a:srcRect t="8179" r="76519"/>
          <a:stretch/>
        </p:blipFill>
        <p:spPr>
          <a:xfrm>
            <a:off x="3280041" y="1710037"/>
            <a:ext cx="2511159" cy="4543930"/>
          </a:xfrm>
          <a:prstGeom prst="rect">
            <a:avLst/>
          </a:prstGeom>
        </p:spPr>
      </p:pic>
      <p:pic>
        <p:nvPicPr>
          <p:cNvPr id="38" name="Picture 37">
            <a:extLst>
              <a:ext uri="{FF2B5EF4-FFF2-40B4-BE49-F238E27FC236}">
                <a16:creationId xmlns:a16="http://schemas.microsoft.com/office/drawing/2014/main" id="{F8A4E7D4-8A1D-428D-865B-1D2061F6A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217" y="1740841"/>
            <a:ext cx="2154566" cy="4309132"/>
          </a:xfrm>
          <a:prstGeom prst="rect">
            <a:avLst/>
          </a:prstGeom>
        </p:spPr>
      </p:pic>
      <p:pic>
        <p:nvPicPr>
          <p:cNvPr id="42" name="Picture 41">
            <a:extLst>
              <a:ext uri="{FF2B5EF4-FFF2-40B4-BE49-F238E27FC236}">
                <a16:creationId xmlns:a16="http://schemas.microsoft.com/office/drawing/2014/main" id="{943ED25A-A576-44C4-9AE5-58DF102318A8}"/>
              </a:ext>
            </a:extLst>
          </p:cNvPr>
          <p:cNvPicPr>
            <a:picLocks noChangeAspect="1"/>
          </p:cNvPicPr>
          <p:nvPr/>
        </p:nvPicPr>
        <p:blipFill rotWithShape="1">
          <a:blip r:embed="rId4">
            <a:extLst>
              <a:ext uri="{28A0092B-C50C-407E-A947-70E740481C1C}">
                <a14:useLocalDpi xmlns:a14="http://schemas.microsoft.com/office/drawing/2010/main" val="0"/>
              </a:ext>
            </a:extLst>
          </a:blip>
          <a:srcRect l="30705" t="30411" r="27534" b="25701"/>
          <a:stretch/>
        </p:blipFill>
        <p:spPr>
          <a:xfrm>
            <a:off x="9145257" y="4381549"/>
            <a:ext cx="2763637" cy="1633700"/>
          </a:xfrm>
          <a:prstGeom prst="rect">
            <a:avLst/>
          </a:prstGeom>
        </p:spPr>
      </p:pic>
      <p:pic>
        <p:nvPicPr>
          <p:cNvPr id="44" name="Picture 43">
            <a:extLst>
              <a:ext uri="{FF2B5EF4-FFF2-40B4-BE49-F238E27FC236}">
                <a16:creationId xmlns:a16="http://schemas.microsoft.com/office/drawing/2014/main" id="{C965674A-595F-489E-9225-35A09FD85783}"/>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700844" y="2683676"/>
            <a:ext cx="5181600" cy="3985260"/>
          </a:xfrm>
          <a:prstGeom prst="rect">
            <a:avLst/>
          </a:prstGeom>
        </p:spPr>
      </p:pic>
      <p:sp>
        <p:nvSpPr>
          <p:cNvPr id="46" name="Google Shape;939;p39">
            <a:extLst>
              <a:ext uri="{FF2B5EF4-FFF2-40B4-BE49-F238E27FC236}">
                <a16:creationId xmlns:a16="http://schemas.microsoft.com/office/drawing/2014/main" id="{07F0D4CE-61D8-4631-9165-2D66B401C202}"/>
              </a:ext>
            </a:extLst>
          </p:cNvPr>
          <p:cNvSpPr/>
          <p:nvPr/>
        </p:nvSpPr>
        <p:spPr>
          <a:xfrm rot="-60166" flipH="1">
            <a:off x="612561" y="6144039"/>
            <a:ext cx="2146118" cy="501504"/>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Arial"/>
                <a:sym typeface="Arial"/>
              </a:rPr>
              <a:t>Cái thang</a:t>
            </a:r>
          </a:p>
        </p:txBody>
      </p:sp>
      <p:sp>
        <p:nvSpPr>
          <p:cNvPr id="47" name="Google Shape;939;p39">
            <a:extLst>
              <a:ext uri="{FF2B5EF4-FFF2-40B4-BE49-F238E27FC236}">
                <a16:creationId xmlns:a16="http://schemas.microsoft.com/office/drawing/2014/main" id="{7E257D58-C223-4B78-A507-785E7E5A26CE}"/>
              </a:ext>
            </a:extLst>
          </p:cNvPr>
          <p:cNvSpPr/>
          <p:nvPr/>
        </p:nvSpPr>
        <p:spPr>
          <a:xfrm rot="-60166" flipH="1">
            <a:off x="3354017" y="6161156"/>
            <a:ext cx="2146118" cy="501504"/>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Arial"/>
                <a:sym typeface="Arial"/>
              </a:rPr>
              <a:t>Kệ đựng đồ</a:t>
            </a:r>
          </a:p>
        </p:txBody>
      </p:sp>
      <p:sp>
        <p:nvSpPr>
          <p:cNvPr id="48" name="Google Shape;939;p39">
            <a:extLst>
              <a:ext uri="{FF2B5EF4-FFF2-40B4-BE49-F238E27FC236}">
                <a16:creationId xmlns:a16="http://schemas.microsoft.com/office/drawing/2014/main" id="{970F92AA-F738-4FBC-9DA2-575B251131E1}"/>
              </a:ext>
            </a:extLst>
          </p:cNvPr>
          <p:cNvSpPr/>
          <p:nvPr/>
        </p:nvSpPr>
        <p:spPr>
          <a:xfrm rot="-60166" flipH="1">
            <a:off x="6242140" y="6134950"/>
            <a:ext cx="2146118" cy="501504"/>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Arial"/>
                <a:sym typeface="Arial"/>
              </a:rPr>
              <a:t>Mặt bàn</a:t>
            </a:r>
          </a:p>
        </p:txBody>
      </p:sp>
      <p:sp>
        <p:nvSpPr>
          <p:cNvPr id="49" name="Google Shape;939;p39">
            <a:extLst>
              <a:ext uri="{FF2B5EF4-FFF2-40B4-BE49-F238E27FC236}">
                <a16:creationId xmlns:a16="http://schemas.microsoft.com/office/drawing/2014/main" id="{44DCCC45-54EC-447D-9CBA-55D44377E8F4}"/>
              </a:ext>
            </a:extLst>
          </p:cNvPr>
          <p:cNvSpPr/>
          <p:nvPr/>
        </p:nvSpPr>
        <p:spPr>
          <a:xfrm rot="-60166" flipH="1">
            <a:off x="9331155" y="6096903"/>
            <a:ext cx="2146118" cy="501504"/>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Arial"/>
                <a:sym typeface="Arial"/>
              </a:rPr>
              <a:t>Túi xách</a:t>
            </a:r>
          </a:p>
        </p:txBody>
      </p:sp>
      <p:cxnSp>
        <p:nvCxnSpPr>
          <p:cNvPr id="52" name="Straight Connector 51">
            <a:extLst>
              <a:ext uri="{FF2B5EF4-FFF2-40B4-BE49-F238E27FC236}">
                <a16:creationId xmlns:a16="http://schemas.microsoft.com/office/drawing/2014/main" id="{EDCD0A09-9CF9-4E13-8E70-2B48F50FE4CF}"/>
              </a:ext>
            </a:extLst>
          </p:cNvPr>
          <p:cNvCxnSpPr>
            <a:cxnSpLocks/>
          </p:cNvCxnSpPr>
          <p:nvPr/>
        </p:nvCxnSpPr>
        <p:spPr>
          <a:xfrm flipV="1">
            <a:off x="1398507" y="3429000"/>
            <a:ext cx="582693" cy="50800"/>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E6011F3-6EC1-46A3-A88F-619CEE2C6F61}"/>
              </a:ext>
            </a:extLst>
          </p:cNvPr>
          <p:cNvCxnSpPr>
            <a:cxnSpLocks/>
          </p:cNvCxnSpPr>
          <p:nvPr/>
        </p:nvCxnSpPr>
        <p:spPr>
          <a:xfrm>
            <a:off x="1927697" y="3388363"/>
            <a:ext cx="107006" cy="359088"/>
          </a:xfrm>
          <a:prstGeom prst="line">
            <a:avLst/>
          </a:prstGeom>
          <a:ln w="984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EE29436-8431-480B-A311-5CAE263F0DC7}"/>
              </a:ext>
            </a:extLst>
          </p:cNvPr>
          <p:cNvCxnSpPr>
            <a:cxnSpLocks/>
          </p:cNvCxnSpPr>
          <p:nvPr/>
        </p:nvCxnSpPr>
        <p:spPr>
          <a:xfrm flipH="1">
            <a:off x="1348970" y="3712013"/>
            <a:ext cx="703850" cy="1009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A59C36F-A291-483E-BF25-61052DCD7780}"/>
              </a:ext>
            </a:extLst>
          </p:cNvPr>
          <p:cNvCxnSpPr>
            <a:cxnSpLocks/>
          </p:cNvCxnSpPr>
          <p:nvPr/>
        </p:nvCxnSpPr>
        <p:spPr>
          <a:xfrm flipV="1">
            <a:off x="1393173" y="3436419"/>
            <a:ext cx="58756" cy="373581"/>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27F96C9-FE81-41F4-80E2-9CC54DE55AFA}"/>
              </a:ext>
            </a:extLst>
          </p:cNvPr>
          <p:cNvCxnSpPr>
            <a:cxnSpLocks/>
          </p:cNvCxnSpPr>
          <p:nvPr/>
        </p:nvCxnSpPr>
        <p:spPr>
          <a:xfrm>
            <a:off x="3944480" y="2949742"/>
            <a:ext cx="1102608" cy="0"/>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0189D36-09EF-4242-9015-EE008D35C1FA}"/>
              </a:ext>
            </a:extLst>
          </p:cNvPr>
          <p:cNvCxnSpPr>
            <a:cxnSpLocks/>
          </p:cNvCxnSpPr>
          <p:nvPr/>
        </p:nvCxnSpPr>
        <p:spPr>
          <a:xfrm>
            <a:off x="5001145" y="2949742"/>
            <a:ext cx="138425" cy="943425"/>
          </a:xfrm>
          <a:prstGeom prst="line">
            <a:avLst/>
          </a:prstGeom>
          <a:ln w="984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65F1087-D470-4681-B027-A3E4AD09C27E}"/>
              </a:ext>
            </a:extLst>
          </p:cNvPr>
          <p:cNvCxnSpPr>
            <a:cxnSpLocks/>
          </p:cNvCxnSpPr>
          <p:nvPr/>
        </p:nvCxnSpPr>
        <p:spPr>
          <a:xfrm flipH="1" flipV="1">
            <a:off x="3737599" y="3875733"/>
            <a:ext cx="1444001" cy="174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7E695DB-B66A-44A6-A63C-FB03C6A57734}"/>
              </a:ext>
            </a:extLst>
          </p:cNvPr>
          <p:cNvCxnSpPr>
            <a:cxnSpLocks/>
          </p:cNvCxnSpPr>
          <p:nvPr/>
        </p:nvCxnSpPr>
        <p:spPr>
          <a:xfrm flipV="1">
            <a:off x="3767480" y="2929637"/>
            <a:ext cx="192043" cy="985695"/>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983F557-23B3-4497-9CB5-6C7CCA6EDC32}"/>
              </a:ext>
            </a:extLst>
          </p:cNvPr>
          <p:cNvCxnSpPr>
            <a:cxnSpLocks/>
          </p:cNvCxnSpPr>
          <p:nvPr/>
        </p:nvCxnSpPr>
        <p:spPr>
          <a:xfrm>
            <a:off x="7015318" y="2949742"/>
            <a:ext cx="1792128" cy="504658"/>
          </a:xfrm>
          <a:prstGeom prst="line">
            <a:avLst/>
          </a:prstGeom>
          <a:ln w="1238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03B3031-824F-4D72-A4BF-DCE41170C7EA}"/>
              </a:ext>
            </a:extLst>
          </p:cNvPr>
          <p:cNvCxnSpPr>
            <a:cxnSpLocks/>
          </p:cNvCxnSpPr>
          <p:nvPr/>
        </p:nvCxnSpPr>
        <p:spPr>
          <a:xfrm>
            <a:off x="8746490" y="3388363"/>
            <a:ext cx="229408" cy="136418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3D9D67D-077A-415F-9A2A-92041E60AEE4}"/>
              </a:ext>
            </a:extLst>
          </p:cNvPr>
          <p:cNvCxnSpPr>
            <a:cxnSpLocks/>
          </p:cNvCxnSpPr>
          <p:nvPr/>
        </p:nvCxnSpPr>
        <p:spPr>
          <a:xfrm flipH="1" flipV="1">
            <a:off x="5350052" y="3681455"/>
            <a:ext cx="3674339" cy="107108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D77C39A-62E1-46C1-A15F-6A5A6F9249B4}"/>
              </a:ext>
            </a:extLst>
          </p:cNvPr>
          <p:cNvCxnSpPr>
            <a:cxnSpLocks/>
          </p:cNvCxnSpPr>
          <p:nvPr/>
        </p:nvCxnSpPr>
        <p:spPr>
          <a:xfrm flipV="1">
            <a:off x="5339943" y="2921400"/>
            <a:ext cx="1712489" cy="792116"/>
          </a:xfrm>
          <a:prstGeom prst="line">
            <a:avLst/>
          </a:prstGeom>
          <a:ln w="98425">
            <a:solidFill>
              <a:srgbClr val="FF0000"/>
            </a:solidFill>
          </a:ln>
        </p:spPr>
        <p:style>
          <a:lnRef idx="1">
            <a:schemeClr val="accent1"/>
          </a:lnRef>
          <a:fillRef idx="0">
            <a:schemeClr val="accent1"/>
          </a:fillRef>
          <a:effectRef idx="0">
            <a:schemeClr val="accent1"/>
          </a:effectRef>
          <a:fontRef idx="minor">
            <a:schemeClr val="tx1"/>
          </a:fontRef>
        </p:style>
      </p:cxnSp>
      <p:sp>
        <p:nvSpPr>
          <p:cNvPr id="153" name="AutoShape 18">
            <a:extLst>
              <a:ext uri="{FF2B5EF4-FFF2-40B4-BE49-F238E27FC236}">
                <a16:creationId xmlns:a16="http://schemas.microsoft.com/office/drawing/2014/main" id="{2BDEDEC1-831A-4256-9F6E-51B564EBB2A9}"/>
              </a:ext>
            </a:extLst>
          </p:cNvPr>
          <p:cNvSpPr>
            <a:spLocks noChangeArrowheads="1"/>
          </p:cNvSpPr>
          <p:nvPr/>
        </p:nvSpPr>
        <p:spPr bwMode="auto">
          <a:xfrm rot="10800000">
            <a:off x="9145257" y="4571999"/>
            <a:ext cx="2697708" cy="1188503"/>
          </a:xfrm>
          <a:custGeom>
            <a:avLst/>
            <a:gdLst>
              <a:gd name="T0" fmla="*/ 2133600 w 21600"/>
              <a:gd name="T1" fmla="*/ 609600 h 21600"/>
              <a:gd name="T2" fmla="*/ 1219200 w 21600"/>
              <a:gd name="T3" fmla="*/ 1219200 h 21600"/>
              <a:gd name="T4" fmla="*/ 304800 w 21600"/>
              <a:gd name="T5" fmla="*/ 609600 h 21600"/>
              <a:gd name="T6" fmla="*/ 12192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57150">
            <a:solidFill>
              <a:srgbClr val="FF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68121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250"/>
                                        <p:tgtEl>
                                          <p:spTgt spid="52"/>
                                        </p:tgtEl>
                                      </p:cBhvr>
                                    </p:animEffect>
                                  </p:childTnLst>
                                </p:cTn>
                              </p:par>
                              <p:par>
                                <p:cTn id="14" presetID="22" presetClass="entr" presetSubtype="1" fill="hold"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up)">
                                      <p:cBhvr>
                                        <p:cTn id="16" dur="250"/>
                                        <p:tgtEl>
                                          <p:spTgt spid="56"/>
                                        </p:tgtEl>
                                      </p:cBhvr>
                                    </p:animEffect>
                                  </p:childTnLst>
                                </p:cTn>
                              </p:par>
                              <p:par>
                                <p:cTn id="17" presetID="22" presetClass="entr" presetSubtype="2"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right)">
                                      <p:cBhvr>
                                        <p:cTn id="19" dur="250"/>
                                        <p:tgtEl>
                                          <p:spTgt spid="60"/>
                                        </p:tgtEl>
                                      </p:cBhvr>
                                    </p:animEffect>
                                  </p:childTnLst>
                                </p:cTn>
                              </p:par>
                              <p:par>
                                <p:cTn id="20" presetID="22" presetClass="entr" presetSubtype="4"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ipe(down)">
                                      <p:cBhvr>
                                        <p:cTn id="22" dur="25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wipe(left)">
                                      <p:cBhvr>
                                        <p:cTn id="33" dur="250"/>
                                        <p:tgtEl>
                                          <p:spTgt spid="94"/>
                                        </p:tgtEl>
                                      </p:cBhvr>
                                    </p:animEffect>
                                  </p:childTnLst>
                                </p:cTn>
                              </p:par>
                            </p:childTnLst>
                          </p:cTn>
                        </p:par>
                        <p:par>
                          <p:cTn id="34" fill="hold">
                            <p:stCondLst>
                              <p:cond delay="750"/>
                            </p:stCondLst>
                            <p:childTnLst>
                              <p:par>
                                <p:cTn id="35" presetID="22" presetClass="entr" presetSubtype="1" fill="hold" nodeType="after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wipe(up)">
                                      <p:cBhvr>
                                        <p:cTn id="37" dur="250"/>
                                        <p:tgtEl>
                                          <p:spTgt spid="95"/>
                                        </p:tgtEl>
                                      </p:cBhvr>
                                    </p:animEffect>
                                  </p:childTnLst>
                                </p:cTn>
                              </p:par>
                            </p:childTnLst>
                          </p:cTn>
                        </p:par>
                        <p:par>
                          <p:cTn id="38" fill="hold">
                            <p:stCondLst>
                              <p:cond delay="1000"/>
                            </p:stCondLst>
                            <p:childTnLst>
                              <p:par>
                                <p:cTn id="39" presetID="22" presetClass="entr" presetSubtype="2" fill="hold" nodeType="after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wipe(right)">
                                      <p:cBhvr>
                                        <p:cTn id="41" dur="250"/>
                                        <p:tgtEl>
                                          <p:spTgt spid="96"/>
                                        </p:tgtEl>
                                      </p:cBhvr>
                                    </p:animEffect>
                                  </p:childTnLst>
                                </p:cTn>
                              </p:par>
                            </p:childTnLst>
                          </p:cTn>
                        </p:par>
                        <p:par>
                          <p:cTn id="42" fill="hold">
                            <p:stCondLst>
                              <p:cond delay="1250"/>
                            </p:stCondLst>
                            <p:childTnLst>
                              <p:par>
                                <p:cTn id="43" presetID="22" presetClass="entr" presetSubtype="4" fill="hold" nodeType="afterEffect">
                                  <p:stCondLst>
                                    <p:cond delay="0"/>
                                  </p:stCondLst>
                                  <p:childTnLst>
                                    <p:set>
                                      <p:cBhvr>
                                        <p:cTn id="44" dur="1" fill="hold">
                                          <p:stCondLst>
                                            <p:cond delay="0"/>
                                          </p:stCondLst>
                                        </p:cTn>
                                        <p:tgtEl>
                                          <p:spTgt spid="97"/>
                                        </p:tgtEl>
                                        <p:attrNameLst>
                                          <p:attrName>style.visibility</p:attrName>
                                        </p:attrNameLst>
                                      </p:cBhvr>
                                      <p:to>
                                        <p:strVal val="visible"/>
                                      </p:to>
                                    </p:set>
                                    <p:animEffect transition="in" filter="wipe(down)">
                                      <p:cBhvr>
                                        <p:cTn id="45" dur="250"/>
                                        <p:tgtEl>
                                          <p:spTgt spid="9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barn(inVertical)">
                                      <p:cBhvr>
                                        <p:cTn id="50" dur="500"/>
                                        <p:tgtEl>
                                          <p:spTgt spid="4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arn(inVertical)">
                                      <p:cBhvr>
                                        <p:cTn id="53" dur="500"/>
                                        <p:tgtEl>
                                          <p:spTgt spid="48"/>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116"/>
                                        </p:tgtEl>
                                        <p:attrNameLst>
                                          <p:attrName>style.visibility</p:attrName>
                                        </p:attrNameLst>
                                      </p:cBhvr>
                                      <p:to>
                                        <p:strVal val="visible"/>
                                      </p:to>
                                    </p:set>
                                    <p:animEffect transition="in" filter="wipe(left)">
                                      <p:cBhvr>
                                        <p:cTn id="57" dur="250"/>
                                        <p:tgtEl>
                                          <p:spTgt spid="116"/>
                                        </p:tgtEl>
                                      </p:cBhvr>
                                    </p:animEffect>
                                  </p:childTnLst>
                                </p:cTn>
                              </p:par>
                            </p:childTnLst>
                          </p:cTn>
                        </p:par>
                        <p:par>
                          <p:cTn id="58" fill="hold">
                            <p:stCondLst>
                              <p:cond delay="750"/>
                            </p:stCondLst>
                            <p:childTnLst>
                              <p:par>
                                <p:cTn id="59" presetID="22" presetClass="entr" presetSubtype="1" fill="hold" nodeType="afterEffect">
                                  <p:stCondLst>
                                    <p:cond delay="0"/>
                                  </p:stCondLst>
                                  <p:childTnLst>
                                    <p:set>
                                      <p:cBhvr>
                                        <p:cTn id="60" dur="1" fill="hold">
                                          <p:stCondLst>
                                            <p:cond delay="0"/>
                                          </p:stCondLst>
                                        </p:cTn>
                                        <p:tgtEl>
                                          <p:spTgt spid="117"/>
                                        </p:tgtEl>
                                        <p:attrNameLst>
                                          <p:attrName>style.visibility</p:attrName>
                                        </p:attrNameLst>
                                      </p:cBhvr>
                                      <p:to>
                                        <p:strVal val="visible"/>
                                      </p:to>
                                    </p:set>
                                    <p:animEffect transition="in" filter="wipe(up)">
                                      <p:cBhvr>
                                        <p:cTn id="61" dur="250"/>
                                        <p:tgtEl>
                                          <p:spTgt spid="117"/>
                                        </p:tgtEl>
                                      </p:cBhvr>
                                    </p:animEffect>
                                  </p:childTnLst>
                                </p:cTn>
                              </p:par>
                            </p:childTnLst>
                          </p:cTn>
                        </p:par>
                        <p:par>
                          <p:cTn id="62" fill="hold">
                            <p:stCondLst>
                              <p:cond delay="1000"/>
                            </p:stCondLst>
                            <p:childTnLst>
                              <p:par>
                                <p:cTn id="63" presetID="22" presetClass="entr" presetSubtype="2" fill="hold" nodeType="afterEffect">
                                  <p:stCondLst>
                                    <p:cond delay="0"/>
                                  </p:stCondLst>
                                  <p:childTnLst>
                                    <p:set>
                                      <p:cBhvr>
                                        <p:cTn id="64" dur="1" fill="hold">
                                          <p:stCondLst>
                                            <p:cond delay="0"/>
                                          </p:stCondLst>
                                        </p:cTn>
                                        <p:tgtEl>
                                          <p:spTgt spid="118"/>
                                        </p:tgtEl>
                                        <p:attrNameLst>
                                          <p:attrName>style.visibility</p:attrName>
                                        </p:attrNameLst>
                                      </p:cBhvr>
                                      <p:to>
                                        <p:strVal val="visible"/>
                                      </p:to>
                                    </p:set>
                                    <p:animEffect transition="in" filter="wipe(right)">
                                      <p:cBhvr>
                                        <p:cTn id="65" dur="250"/>
                                        <p:tgtEl>
                                          <p:spTgt spid="118"/>
                                        </p:tgtEl>
                                      </p:cBhvr>
                                    </p:animEffect>
                                  </p:childTnLst>
                                </p:cTn>
                              </p:par>
                            </p:childTnLst>
                          </p:cTn>
                        </p:par>
                        <p:par>
                          <p:cTn id="66" fill="hold">
                            <p:stCondLst>
                              <p:cond delay="1250"/>
                            </p:stCondLst>
                            <p:childTnLst>
                              <p:par>
                                <p:cTn id="67" presetID="22" presetClass="entr" presetSubtype="4" fill="hold" nodeType="afterEffect">
                                  <p:stCondLst>
                                    <p:cond delay="0"/>
                                  </p:stCondLst>
                                  <p:childTnLst>
                                    <p:set>
                                      <p:cBhvr>
                                        <p:cTn id="68" dur="1" fill="hold">
                                          <p:stCondLst>
                                            <p:cond delay="0"/>
                                          </p:stCondLst>
                                        </p:cTn>
                                        <p:tgtEl>
                                          <p:spTgt spid="119"/>
                                        </p:tgtEl>
                                        <p:attrNameLst>
                                          <p:attrName>style.visibility</p:attrName>
                                        </p:attrNameLst>
                                      </p:cBhvr>
                                      <p:to>
                                        <p:strVal val="visible"/>
                                      </p:to>
                                    </p:set>
                                    <p:animEffect transition="in" filter="wipe(down)">
                                      <p:cBhvr>
                                        <p:cTn id="69" dur="250"/>
                                        <p:tgtEl>
                                          <p:spTgt spid="11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barn(inVertical)">
                                      <p:cBhvr>
                                        <p:cTn id="74" dur="500"/>
                                        <p:tgtEl>
                                          <p:spTgt spid="42"/>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barn(inVertical)">
                                      <p:cBhvr>
                                        <p:cTn id="77" dur="500"/>
                                        <p:tgtEl>
                                          <p:spTgt spid="49"/>
                                        </p:tgtEl>
                                      </p:cBhvr>
                                    </p:animEffect>
                                  </p:childTnLst>
                                </p:cTn>
                              </p:par>
                              <p:par>
                                <p:cTn id="78" presetID="21" presetClass="entr" presetSubtype="1" fill="hold" nodeType="withEffect">
                                  <p:stCondLst>
                                    <p:cond delay="0"/>
                                  </p:stCondLst>
                                  <p:childTnLst>
                                    <p:set>
                                      <p:cBhvr>
                                        <p:cTn id="79" dur="1" fill="hold">
                                          <p:stCondLst>
                                            <p:cond delay="0"/>
                                          </p:stCondLst>
                                        </p:cTn>
                                        <p:tgtEl>
                                          <p:spTgt spid="153"/>
                                        </p:tgtEl>
                                        <p:attrNameLst>
                                          <p:attrName>style.visibility</p:attrName>
                                        </p:attrNameLst>
                                      </p:cBhvr>
                                      <p:to>
                                        <p:strVal val="visible"/>
                                      </p:to>
                                    </p:set>
                                    <p:animEffect transition="in" filter="wheel(1)">
                                      <p:cBhvr>
                                        <p:cTn id="80" dur="175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AF3848B0-1159-4481-B532-3376F96A8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16200"/>
            <a:ext cx="6858000" cy="12192000"/>
          </a:xfrm>
          <a:prstGeom prst="rect">
            <a:avLst/>
          </a:prstGeom>
        </p:spPr>
      </p:pic>
      <p:grpSp>
        <p:nvGrpSpPr>
          <p:cNvPr id="8" name="组合 11">
            <a:extLst>
              <a:ext uri="{FF2B5EF4-FFF2-40B4-BE49-F238E27FC236}">
                <a16:creationId xmlns:a16="http://schemas.microsoft.com/office/drawing/2014/main" id="{7ABD8BD3-06E6-4A5D-9ABF-117DF1419CB2}"/>
              </a:ext>
            </a:extLst>
          </p:cNvPr>
          <p:cNvGrpSpPr/>
          <p:nvPr/>
        </p:nvGrpSpPr>
        <p:grpSpPr>
          <a:xfrm>
            <a:off x="114458" y="30038"/>
            <a:ext cx="11963082" cy="1468998"/>
            <a:chOff x="361988" y="361191"/>
            <a:chExt cx="11468024" cy="1416578"/>
          </a:xfrm>
        </p:grpSpPr>
        <p:sp>
          <p:nvSpPr>
            <p:cNvPr id="9" name="矩形: 圆角 3">
              <a:extLst>
                <a:ext uri="{FF2B5EF4-FFF2-40B4-BE49-F238E27FC236}">
                  <a16:creationId xmlns:a16="http://schemas.microsoft.com/office/drawing/2014/main" id="{D03E6CC0-B43F-48D8-BA25-A5D72DA9DC6A}"/>
                </a:ext>
              </a:extLst>
            </p:cNvPr>
            <p:cNvSpPr/>
            <p:nvPr/>
          </p:nvSpPr>
          <p:spPr>
            <a:xfrm>
              <a:off x="361988" y="604684"/>
              <a:ext cx="11468024" cy="1173085"/>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矩形: 圆角 2">
              <a:extLst>
                <a:ext uri="{FF2B5EF4-FFF2-40B4-BE49-F238E27FC236}">
                  <a16:creationId xmlns:a16="http://schemas.microsoft.com/office/drawing/2014/main" id="{650B1840-96AB-4074-98D0-7E843126ABDD}"/>
                </a:ext>
              </a:extLst>
            </p:cNvPr>
            <p:cNvSpPr/>
            <p:nvPr/>
          </p:nvSpPr>
          <p:spPr>
            <a:xfrm>
              <a:off x="1308881"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矩形: 圆角 4">
              <a:extLst>
                <a:ext uri="{FF2B5EF4-FFF2-40B4-BE49-F238E27FC236}">
                  <a16:creationId xmlns:a16="http://schemas.microsoft.com/office/drawing/2014/main" id="{F54FC4AE-C3E8-48A5-8CBD-FDA06FF754D0}"/>
                </a:ext>
              </a:extLst>
            </p:cNvPr>
            <p:cNvSpPr/>
            <p:nvPr/>
          </p:nvSpPr>
          <p:spPr>
            <a:xfrm>
              <a:off x="2659990"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圆角 5">
              <a:extLst>
                <a:ext uri="{FF2B5EF4-FFF2-40B4-BE49-F238E27FC236}">
                  <a16:creationId xmlns:a16="http://schemas.microsoft.com/office/drawing/2014/main" id="{F912F951-61DB-4D31-B67A-B8847D1E1A4D}"/>
                </a:ext>
              </a:extLst>
            </p:cNvPr>
            <p:cNvSpPr/>
            <p:nvPr/>
          </p:nvSpPr>
          <p:spPr>
            <a:xfrm>
              <a:off x="4011099"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矩形: 圆角 6">
              <a:extLst>
                <a:ext uri="{FF2B5EF4-FFF2-40B4-BE49-F238E27FC236}">
                  <a16:creationId xmlns:a16="http://schemas.microsoft.com/office/drawing/2014/main" id="{E0662014-02A2-43EC-A21A-2EF98DAEFD15}"/>
                </a:ext>
              </a:extLst>
            </p:cNvPr>
            <p:cNvSpPr/>
            <p:nvPr/>
          </p:nvSpPr>
          <p:spPr>
            <a:xfrm>
              <a:off x="5362208"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矩形: 圆角 7">
              <a:extLst>
                <a:ext uri="{FF2B5EF4-FFF2-40B4-BE49-F238E27FC236}">
                  <a16:creationId xmlns:a16="http://schemas.microsoft.com/office/drawing/2014/main" id="{36A67B5C-9995-411A-9214-DEF013793B66}"/>
                </a:ext>
              </a:extLst>
            </p:cNvPr>
            <p:cNvSpPr/>
            <p:nvPr/>
          </p:nvSpPr>
          <p:spPr>
            <a:xfrm>
              <a:off x="8064426"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矩形: 圆角 8">
              <a:extLst>
                <a:ext uri="{FF2B5EF4-FFF2-40B4-BE49-F238E27FC236}">
                  <a16:creationId xmlns:a16="http://schemas.microsoft.com/office/drawing/2014/main" id="{837FB30D-5BFF-4019-A83C-2EB4EA2119FE}"/>
                </a:ext>
              </a:extLst>
            </p:cNvPr>
            <p:cNvSpPr/>
            <p:nvPr/>
          </p:nvSpPr>
          <p:spPr>
            <a:xfrm>
              <a:off x="6713317"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9">
              <a:extLst>
                <a:ext uri="{FF2B5EF4-FFF2-40B4-BE49-F238E27FC236}">
                  <a16:creationId xmlns:a16="http://schemas.microsoft.com/office/drawing/2014/main" id="{8970CA63-7E8E-48DB-83CA-94E4185FE760}"/>
                </a:ext>
              </a:extLst>
            </p:cNvPr>
            <p:cNvSpPr/>
            <p:nvPr/>
          </p:nvSpPr>
          <p:spPr>
            <a:xfrm>
              <a:off x="9415535"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矩形: 圆角 10">
              <a:extLst>
                <a:ext uri="{FF2B5EF4-FFF2-40B4-BE49-F238E27FC236}">
                  <a16:creationId xmlns:a16="http://schemas.microsoft.com/office/drawing/2014/main" id="{750BB145-0545-4D3D-A106-2FEFCC4B0EDA}"/>
                </a:ext>
              </a:extLst>
            </p:cNvPr>
            <p:cNvSpPr/>
            <p:nvPr/>
          </p:nvSpPr>
          <p:spPr>
            <a:xfrm>
              <a:off x="10766642"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6" name="标题 1">
            <a:extLst>
              <a:ext uri="{FF2B5EF4-FFF2-40B4-BE49-F238E27FC236}">
                <a16:creationId xmlns:a16="http://schemas.microsoft.com/office/drawing/2014/main" id="{D0466D0C-5DD2-427C-B722-6DF9BF2E27DF}"/>
              </a:ext>
            </a:extLst>
          </p:cNvPr>
          <p:cNvSpPr txBox="1">
            <a:spLocks/>
          </p:cNvSpPr>
          <p:nvPr/>
        </p:nvSpPr>
        <p:spPr>
          <a:xfrm>
            <a:off x="412058" y="524346"/>
            <a:ext cx="11367883" cy="1007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800" b="1" i="0" u="none" strike="noStrike" kern="1200" cap="none" spc="0" normalizeH="0" baseline="0" noProof="0">
                <a:ln>
                  <a:noFill/>
                </a:ln>
                <a:solidFill>
                  <a:prstClr val="white"/>
                </a:solidFill>
                <a:effectLst/>
                <a:uLnTx/>
                <a:uFillTx/>
                <a:latin typeface="Calibri" panose="020F0502020204030204" pitchFamily="34" charset="0"/>
                <a:ea typeface="字魂56号-洪亮毛笔隶书简体" panose="00000500000000000000" pitchFamily="2" charset="-122"/>
                <a:cs typeface="Calibri" panose="020F0502020204030204" pitchFamily="34" charset="0"/>
              </a:rPr>
              <a:t>MỘT SỐ ỨNG DỤNG HÌNH THANG TRONG CUỘC SỐNG</a:t>
            </a:r>
            <a:endParaRPr kumimoji="0" lang="zh-CN" altLang="en-US" sz="3800" b="1" i="0" u="none" strike="noStrike" kern="1200" cap="none" spc="0" normalizeH="0" baseline="0" noProof="0" dirty="0">
              <a:ln>
                <a:noFill/>
              </a:ln>
              <a:solidFill>
                <a:prstClr val="white"/>
              </a:solidFill>
              <a:effectLst/>
              <a:uLnTx/>
              <a:uFillTx/>
              <a:latin typeface="Calibri" panose="020F0502020204030204" pitchFamily="34" charset="0"/>
              <a:ea typeface="字魂56号-洪亮毛笔隶书简体" panose="00000500000000000000" pitchFamily="2" charset="-122"/>
              <a:cs typeface="Calibri" panose="020F0502020204030204" pitchFamily="34" charset="0"/>
            </a:endParaRPr>
          </a:p>
        </p:txBody>
      </p:sp>
      <p:pic>
        <p:nvPicPr>
          <p:cNvPr id="3" name="Picture 2">
            <a:extLst>
              <a:ext uri="{FF2B5EF4-FFF2-40B4-BE49-F238E27FC236}">
                <a16:creationId xmlns:a16="http://schemas.microsoft.com/office/drawing/2014/main" id="{A3A74605-5554-4DDE-82E4-F60A9A0D1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507" y="1519798"/>
            <a:ext cx="4490044" cy="2525650"/>
          </a:xfrm>
          <a:prstGeom prst="rect">
            <a:avLst/>
          </a:prstGeom>
        </p:spPr>
      </p:pic>
      <p:pic>
        <p:nvPicPr>
          <p:cNvPr id="18" name="Picture 17">
            <a:extLst>
              <a:ext uri="{FF2B5EF4-FFF2-40B4-BE49-F238E27FC236}">
                <a16:creationId xmlns:a16="http://schemas.microsoft.com/office/drawing/2014/main" id="{2A3D5D99-5DBC-4B45-8B0E-8C87E4F50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48" y="4249507"/>
            <a:ext cx="4696463" cy="2659293"/>
          </a:xfrm>
          <a:prstGeom prst="rect">
            <a:avLst/>
          </a:prstGeom>
        </p:spPr>
      </p:pic>
      <p:pic>
        <p:nvPicPr>
          <p:cNvPr id="1028" name="Picture 4">
            <a:extLst>
              <a:ext uri="{FF2B5EF4-FFF2-40B4-BE49-F238E27FC236}">
                <a16:creationId xmlns:a16="http://schemas.microsoft.com/office/drawing/2014/main" id="{A593C3F6-2EF9-40BA-80C7-E3F1ABAB02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558" y="1552290"/>
            <a:ext cx="5149218" cy="3930298"/>
          </a:xfrm>
          <a:prstGeom prst="rect">
            <a:avLst/>
          </a:prstGeom>
          <a:noFill/>
          <a:extLst>
            <a:ext uri="{909E8E84-426E-40DD-AFC4-6F175D3DCCD1}">
              <a14:hiddenFill xmlns:a14="http://schemas.microsoft.com/office/drawing/2010/main">
                <a:solidFill>
                  <a:srgbClr val="FFFFFF"/>
                </a:solidFill>
              </a14:hiddenFill>
            </a:ext>
          </a:extLst>
        </p:spPr>
      </p:pic>
      <p:sp>
        <p:nvSpPr>
          <p:cNvPr id="45" name="Google Shape;939;p39">
            <a:extLst>
              <a:ext uri="{FF2B5EF4-FFF2-40B4-BE49-F238E27FC236}">
                <a16:creationId xmlns:a16="http://schemas.microsoft.com/office/drawing/2014/main" id="{693B0D73-5F11-40E0-AAC9-0231451E9BCE}"/>
              </a:ext>
            </a:extLst>
          </p:cNvPr>
          <p:cNvSpPr/>
          <p:nvPr/>
        </p:nvSpPr>
        <p:spPr>
          <a:xfrm rot="-60166" flipH="1">
            <a:off x="4174315" y="2562670"/>
            <a:ext cx="2481104" cy="787927"/>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ea typeface="+mn-ea"/>
                <a:cs typeface="Arial"/>
                <a:sym typeface="Arial"/>
              </a:rPr>
              <a:t>Khung cửa sổ</a:t>
            </a:r>
          </a:p>
        </p:txBody>
      </p:sp>
      <p:sp>
        <p:nvSpPr>
          <p:cNvPr id="50" name="Google Shape;939;p39">
            <a:extLst>
              <a:ext uri="{FF2B5EF4-FFF2-40B4-BE49-F238E27FC236}">
                <a16:creationId xmlns:a16="http://schemas.microsoft.com/office/drawing/2014/main" id="{1A045765-9A3C-4B61-B191-DEE2709876A4}"/>
              </a:ext>
            </a:extLst>
          </p:cNvPr>
          <p:cNvSpPr/>
          <p:nvPr/>
        </p:nvSpPr>
        <p:spPr>
          <a:xfrm rot="-60166" flipH="1">
            <a:off x="4220729" y="5526968"/>
            <a:ext cx="2034789" cy="795740"/>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ea typeface="+mn-ea"/>
                <a:cs typeface="Arial"/>
                <a:sym typeface="Arial"/>
              </a:rPr>
              <a:t>Viên gạch</a:t>
            </a:r>
          </a:p>
        </p:txBody>
      </p:sp>
      <p:sp>
        <p:nvSpPr>
          <p:cNvPr id="51" name="Google Shape;939;p39">
            <a:extLst>
              <a:ext uri="{FF2B5EF4-FFF2-40B4-BE49-F238E27FC236}">
                <a16:creationId xmlns:a16="http://schemas.microsoft.com/office/drawing/2014/main" id="{C7DB35B1-519D-4AEF-AE52-4AA510E92879}"/>
              </a:ext>
            </a:extLst>
          </p:cNvPr>
          <p:cNvSpPr/>
          <p:nvPr/>
        </p:nvSpPr>
        <p:spPr>
          <a:xfrm rot="-60166" flipH="1">
            <a:off x="8647578" y="5897362"/>
            <a:ext cx="2269245" cy="596663"/>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al"/>
                <a:ea typeface="+mn-ea"/>
                <a:cs typeface="Arial"/>
                <a:sym typeface="Arial"/>
              </a:rPr>
              <a:t>Mái nhà</a:t>
            </a:r>
          </a:p>
        </p:txBody>
      </p:sp>
    </p:spTree>
    <p:extLst>
      <p:ext uri="{BB962C8B-B14F-4D97-AF65-F5344CB8AC3E}">
        <p14:creationId xmlns:p14="http://schemas.microsoft.com/office/powerpoint/2010/main" val="1798012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barn(inVertical)">
                                      <p:cBhvr>
                                        <p:cTn id="21" dur="500"/>
                                        <p:tgtEl>
                                          <p:spTgt spid="1028"/>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5715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25" y="3859889"/>
            <a:ext cx="12781344" cy="2996000"/>
          </a:xfrm>
          <a:prstGeom prst="rect">
            <a:avLst/>
          </a:prstGeom>
        </p:spPr>
      </p:pic>
      <p:pic>
        <p:nvPicPr>
          <p:cNvPr id="30" name="图片 12">
            <a:extLst>
              <a:ext uri="{FF2B5EF4-FFF2-40B4-BE49-F238E27FC236}">
                <a16:creationId xmlns:a16="http://schemas.microsoft.com/office/drawing/2014/main" id="{B0802CFC-7C8B-488C-AE5A-FBC40F745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79" y="79971"/>
            <a:ext cx="1390223" cy="830158"/>
          </a:xfrm>
          <a:prstGeom prst="rect">
            <a:avLst/>
          </a:prstGeom>
        </p:spPr>
      </p:pic>
      <p:grpSp>
        <p:nvGrpSpPr>
          <p:cNvPr id="36" name="Group 35">
            <a:extLst>
              <a:ext uri="{FF2B5EF4-FFF2-40B4-BE49-F238E27FC236}">
                <a16:creationId xmlns:a16="http://schemas.microsoft.com/office/drawing/2014/main" id="{6B9EF838-B37F-4BC1-8DA3-302E3A6FEF24}"/>
              </a:ext>
            </a:extLst>
          </p:cNvPr>
          <p:cNvGrpSpPr/>
          <p:nvPr/>
        </p:nvGrpSpPr>
        <p:grpSpPr>
          <a:xfrm>
            <a:off x="4646965" y="2765823"/>
            <a:ext cx="7212559" cy="1186274"/>
            <a:chOff x="4755714" y="391508"/>
            <a:chExt cx="7212559" cy="1186274"/>
          </a:xfrm>
        </p:grpSpPr>
        <p:sp>
          <p:nvSpPr>
            <p:cNvPr id="37" name="标题 1">
              <a:extLst>
                <a:ext uri="{FF2B5EF4-FFF2-40B4-BE49-F238E27FC236}">
                  <a16:creationId xmlns:a16="http://schemas.microsoft.com/office/drawing/2014/main" id="{5C3B5CB5-F4E6-4680-884F-C6ECD693C78A}"/>
                </a:ext>
              </a:extLst>
            </p:cNvPr>
            <p:cNvSpPr txBox="1">
              <a:spLocks/>
            </p:cNvSpPr>
            <p:nvPr/>
          </p:nvSpPr>
          <p:spPr>
            <a:xfrm>
              <a:off x="5703910" y="791097"/>
              <a:ext cx="6264363" cy="7132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rPr>
                <a:t>Phân biệt được hình thang với một số hình đã học.</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endParaRPr>
            </a:p>
          </p:txBody>
        </p:sp>
        <p:pic>
          <p:nvPicPr>
            <p:cNvPr id="38" name="Picture 37">
              <a:extLst>
                <a:ext uri="{FF2B5EF4-FFF2-40B4-BE49-F238E27FC236}">
                  <a16:creationId xmlns:a16="http://schemas.microsoft.com/office/drawing/2014/main" id="{CDB4D357-61E2-4C33-BD43-1919ED17F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714" y="391508"/>
              <a:ext cx="1156571" cy="1186274"/>
            </a:xfrm>
            <a:prstGeom prst="rect">
              <a:avLst/>
            </a:prstGeom>
          </p:spPr>
        </p:pic>
      </p:grpSp>
      <p:grpSp>
        <p:nvGrpSpPr>
          <p:cNvPr id="39" name="Group 38">
            <a:extLst>
              <a:ext uri="{FF2B5EF4-FFF2-40B4-BE49-F238E27FC236}">
                <a16:creationId xmlns:a16="http://schemas.microsoft.com/office/drawing/2014/main" id="{8C03ACDE-52B2-41C7-B015-B8B72296D644}"/>
              </a:ext>
            </a:extLst>
          </p:cNvPr>
          <p:cNvGrpSpPr/>
          <p:nvPr/>
        </p:nvGrpSpPr>
        <p:grpSpPr>
          <a:xfrm>
            <a:off x="4646965" y="3891072"/>
            <a:ext cx="6529389" cy="1186274"/>
            <a:chOff x="4755714" y="391508"/>
            <a:chExt cx="6529389" cy="1186274"/>
          </a:xfrm>
        </p:grpSpPr>
        <p:sp>
          <p:nvSpPr>
            <p:cNvPr id="40" name="标题 1">
              <a:extLst>
                <a:ext uri="{FF2B5EF4-FFF2-40B4-BE49-F238E27FC236}">
                  <a16:creationId xmlns:a16="http://schemas.microsoft.com/office/drawing/2014/main" id="{9AF2ACA0-41BA-418A-97F5-10A9210B8A79}"/>
                </a:ext>
              </a:extLst>
            </p:cNvPr>
            <p:cNvSpPr txBox="1">
              <a:spLocks/>
            </p:cNvSpPr>
            <p:nvPr/>
          </p:nvSpPr>
          <p:spPr>
            <a:xfrm>
              <a:off x="5020740" y="684585"/>
              <a:ext cx="6264363" cy="7132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rPr>
                <a:t>Nhận biết hình thang vuông.</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endParaRPr>
            </a:p>
          </p:txBody>
        </p:sp>
        <p:pic>
          <p:nvPicPr>
            <p:cNvPr id="41" name="Picture 40">
              <a:extLst>
                <a:ext uri="{FF2B5EF4-FFF2-40B4-BE49-F238E27FC236}">
                  <a16:creationId xmlns:a16="http://schemas.microsoft.com/office/drawing/2014/main" id="{FFD1EC9E-FEEB-4F7C-9348-25E2175AE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714" y="391508"/>
              <a:ext cx="1156571" cy="1186274"/>
            </a:xfrm>
            <a:prstGeom prst="rect">
              <a:avLst/>
            </a:prstGeom>
          </p:spPr>
        </p:pic>
      </p:grpSp>
      <p:grpSp>
        <p:nvGrpSpPr>
          <p:cNvPr id="42" name="Group 41">
            <a:extLst>
              <a:ext uri="{FF2B5EF4-FFF2-40B4-BE49-F238E27FC236}">
                <a16:creationId xmlns:a16="http://schemas.microsoft.com/office/drawing/2014/main" id="{1055BC17-0FC6-49D3-8548-57046902FC76}"/>
              </a:ext>
            </a:extLst>
          </p:cNvPr>
          <p:cNvGrpSpPr/>
          <p:nvPr/>
        </p:nvGrpSpPr>
        <p:grpSpPr>
          <a:xfrm>
            <a:off x="4646965" y="4907418"/>
            <a:ext cx="7334451" cy="1186274"/>
            <a:chOff x="4755714" y="391508"/>
            <a:chExt cx="7334451" cy="1186274"/>
          </a:xfrm>
        </p:grpSpPr>
        <p:sp>
          <p:nvSpPr>
            <p:cNvPr id="43" name="标题 1">
              <a:extLst>
                <a:ext uri="{FF2B5EF4-FFF2-40B4-BE49-F238E27FC236}">
                  <a16:creationId xmlns:a16="http://schemas.microsoft.com/office/drawing/2014/main" id="{0092F40E-0B10-4575-B7F5-91E4D91131D9}"/>
                </a:ext>
              </a:extLst>
            </p:cNvPr>
            <p:cNvSpPr txBox="1">
              <a:spLocks/>
            </p:cNvSpPr>
            <p:nvPr/>
          </p:nvSpPr>
          <p:spPr>
            <a:xfrm>
              <a:off x="5825802" y="668424"/>
              <a:ext cx="6264363" cy="7132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rPr>
                <a:t>Biết vẽ hình thang.</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endParaRPr>
            </a:p>
          </p:txBody>
        </p:sp>
        <p:pic>
          <p:nvPicPr>
            <p:cNvPr id="44" name="Picture 43">
              <a:extLst>
                <a:ext uri="{FF2B5EF4-FFF2-40B4-BE49-F238E27FC236}">
                  <a16:creationId xmlns:a16="http://schemas.microsoft.com/office/drawing/2014/main" id="{BCC43704-DA22-4C09-8685-245ABE8FB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714" y="391508"/>
              <a:ext cx="1156571" cy="1186274"/>
            </a:xfrm>
            <a:prstGeom prst="rect">
              <a:avLst/>
            </a:prstGeom>
          </p:spPr>
        </p:pic>
      </p:grpSp>
      <p:pic>
        <p:nvPicPr>
          <p:cNvPr id="13" name="图片 12">
            <a:extLst>
              <a:ext uri="{FF2B5EF4-FFF2-40B4-BE49-F238E27FC236}">
                <a16:creationId xmlns:a16="http://schemas.microsoft.com/office/drawing/2014/main" id="{54CDF795-5AF9-46ED-8FE5-80D0A41B9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004" y="260474"/>
            <a:ext cx="1986592" cy="1186274"/>
          </a:xfrm>
          <a:prstGeom prst="rect">
            <a:avLst/>
          </a:prstGeom>
        </p:spPr>
      </p:pic>
      <p:grpSp>
        <p:nvGrpSpPr>
          <p:cNvPr id="32" name="Group 31">
            <a:extLst>
              <a:ext uri="{FF2B5EF4-FFF2-40B4-BE49-F238E27FC236}">
                <a16:creationId xmlns:a16="http://schemas.microsoft.com/office/drawing/2014/main" id="{1EF1518F-D4A5-40C7-B703-3B7E6A2CD7F8}"/>
              </a:ext>
            </a:extLst>
          </p:cNvPr>
          <p:cNvGrpSpPr/>
          <p:nvPr/>
        </p:nvGrpSpPr>
        <p:grpSpPr>
          <a:xfrm>
            <a:off x="4646965" y="1557608"/>
            <a:ext cx="7119739" cy="1186274"/>
            <a:chOff x="4755714" y="391508"/>
            <a:chExt cx="7119739" cy="1186274"/>
          </a:xfrm>
        </p:grpSpPr>
        <p:sp>
          <p:nvSpPr>
            <p:cNvPr id="34" name="标题 1">
              <a:extLst>
                <a:ext uri="{FF2B5EF4-FFF2-40B4-BE49-F238E27FC236}">
                  <a16:creationId xmlns:a16="http://schemas.microsoft.com/office/drawing/2014/main" id="{A3B540F8-7C0A-4AE9-A01C-AFBE7A96D13C}"/>
                </a:ext>
              </a:extLst>
            </p:cNvPr>
            <p:cNvSpPr txBox="1">
              <a:spLocks/>
            </p:cNvSpPr>
            <p:nvPr/>
          </p:nvSpPr>
          <p:spPr>
            <a:xfrm>
              <a:off x="5611090" y="805138"/>
              <a:ext cx="6264363" cy="7132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rPr>
                <a:t>Nhận biết được một số đặc điểm của hình thang.</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endParaRPr>
            </a:p>
          </p:txBody>
        </p:sp>
        <p:pic>
          <p:nvPicPr>
            <p:cNvPr id="35" name="Picture 34">
              <a:extLst>
                <a:ext uri="{FF2B5EF4-FFF2-40B4-BE49-F238E27FC236}">
                  <a16:creationId xmlns:a16="http://schemas.microsoft.com/office/drawing/2014/main" id="{4D19091A-8970-4101-A437-67C2177DB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714" y="391508"/>
              <a:ext cx="1156571" cy="1186274"/>
            </a:xfrm>
            <a:prstGeom prst="rect">
              <a:avLst/>
            </a:prstGeom>
          </p:spPr>
        </p:pic>
      </p:grpSp>
      <p:grpSp>
        <p:nvGrpSpPr>
          <p:cNvPr id="11" name="Group 10">
            <a:extLst>
              <a:ext uri="{FF2B5EF4-FFF2-40B4-BE49-F238E27FC236}">
                <a16:creationId xmlns:a16="http://schemas.microsoft.com/office/drawing/2014/main" id="{12A6FE95-B4E2-4566-8000-C2B53F95907A}"/>
              </a:ext>
            </a:extLst>
          </p:cNvPr>
          <p:cNvGrpSpPr/>
          <p:nvPr/>
        </p:nvGrpSpPr>
        <p:grpSpPr>
          <a:xfrm>
            <a:off x="4646965" y="510079"/>
            <a:ext cx="7224032" cy="1186274"/>
            <a:chOff x="4374330" y="576197"/>
            <a:chExt cx="7224032" cy="1186274"/>
          </a:xfrm>
        </p:grpSpPr>
        <p:sp>
          <p:nvSpPr>
            <p:cNvPr id="16" name="标题 1">
              <a:extLst>
                <a:ext uri="{FF2B5EF4-FFF2-40B4-BE49-F238E27FC236}">
                  <a16:creationId xmlns:a16="http://schemas.microsoft.com/office/drawing/2014/main" id="{91337AFD-5864-4BE6-A657-62E2FD3F02AB}"/>
                </a:ext>
              </a:extLst>
            </p:cNvPr>
            <p:cNvSpPr txBox="1">
              <a:spLocks/>
            </p:cNvSpPr>
            <p:nvPr/>
          </p:nvSpPr>
          <p:spPr>
            <a:xfrm>
              <a:off x="5333999" y="852508"/>
              <a:ext cx="6264363" cy="7132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rPr>
                <a:t>Hình thành biểu tượng về hình thang.</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endParaRPr>
            </a:p>
          </p:txBody>
        </p:sp>
        <p:pic>
          <p:nvPicPr>
            <p:cNvPr id="10" name="Picture 9">
              <a:extLst>
                <a:ext uri="{FF2B5EF4-FFF2-40B4-BE49-F238E27FC236}">
                  <a16:creationId xmlns:a16="http://schemas.microsoft.com/office/drawing/2014/main" id="{77AB0FF3-D940-4178-BA05-6401A5B03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4330" y="576197"/>
              <a:ext cx="1156571" cy="1186274"/>
            </a:xfrm>
            <a:prstGeom prst="rect">
              <a:avLst/>
            </a:prstGeom>
          </p:spPr>
        </p:pic>
      </p:grpSp>
      <p:pic>
        <p:nvPicPr>
          <p:cNvPr id="5" name="图片 4">
            <a:extLst>
              <a:ext uri="{FF2B5EF4-FFF2-40B4-BE49-F238E27FC236}">
                <a16:creationId xmlns:a16="http://schemas.microsoft.com/office/drawing/2014/main" id="{8CC67CC1-B9DF-4933-8955-8E9C48F63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292" y="692044"/>
            <a:ext cx="4817773" cy="5075122"/>
          </a:xfrm>
          <a:prstGeom prst="rect">
            <a:avLst/>
          </a:prstGeom>
        </p:spPr>
      </p:pic>
      <p:sp>
        <p:nvSpPr>
          <p:cNvPr id="6" name="标题 1">
            <a:extLst>
              <a:ext uri="{FF2B5EF4-FFF2-40B4-BE49-F238E27FC236}">
                <a16:creationId xmlns:a16="http://schemas.microsoft.com/office/drawing/2014/main" id="{D42F69DA-4E4B-43B5-A6FE-A609DDE5A698}"/>
              </a:ext>
            </a:extLst>
          </p:cNvPr>
          <p:cNvSpPr>
            <a:spLocks noGrp="1"/>
          </p:cNvSpPr>
          <p:nvPr>
            <p:ph type="title"/>
          </p:nvPr>
        </p:nvSpPr>
        <p:spPr>
          <a:xfrm>
            <a:off x="1042515" y="2106338"/>
            <a:ext cx="2514600" cy="1731610"/>
          </a:xfrm>
        </p:spPr>
        <p:txBody>
          <a:bodyPr>
            <a:noAutofit/>
          </a:bodyPr>
          <a:lstStyle/>
          <a:p>
            <a:pPr algn="ctr">
              <a:lnSpc>
                <a:spcPct val="100000"/>
              </a:lnSpc>
            </a:pPr>
            <a:r>
              <a:rPr lang="en-US" altLang="zh-CN" sz="4800" b="1" spc="300" dirty="0">
                <a:solidFill>
                  <a:schemeClr val="bg1"/>
                </a:solidFill>
                <a:effectLst>
                  <a:outerShdw blurRad="38100" dist="38100" dir="2700000" algn="tl">
                    <a:srgbClr val="000000">
                      <a:alpha val="43137"/>
                    </a:srgbClr>
                  </a:outerShdw>
                </a:effectLst>
                <a:latin typeface="iCiel Helena" pitchFamily="2" charset="0"/>
                <a:ea typeface="字魂56号-洪亮毛笔隶书简体" panose="00000500000000000000" pitchFamily="2" charset="-122"/>
              </a:rPr>
              <a:t>YÊU CẦU CẦN ĐẠT</a:t>
            </a:r>
            <a:endParaRPr lang="zh-CN" altLang="en-US" sz="4800" b="1" spc="300" dirty="0">
              <a:solidFill>
                <a:schemeClr val="bg1"/>
              </a:solidFill>
              <a:effectLst>
                <a:outerShdw blurRad="38100" dist="38100" dir="2700000" algn="tl">
                  <a:srgbClr val="000000">
                    <a:alpha val="43137"/>
                  </a:srgbClr>
                </a:outerShdw>
              </a:effectLst>
              <a:latin typeface="iCiel Helena" pitchFamily="2" charset="0"/>
              <a:ea typeface="字魂56号-洪亮毛笔隶书简体" panose="00000500000000000000" pitchFamily="2" charset="-122"/>
            </a:endParaRPr>
          </a:p>
        </p:txBody>
      </p:sp>
    </p:spTree>
    <p:extLst>
      <p:ext uri="{BB962C8B-B14F-4D97-AF65-F5344CB8AC3E}">
        <p14:creationId xmlns:p14="http://schemas.microsoft.com/office/powerpoint/2010/main" val="318471520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9206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99500" y="0"/>
            <a:ext cx="3505200" cy="1602363"/>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744810" y="2801792"/>
            <a:ext cx="6536102" cy="4677537"/>
          </a:xfrm>
          <a:prstGeom prst="rect">
            <a:avLst/>
          </a:prstGeom>
        </p:spPr>
      </p:pic>
      <p:pic>
        <p:nvPicPr>
          <p:cNvPr id="3" name="Picture 2">
            <a:extLst>
              <a:ext uri="{FF2B5EF4-FFF2-40B4-BE49-F238E27FC236}">
                <a16:creationId xmlns:a16="http://schemas.microsoft.com/office/drawing/2014/main" id="{3A8AA9BF-93A6-4EE0-9088-ED47C31DC4EE}"/>
              </a:ext>
            </a:extLst>
          </p:cNvPr>
          <p:cNvPicPr>
            <a:picLocks noChangeAspect="1"/>
          </p:cNvPicPr>
          <p:nvPr/>
        </p:nvPicPr>
        <p:blipFill rotWithShape="1">
          <a:blip r:embed="rId5">
            <a:extLst>
              <a:ext uri="{28A0092B-C50C-407E-A947-70E740481C1C}">
                <a14:useLocalDpi xmlns:a14="http://schemas.microsoft.com/office/drawing/2010/main" val="0"/>
              </a:ext>
            </a:extLst>
          </a:blip>
          <a:srcRect l="21867" t="47652" r="58690" b="9017"/>
          <a:stretch/>
        </p:blipFill>
        <p:spPr>
          <a:xfrm>
            <a:off x="184061" y="4464437"/>
            <a:ext cx="2022045" cy="2534894"/>
          </a:xfrm>
          <a:prstGeom prst="rect">
            <a:avLst/>
          </a:prstGeom>
        </p:spPr>
      </p:pic>
      <p:pic>
        <p:nvPicPr>
          <p:cNvPr id="39" name="图片 5">
            <a:extLst>
              <a:ext uri="{FF2B5EF4-FFF2-40B4-BE49-F238E27FC236}">
                <a16:creationId xmlns:a16="http://schemas.microsoft.com/office/drawing/2014/main" id="{7F595A3C-F529-4213-9E98-FFDB104A91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8945" y="3251285"/>
            <a:ext cx="2868592" cy="3411937"/>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51915" t="6730" r="36369" b="58266"/>
          <a:stretch/>
        </p:blipFill>
        <p:spPr>
          <a:xfrm>
            <a:off x="2603644" y="1798610"/>
            <a:ext cx="1049866" cy="902622"/>
          </a:xfrm>
          <a:prstGeom prst="rect">
            <a:avLst/>
          </a:prstGeom>
        </p:spPr>
      </p:pic>
      <p:sp>
        <p:nvSpPr>
          <p:cNvPr id="5" name="TextBox 4">
            <a:extLst>
              <a:ext uri="{FF2B5EF4-FFF2-40B4-BE49-F238E27FC236}">
                <a16:creationId xmlns:a16="http://schemas.microsoft.com/office/drawing/2014/main" id="{FFFA6002-8379-4589-8777-3995CB88AA21}"/>
              </a:ext>
            </a:extLst>
          </p:cNvPr>
          <p:cNvSpPr txBox="1"/>
          <p:nvPr/>
        </p:nvSpPr>
        <p:spPr>
          <a:xfrm>
            <a:off x="3553880" y="1974895"/>
            <a:ext cx="675134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prstDash val="solid"/>
                </a:ln>
                <a:solidFill>
                  <a:srgbClr val="FE622A"/>
                </a:solidFill>
                <a:effectLst>
                  <a:outerShdw blurRad="50800" dist="38100" algn="l" rotWithShape="0">
                    <a:prstClr val="black">
                      <a:alpha val="40000"/>
                    </a:prstClr>
                  </a:outerShdw>
                </a:effectLst>
                <a:uLnTx/>
                <a:uFillTx/>
                <a:latin typeface="UTM French Vanilla" panose="02040603050506020204" pitchFamily="18" charset="0"/>
                <a:ea typeface="+mn-ea"/>
                <a:cs typeface="+mn-cs"/>
              </a:rPr>
              <a:t>Luyện tập</a:t>
            </a:r>
          </a:p>
        </p:txBody>
      </p:sp>
      <p:pic>
        <p:nvPicPr>
          <p:cNvPr id="23" name="Picture 3">
            <a:extLst>
              <a:ext uri="{FF2B5EF4-FFF2-40B4-BE49-F238E27FC236}">
                <a16:creationId xmlns:a16="http://schemas.microsoft.com/office/drawing/2014/main" id="{0D5CA851-7172-4DE5-9337-F5C93BDF44A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69776">
            <a:off x="818388" y="803475"/>
            <a:ext cx="1798371" cy="919417"/>
          </a:xfrm>
          <a:prstGeom prst="rect">
            <a:avLst/>
          </a:prstGeom>
        </p:spPr>
      </p:pic>
      <p:pic>
        <p:nvPicPr>
          <p:cNvPr id="32" name="图片 9">
            <a:extLst>
              <a:ext uri="{FF2B5EF4-FFF2-40B4-BE49-F238E27FC236}">
                <a16:creationId xmlns:a16="http://schemas.microsoft.com/office/drawing/2014/main" id="{AF0AB79C-B000-4E5C-8CC2-DCC548A4BEA7}"/>
              </a:ext>
            </a:extLst>
          </p:cNvPr>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rot="16804766">
            <a:off x="9630859" y="555632"/>
            <a:ext cx="1768500" cy="1317870"/>
          </a:xfrm>
          <a:prstGeom prst="rect">
            <a:avLst/>
          </a:prstGeom>
        </p:spPr>
      </p:pic>
    </p:spTree>
    <p:extLst>
      <p:ext uri="{BB962C8B-B14F-4D97-AF65-F5344CB8AC3E}">
        <p14:creationId xmlns:p14="http://schemas.microsoft.com/office/powerpoint/2010/main" val="2328390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250"/>
                                        <p:tgtEl>
                                          <p:spTgt spid="13"/>
                                        </p:tgtEl>
                                      </p:cBhvr>
                                    </p:animEffect>
                                  </p:childTnLst>
                                </p:cTn>
                              </p:par>
                            </p:childTnLst>
                          </p:cTn>
                        </p:par>
                        <p:par>
                          <p:cTn id="40" fill="hold">
                            <p:stCondLst>
                              <p:cond delay="6250"/>
                            </p:stCondLst>
                            <p:childTnLst>
                              <p:par>
                                <p:cTn id="41" presetID="42"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par>
                          <p:cTn id="46" fill="hold">
                            <p:stCondLst>
                              <p:cond delay="7250"/>
                            </p:stCondLst>
                            <p:childTnLst>
                              <p:par>
                                <p:cTn id="47" presetID="10" presetClass="entr" presetSubtype="0"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1708</TotalTime>
  <Words>716</Words>
  <Application>Microsoft Office PowerPoint</Application>
  <PresentationFormat>Widescreen</PresentationFormat>
  <Paragraphs>182</Paragraphs>
  <Slides>20</Slides>
  <Notes>10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20</vt:i4>
      </vt:variant>
    </vt:vector>
  </HeadingPairs>
  <TitlesOfParts>
    <vt:vector size="36" baseType="lpstr">
      <vt:lpstr>等线</vt:lpstr>
      <vt:lpstr>等线 Light</vt:lpstr>
      <vt:lpstr>#9Slide03 AllRoundGothic</vt:lpstr>
      <vt:lpstr>.VnTime</vt:lpstr>
      <vt:lpstr>Arial</vt:lpstr>
      <vt:lpstr>Calibri</vt:lpstr>
      <vt:lpstr>iCiel Helena</vt:lpstr>
      <vt:lpstr>Lobster</vt:lpstr>
      <vt:lpstr>Times New Roman</vt:lpstr>
      <vt:lpstr>UTM Americana EB</vt:lpstr>
      <vt:lpstr>UTM French Vanilla</vt:lpstr>
      <vt:lpstr>字魂27号-布丁体</vt:lpstr>
      <vt:lpstr>思源黑体 CN Bold</vt:lpstr>
      <vt:lpstr>Office 主题​​</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TUAN CUONG 20175968</dc:creator>
  <cp:lastModifiedBy>Hà Minh Châu</cp:lastModifiedBy>
  <cp:revision>32</cp:revision>
  <dcterms:created xsi:type="dcterms:W3CDTF">2023-01-04T08:15:27Z</dcterms:created>
  <dcterms:modified xsi:type="dcterms:W3CDTF">2023-01-15T06:49:16Z</dcterms:modified>
</cp:coreProperties>
</file>