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9" r:id="rId2"/>
    <p:sldId id="349" r:id="rId3"/>
    <p:sldId id="262" r:id="rId4"/>
    <p:sldId id="322" r:id="rId5"/>
    <p:sldId id="364" r:id="rId6"/>
    <p:sldId id="363" r:id="rId7"/>
    <p:sldId id="370" r:id="rId8"/>
    <p:sldId id="323" r:id="rId9"/>
    <p:sldId id="365" r:id="rId10"/>
    <p:sldId id="367" r:id="rId11"/>
    <p:sldId id="324" r:id="rId12"/>
    <p:sldId id="368" r:id="rId13"/>
    <p:sldId id="369" r:id="rId14"/>
  </p:sldIdLst>
  <p:sldSz cx="12192000" cy="6858000"/>
  <p:notesSz cx="6858000" cy="9144000"/>
  <p:embeddedFontLst>
    <p:embeddedFont>
      <p:font typeface="#9Slide05 SVNHaptic Script" panose="020B0604020202020204" charset="0"/>
      <p:regular r:id="rId16"/>
    </p:embeddedFont>
    <p:embeddedFont>
      <p:font typeface="#9Slide07 HLT Fall For You" panose="020B0604020202020204" charset="0"/>
      <p:regular r:id="rId17"/>
    </p:embeddedFont>
    <p:embeddedFont>
      <p:font typeface="#9Slide07 IcielBaliho Script" panose="020B0604020202020204" charset="0"/>
      <p:regular r:id="rId18"/>
    </p:embeddedFont>
    <p:embeddedFont>
      <p:font typeface=".VnTime" panose="020B7200000000000000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Instructions" id="{4FE67325-AD45-4040-8E25-FEE372F0EA3A}">
          <p14:sldIdLst>
            <p14:sldId id="259"/>
            <p14:sldId id="349"/>
          </p14:sldIdLst>
        </p14:section>
        <p14:section name="Questions" id="{04975E0D-E8F8-4DCB-A7CD-B22A3BE6E583}">
          <p14:sldIdLst>
            <p14:sldId id="262"/>
            <p14:sldId id="322"/>
            <p14:sldId id="364"/>
            <p14:sldId id="363"/>
            <p14:sldId id="370"/>
            <p14:sldId id="323"/>
            <p14:sldId id="365"/>
            <p14:sldId id="367"/>
            <p14:sldId id="324"/>
          </p14:sldIdLst>
        </p14:section>
        <p14:section name="1 Flying Pokemon*" id="{D5FB4738-AFB7-4B7D-A7A9-8EDE1D1B6183}">
          <p14:sldIdLst/>
        </p14:section>
        <p14:section name="2 Poison Pokemon" id="{7D6E9E04-9E03-4AA1-9A55-2A9956F426D1}">
          <p14:sldIdLst>
            <p14:sldId id="368"/>
          </p14:sldIdLst>
        </p14:section>
        <p14:section name="3 Rock Pokemon*" id="{AF25FCA5-4EA9-4EDD-9B11-A47C2C23550F}">
          <p14:sldIdLst>
            <p14:sldId id="369"/>
          </p14:sldIdLst>
        </p14:section>
        <p14:section name="4 Dragon Pokemon*" id="{E8FDDD14-9BF9-4FB1-AA57-729E1BCB0DDB}">
          <p14:sldIdLst/>
        </p14:section>
        <p14:section name="5 Ice Pokemon*" id="{E948D617-6C76-48A6-9169-A1A7C15D9BBA}">
          <p14:sldIdLst/>
        </p14:section>
        <p14:section name="6 Fire Pokemon*" id="{DCE6B1E3-8E6F-4EED-8CE9-F2FFDC469448}">
          <p14:sldIdLst/>
        </p14:section>
        <p14:section name="7 Fire Pokemon" id="{FBAF9934-9C2C-4AFA-88CD-70F58262A8C3}">
          <p14:sldIdLst/>
        </p14:section>
        <p14:section name="8 Dark Pokemon*" id="{B1C3108C-060A-4535-A465-09114E369D15}">
          <p14:sldIdLst/>
        </p14:section>
        <p14:section name="9 Water Pokemon*" id="{1ABD0338-92A5-4F5A-A3CB-3184FE381EAD}">
          <p14:sldIdLst/>
        </p14:section>
        <p14:section name="10 Electric Pokemon" id="{9586E4A9-4ED1-4E34-A067-F241C20ABD27}">
          <p14:sldIdLst/>
        </p14:section>
        <p14:section name="11 Normal Pokemon" id="{4DB063D7-2915-4186-987C-341D02F5A1E9}">
          <p14:sldIdLst/>
        </p14:section>
        <p14:section name="12 Steel Pokemon" id="{F713114F-0B6E-4FBD-8115-49778E9C0B90}">
          <p14:sldIdLst/>
        </p14:section>
        <p14:section name="13 Ghost Pokemon" id="{DBA78753-16D0-47A5-9CB0-0FD95D1584D7}">
          <p14:sldIdLst/>
        </p14:section>
        <p14:section name="16 Poison Pokemon" id="{3CF03FFD-73AA-4E9D-A868-466A102ED3D5}">
          <p14:sldIdLst/>
        </p14:section>
        <p14:section name="17 Bug Pokemon*" id="{BB071C11-4361-4FDA-B943-EBDEB36B7623}">
          <p14:sldIdLst/>
        </p14:section>
        <p14:section name="19 Fighting Pokemon" id="{874FDE1D-6D8A-4EB3-926E-9F52630B7208}">
          <p14:sldIdLst/>
        </p14:section>
        <p14:section name="20 Flying Pokemon" id="{7B3A0317-3A41-4EB1-A5CA-60421F21A6FD}">
          <p14:sldIdLst/>
        </p14:section>
        <p14:section name="21 Normal Pokemon" id="{0FBC4A3A-0D0C-4431-8682-C12C85A96028}">
          <p14:sldIdLst/>
        </p14:section>
        <p14:section name="22-Water Pokemon*" id="{EA28A39B-5043-438E-BA92-968C6016AD59}">
          <p14:sldIdLst/>
        </p14:section>
        <p14:section name="23 Rock Pokemon*" id="{468D4A0A-0E21-48AA-B1CE-540263859101}">
          <p14:sldIdLst/>
        </p14:section>
        <p14:section name="24 Ground Pokemon" id="{2D8E0366-3A5F-4106-B8F5-2551112EC208}">
          <p14:sldIdLst/>
        </p14:section>
        <p14:section name="25 Ground Pokemon*" id="{D7BD0A8C-956A-4A7C-ACC4-40EA4047598F}">
          <p14:sldIdLst/>
        </p14:section>
        <p14:section name="26 Bug Pokemon*" id="{B9BFA102-558B-45C1-AF05-A2DD90F3591C}">
          <p14:sldIdLst/>
        </p14:section>
        <p14:section name="27 Water Pokemon" id="{39C699A4-EFD7-4464-AE81-271CC3E07FEE}">
          <p14:sldIdLst/>
        </p14:section>
        <p14:section name="28 Dragon Pokemon" id="{9C836A64-4476-4586-9C73-B9BFBE1B02B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BDF"/>
    <a:srgbClr val="A5E1F5"/>
    <a:srgbClr val="9ED7E7"/>
    <a:srgbClr val="FFD54F"/>
    <a:srgbClr val="F39DF5"/>
    <a:srgbClr val="EF7AF2"/>
    <a:srgbClr val="E844EC"/>
    <a:srgbClr val="B96FBB"/>
    <a:srgbClr val="833F85"/>
    <a:srgbClr val="A54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2824" autoAdjust="0"/>
  </p:normalViewPr>
  <p:slideViewPr>
    <p:cSldViewPr snapToGrid="0">
      <p:cViewPr varScale="1">
        <p:scale>
          <a:sx n="65" d="100"/>
          <a:sy n="65" d="100"/>
        </p:scale>
        <p:origin x="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4D2F7-8139-4B72-96A6-F2345199173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3CFE-A4D8-4B82-9C7A-E960813F5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4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7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83CFE-A4D8-4B82-9C7A-E960813F51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06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83CFE-A4D8-4B82-9C7A-E960813F51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9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5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7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1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5389-D858-4E7E-AFF1-4E9AC7D75F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6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Long - Kanto Wild Pokemon Battle.wav"/>
          </p:stSnd>
        </p:sndAc>
      </p:transition>
    </mc:Choice>
    <mc:Fallback xmlns="">
      <p:transition spd="slow">
        <p:fade/>
        <p:sndAc>
          <p:stSnd>
            <p:snd r:embed="rId14" name="Long - Kanto Wild Pokemon Battl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6570" y="2131550"/>
            <a:ext cx="571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8413" y="3834639"/>
            <a:ext cx="3565311" cy="14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381082" y="2131551"/>
            <a:ext cx="571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28525" y="3834640"/>
            <a:ext cx="3565311" cy="14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52A8C4-116C-3C02-57AF-1E5E8B99F2FC}"/>
              </a:ext>
            </a:extLst>
          </p:cNvPr>
          <p:cNvSpPr/>
          <p:nvPr/>
        </p:nvSpPr>
        <p:spPr>
          <a:xfrm>
            <a:off x="776378" y="1040524"/>
            <a:ext cx="8637445" cy="5585128"/>
          </a:xfrm>
          <a:prstGeom prst="roundRect">
            <a:avLst/>
          </a:prstGeom>
          <a:solidFill>
            <a:srgbClr val="DEBBDF">
              <a:alpha val="8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000" dirty="0">
                <a:solidFill>
                  <a:srgbClr val="002060"/>
                </a:solidFill>
                <a:latin typeface="#9Slide05 SVNHaptic Script" pitchFamily="2" charset="77"/>
              </a:rPr>
              <a:t>Toán:</a:t>
            </a:r>
          </a:p>
          <a:p>
            <a:pPr algn="ctr"/>
            <a:r>
              <a:rPr lang="en-VN" sz="8000" dirty="0">
                <a:solidFill>
                  <a:srgbClr val="FFFF00"/>
                </a:solidFill>
                <a:latin typeface="#9Slide05 SVNHaptic Script" pitchFamily="2" charset="77"/>
              </a:rPr>
              <a:t>Một số dạng bài toán đã học</a:t>
            </a:r>
          </a:p>
          <a:p>
            <a:pPr algn="ctr"/>
            <a:r>
              <a:rPr lang="en-US" sz="8000">
                <a:latin typeface="#9Slide05 SVNHaptic Script" pitchFamily="2" charset="77"/>
              </a:rPr>
              <a:t>   T</a:t>
            </a:r>
            <a:r>
              <a:rPr lang="en-VN" sz="7200">
                <a:latin typeface="#9Slide05 SVNHaptic Script" pitchFamily="2" charset="77"/>
              </a:rPr>
              <a:t>rang </a:t>
            </a:r>
            <a:r>
              <a:rPr lang="en-US" sz="7200">
                <a:latin typeface="#9Slide05 SVNHaptic Script" pitchFamily="2" charset="77"/>
              </a:rPr>
              <a:t>  </a:t>
            </a:r>
            <a:r>
              <a:rPr lang="en-VN" sz="7200">
                <a:latin typeface="#9Slide05 SVNHaptic Script" pitchFamily="2" charset="77"/>
              </a:rPr>
              <a:t>170</a:t>
            </a:r>
            <a:endParaRPr lang="en-VN" sz="8000" dirty="0">
              <a:latin typeface="#9Slide05 SVNHaptic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27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Short Intro Song Instrumental.wav"/>
          </p:stSnd>
        </p:sndAc>
      </p:transition>
    </mc:Choice>
    <mc:Fallback xmlns="">
      <p:transition spd="slow">
        <p:fade/>
        <p:sndAc>
          <p:stSnd>
            <p:snd r:embed="rId9" name="Short Intro Song Instrumenta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E75D7B-933D-6B00-3237-A376EEF876B5}"/>
              </a:ext>
            </a:extLst>
          </p:cNvPr>
          <p:cNvSpPr txBox="1"/>
          <p:nvPr/>
        </p:nvSpPr>
        <p:spPr>
          <a:xfrm>
            <a:off x="1445066" y="1989873"/>
            <a:ext cx="97233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khối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3,2cm</a:t>
            </a:r>
            <a:r>
              <a:rPr lang="en-US" altLang="en-US" sz="4400" baseline="300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22,4g.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khối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4,5 cm</a:t>
            </a:r>
            <a:r>
              <a:rPr lang="en-US" altLang="en-US" sz="4400" baseline="300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gam ?</a:t>
            </a:r>
          </a:p>
        </p:txBody>
      </p:sp>
    </p:spTree>
    <p:extLst>
      <p:ext uri="{BB962C8B-B14F-4D97-AF65-F5344CB8AC3E}">
        <p14:creationId xmlns:p14="http://schemas.microsoft.com/office/powerpoint/2010/main" val="32030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5" name="Pokedex SFX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B13EC8-0B5F-309B-651E-A09F80CCAE00}"/>
              </a:ext>
            </a:extLst>
          </p:cNvPr>
          <p:cNvSpPr/>
          <p:nvPr/>
        </p:nvSpPr>
        <p:spPr>
          <a:xfrm>
            <a:off x="220717" y="851338"/>
            <a:ext cx="11729545" cy="58647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3355" y="5882555"/>
            <a:ext cx="798645" cy="97544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25FDC2A-93A3-2954-07FC-3B200C68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40" y="2225294"/>
            <a:ext cx="76826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3,2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  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  <a:sym typeface="Wingdings" pitchFamily="2" charset="2"/>
              </a:rPr>
              <a:t>:   22,4 g</a:t>
            </a:r>
            <a:endParaRPr lang="en-US" altLang="en-US" sz="4400" dirty="0">
              <a:latin typeface="#9Slide07 HLT Fall For You" panose="02000506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C3EB014-CDF9-8040-ADE0-90157895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40" y="2935682"/>
            <a:ext cx="71614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4,5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   :   …? g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4055385-F3CC-4648-ABDD-4AD2377CD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669" y="2268100"/>
            <a:ext cx="67971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1cm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C43E019-AAEA-69B2-EDF5-72ED4C28D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356" y="2891987"/>
            <a:ext cx="802830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22,4   :  3,2    =  7 (g)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5923140-FD99-4812-F2B9-AAA3DAE23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410" y="3509529"/>
            <a:ext cx="90068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4,5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2A71D807-618A-ABF0-14FE-C6259948F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897" y="4219917"/>
            <a:ext cx="9049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7    x    4,5    = 31,5 (g)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E24668B3-C890-8FA0-3F0C-680B71A4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21" y="4932113"/>
            <a:ext cx="53187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 31,5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327AC-8417-F575-FFFC-AC984020E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802" y="1428121"/>
            <a:ext cx="32233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Tóm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tắt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endParaRPr lang="en-US" altLang="en-VN" sz="4400" dirty="0">
              <a:latin typeface="#9Slide07 HLT Fall For You" panose="02000506000000020003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B5823-5A0A-200A-64DE-E47ED7DC5AE5}"/>
              </a:ext>
            </a:extLst>
          </p:cNvPr>
          <p:cNvCxnSpPr/>
          <p:nvPr/>
        </p:nvCxnSpPr>
        <p:spPr>
          <a:xfrm>
            <a:off x="5615156" y="982630"/>
            <a:ext cx="0" cy="45228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452C70-98A8-4C0F-45D4-250252D7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86" y="1400390"/>
            <a:ext cx="26170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giải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D9738-0FF7-521C-7313-F2153556AA05}"/>
              </a:ext>
            </a:extLst>
          </p:cNvPr>
          <p:cNvGrpSpPr/>
          <p:nvPr/>
        </p:nvGrpSpPr>
        <p:grpSpPr>
          <a:xfrm>
            <a:off x="3758860" y="200142"/>
            <a:ext cx="6785316" cy="1701158"/>
            <a:chOff x="5151756" y="386434"/>
            <a:chExt cx="2958541" cy="1374397"/>
          </a:xfrm>
        </p:grpSpPr>
        <p:sp>
          <p:nvSpPr>
            <p:cNvPr id="42" name="직사각형 41"/>
            <p:cNvSpPr/>
            <p:nvPr/>
          </p:nvSpPr>
          <p:spPr>
            <a:xfrm>
              <a:off x="5151756" y="386434"/>
              <a:ext cx="2958541" cy="1374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5321278" y="519084"/>
              <a:ext cx="2619495" cy="1109095"/>
            </a:xfrm>
            <a:prstGeom prst="roundRect">
              <a:avLst>
                <a:gd name="adj" fmla="val 5662"/>
              </a:avLst>
            </a:prstGeom>
            <a:noFill/>
            <a:ln w="38100">
              <a:gradFill flip="none" rotWithShape="1">
                <a:gsLst>
                  <a:gs pos="0">
                    <a:srgbClr val="A163D0"/>
                  </a:gs>
                  <a:gs pos="100000">
                    <a:srgbClr val="4A80C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99158" y="489467"/>
            <a:ext cx="6257857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Đánh</a:t>
            </a:r>
            <a:r>
              <a:rPr lang="en-US" sz="66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66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giá</a:t>
            </a:r>
            <a:r>
              <a:rPr lang="en-US" sz="66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m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ục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tiêu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7428087" y="2390249"/>
            <a:ext cx="3564491" cy="39355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kĩ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năng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5.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504069" y="2390249"/>
            <a:ext cx="3564491" cy="39355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toán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+mn-cs"/>
              </a:rPr>
              <a:t>.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222049" y="31440"/>
            <a:ext cx="2589195" cy="3096310"/>
            <a:chOff x="318086" y="230116"/>
            <a:chExt cx="2186453" cy="2614686"/>
          </a:xfrm>
        </p:grpSpPr>
        <p:pic>
          <p:nvPicPr>
            <p:cNvPr id="44" name="Picture 4" descr="Pokémon: Let's Go, Pikachu! and Pokémon: Let's Go, Eevee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7"/>
            <a:stretch/>
          </p:blipFill>
          <p:spPr bwMode="auto">
            <a:xfrm>
              <a:off x="893403" y="230116"/>
              <a:ext cx="1611136" cy="2614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Pokémon: Let's Go, Pikachu! and Pokémon: Let's Go, Eevee ..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81"/>
            <a:stretch/>
          </p:blipFill>
          <p:spPr bwMode="auto">
            <a:xfrm>
              <a:off x="318086" y="357492"/>
              <a:ext cx="1361454" cy="2487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06" name="Picture 2" descr="Magikarp | Nintendo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76" y="4939825"/>
            <a:ext cx="1629130" cy="162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oke Ball | Pokémon Fano Wiki | Fandom">
            <a:extLst>
              <a:ext uri="{FF2B5EF4-FFF2-40B4-BE49-F238E27FC236}">
                <a16:creationId xmlns:a16="http://schemas.microsoft.com/office/drawing/2014/main" id="{2D2EE212-6273-E53D-E9CF-0C5F4BE4D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97" y="2390249"/>
            <a:ext cx="1042987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ke Ball | Pokémon Fano Wiki | Fandom">
            <a:extLst>
              <a:ext uri="{FF2B5EF4-FFF2-40B4-BE49-F238E27FC236}">
                <a16:creationId xmlns:a16="http://schemas.microsoft.com/office/drawing/2014/main" id="{4517B9B2-A9E7-8982-C178-F6FE1F2FC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38" y="2390249"/>
            <a:ext cx="1042987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dex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 설명선 4"/>
          <p:cNvSpPr/>
          <p:nvPr/>
        </p:nvSpPr>
        <p:spPr>
          <a:xfrm>
            <a:off x="3875965" y="1528441"/>
            <a:ext cx="7574506" cy="3846998"/>
          </a:xfrm>
          <a:prstGeom prst="wedgeRectCallout">
            <a:avLst>
              <a:gd name="adj1" fmla="val -64320"/>
              <a:gd name="adj2" fmla="val -28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067033" y="1675048"/>
            <a:ext cx="7192370" cy="3522970"/>
          </a:xfrm>
          <a:prstGeom prst="roundRect">
            <a:avLst>
              <a:gd name="adj" fmla="val 5662"/>
            </a:avLst>
          </a:prstGeom>
          <a:noFill/>
          <a:ln w="38100">
            <a:gradFill flip="none" rotWithShape="1">
              <a:gsLst>
                <a:gs pos="0">
                  <a:srgbClr val="A163D0"/>
                </a:gs>
                <a:gs pos="100000">
                  <a:srgbClr val="4A80C5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3635" y="1905506"/>
            <a:ext cx="6619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Dặn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IcielBaliho Script" pitchFamily="2" charset="77"/>
                <a:ea typeface="+mn-ea"/>
                <a:cs typeface="Teko SemiBold" panose="02000000000000000000" pitchFamily="50" charset="0"/>
              </a:rPr>
              <a:t>dò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IcielBaliho Script" pitchFamily="2" charset="77"/>
              <a:ea typeface="+mn-ea"/>
              <a:cs typeface="Teko SemiBold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Chuẩn</a:t>
            </a:r>
            <a:r>
              <a:rPr lang="en-US" sz="48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48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bị</a:t>
            </a:r>
            <a:r>
              <a:rPr lang="en-US" sz="48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48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bài</a:t>
            </a:r>
            <a:r>
              <a:rPr lang="en-US" sz="48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aliho Script" pitchFamily="2" charset="77"/>
                <a:cs typeface="Teko SemiBold" panose="02000000000000000000" pitchFamily="50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aliho Script" pitchFamily="2" charset="77"/>
                <a:cs typeface="Teko SemiBold" panose="02000000000000000000" pitchFamily="50" charset="0"/>
              </a:rPr>
              <a:t>tập</a:t>
            </a:r>
            <a:br>
              <a:rPr lang="en-US" sz="4800" dirty="0">
                <a:solidFill>
                  <a:srgbClr val="FF0000"/>
                </a:solidFill>
                <a:latin typeface="#9Slide07 IcielBaliho Script" pitchFamily="2" charset="77"/>
                <a:cs typeface="Teko SemiBold" panose="02000000000000000000" pitchFamily="50" charset="0"/>
              </a:rPr>
            </a:br>
            <a:r>
              <a:rPr lang="en-US" sz="4800" dirty="0">
                <a:solidFill>
                  <a:srgbClr val="FF0000"/>
                </a:soli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48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trang</a:t>
            </a:r>
            <a:r>
              <a:rPr lang="en-US" sz="48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171.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A163D0"/>
                  </a:gs>
                  <a:gs pos="7000">
                    <a:srgbClr val="4A80C5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#9Slide07 IcielBaliho Script" pitchFamily="2" charset="77"/>
              <a:ea typeface="+mn-ea"/>
              <a:cs typeface="Teko SemiBold" panose="02000000000000000000" pitchFamily="50" charset="0"/>
            </a:endParaRPr>
          </a:p>
        </p:txBody>
      </p:sp>
      <p:pic>
        <p:nvPicPr>
          <p:cNvPr id="3078" name="Picture 6" descr="Professor Oak - Bulbapedia, the community-driven Pokémon encyclo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3" y="871429"/>
            <a:ext cx="30384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D9738-0FF7-521C-7313-F2153556AA05}"/>
              </a:ext>
            </a:extLst>
          </p:cNvPr>
          <p:cNvGrpSpPr/>
          <p:nvPr/>
        </p:nvGrpSpPr>
        <p:grpSpPr>
          <a:xfrm>
            <a:off x="4944722" y="262902"/>
            <a:ext cx="3796909" cy="1701158"/>
            <a:chOff x="5151756" y="386434"/>
            <a:chExt cx="2958541" cy="1374397"/>
          </a:xfrm>
        </p:grpSpPr>
        <p:sp>
          <p:nvSpPr>
            <p:cNvPr id="42" name="직사각형 41"/>
            <p:cNvSpPr/>
            <p:nvPr/>
          </p:nvSpPr>
          <p:spPr>
            <a:xfrm>
              <a:off x="5151756" y="386434"/>
              <a:ext cx="2958541" cy="1374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7 IcielBaliho Script" pitchFamily="2" charset="7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5321278" y="519084"/>
              <a:ext cx="2619495" cy="1109095"/>
            </a:xfrm>
            <a:prstGeom prst="roundRect">
              <a:avLst>
                <a:gd name="adj" fmla="val 5662"/>
              </a:avLst>
            </a:prstGeom>
            <a:noFill/>
            <a:ln w="38100">
              <a:gradFill flip="none" rotWithShape="1">
                <a:gsLst>
                  <a:gs pos="0">
                    <a:srgbClr val="A163D0"/>
                  </a:gs>
                  <a:gs pos="100000">
                    <a:srgbClr val="4A80C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7 IcielBaliho Script" pitchFamily="2" charset="7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79968" y="532213"/>
            <a:ext cx="416094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6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Mục</a:t>
            </a:r>
            <a:r>
              <a:rPr lang="en-US" sz="66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  <a:r>
              <a:rPr lang="en-US" sz="6600" dirty="0" err="1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tiêu</a:t>
            </a:r>
            <a:r>
              <a:rPr lang="en-US" sz="6600" dirty="0">
                <a:gradFill flip="none" rotWithShape="1">
                  <a:gsLst>
                    <a:gs pos="100000">
                      <a:srgbClr val="A163D0"/>
                    </a:gs>
                    <a:gs pos="7000">
                      <a:srgbClr val="4A80C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#9Slide07 IcielBaliho Script" pitchFamily="2" charset="77"/>
                <a:cs typeface="Teko SemiBold" panose="02000000000000000000" pitchFamily="50" charset="0"/>
              </a:rPr>
              <a:t>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7428087" y="2390249"/>
            <a:ext cx="3564491" cy="39355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Rèn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kĩ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năng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giải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toán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5.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504069" y="2390249"/>
            <a:ext cx="3564491" cy="39355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Ôn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hệ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thống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toán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7 IcielBaliho Script" pitchFamily="2" charset="77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#9Slide07 IcielBaliho Script" pitchFamily="2" charset="77"/>
              </a:rPr>
              <a:t>.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222049" y="31440"/>
            <a:ext cx="2589195" cy="3096310"/>
            <a:chOff x="318086" y="230116"/>
            <a:chExt cx="2186453" cy="2614686"/>
          </a:xfrm>
        </p:grpSpPr>
        <p:pic>
          <p:nvPicPr>
            <p:cNvPr id="44" name="Picture 4" descr="Pokémon: Let's Go, Pikachu! and Pokémon: Let's Go, Eevee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7"/>
            <a:stretch/>
          </p:blipFill>
          <p:spPr bwMode="auto">
            <a:xfrm>
              <a:off x="893403" y="230116"/>
              <a:ext cx="1611136" cy="2614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Pokémon: Let's Go, Pikachu! and Pokémon: Let's Go, Eevee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81"/>
            <a:stretch/>
          </p:blipFill>
          <p:spPr bwMode="auto">
            <a:xfrm>
              <a:off x="318086" y="357492"/>
              <a:ext cx="1361454" cy="2487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06" name="Picture 2" descr="Magikarp | Nintendo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76" y="4939825"/>
            <a:ext cx="1629130" cy="162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689" y="5708341"/>
            <a:ext cx="798645" cy="97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14FC9-F315-E2A7-098B-417C890AA0C7}"/>
              </a:ext>
            </a:extLst>
          </p:cNvPr>
          <p:cNvSpPr txBox="1"/>
          <p:nvPr/>
        </p:nvSpPr>
        <p:spPr>
          <a:xfrm>
            <a:off x="5301154" y="311948"/>
            <a:ext cx="6093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Kể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tên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các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dạng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toán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đã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học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5CC1A-5D6A-002F-732C-770158E99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1" y="1348800"/>
            <a:ext cx="8222123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trung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bình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tổng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tổng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liên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quan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rút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vị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liên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quan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trăm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chuyển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đều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nội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dung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hình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học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(chu vi,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diện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thể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773A19-8C7C-035E-8EF2-8607E888367B}"/>
              </a:ext>
            </a:extLst>
          </p:cNvPr>
          <p:cNvSpPr txBox="1"/>
          <p:nvPr/>
        </p:nvSpPr>
        <p:spPr>
          <a:xfrm>
            <a:off x="824405" y="1567595"/>
            <a:ext cx="105431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1.Một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xe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đạp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12 km,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18 km,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ba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quãng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nửa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quãng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đầu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trung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mỗi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ki-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lô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-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mét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402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742C24DE-35C6-4E41-177A-7A6D39429B2A}"/>
              </a:ext>
            </a:extLst>
          </p:cNvPr>
          <p:cNvGrpSpPr>
            <a:grpSpLocks/>
          </p:cNvGrpSpPr>
          <p:nvPr/>
        </p:nvGrpSpPr>
        <p:grpSpPr bwMode="auto">
          <a:xfrm>
            <a:off x="3358015" y="1831428"/>
            <a:ext cx="2601688" cy="649562"/>
            <a:chOff x="1344" y="2976"/>
            <a:chExt cx="1119" cy="153"/>
          </a:xfrm>
        </p:grpSpPr>
        <p:sp>
          <p:nvSpPr>
            <p:cNvPr id="6" name="Line 14">
              <a:extLst>
                <a:ext uri="{FF2B5EF4-FFF2-40B4-BE49-F238E27FC236}">
                  <a16:creationId xmlns:a16="http://schemas.microsoft.com/office/drawing/2014/main" id="{E6C5DAB2-C1DA-5178-4A53-7D3C8FFBB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3" y="2985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74484CFD-374F-9C1D-8A09-CDAEAE56E9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976"/>
              <a:ext cx="1104" cy="144"/>
              <a:chOff x="1296" y="2604"/>
              <a:chExt cx="1104" cy="144"/>
            </a:xfrm>
          </p:grpSpPr>
          <p:sp>
            <p:nvSpPr>
              <p:cNvPr id="9" name="Line 16">
                <a:extLst>
                  <a:ext uri="{FF2B5EF4-FFF2-40B4-BE49-F238E27FC236}">
                    <a16:creationId xmlns:a16="http://schemas.microsoft.com/office/drawing/2014/main" id="{0D1343CC-22A4-1F17-1C01-F9AB9074B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10" name="Line 17">
                <a:extLst>
                  <a:ext uri="{FF2B5EF4-FFF2-40B4-BE49-F238E27FC236}">
                    <a16:creationId xmlns:a16="http://schemas.microsoft.com/office/drawing/2014/main" id="{D4A1A354-F7E5-4F63-609F-E3B243EF4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04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" name="Group 26">
            <a:extLst>
              <a:ext uri="{FF2B5EF4-FFF2-40B4-BE49-F238E27FC236}">
                <a16:creationId xmlns:a16="http://schemas.microsoft.com/office/drawing/2014/main" id="{BC5A19D3-5FDD-9498-AA2C-D2621A9AEF62}"/>
              </a:ext>
            </a:extLst>
          </p:cNvPr>
          <p:cNvGrpSpPr>
            <a:grpSpLocks/>
          </p:cNvGrpSpPr>
          <p:nvPr/>
        </p:nvGrpSpPr>
        <p:grpSpPr bwMode="auto">
          <a:xfrm>
            <a:off x="5964464" y="1860269"/>
            <a:ext cx="4596549" cy="611351"/>
            <a:chOff x="2679" y="1920"/>
            <a:chExt cx="1977" cy="144"/>
          </a:xfrm>
        </p:grpSpPr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33AFB784-8DF7-A4AD-0F76-FD0B1A1B8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" y="1920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25C39E07-69DB-BC40-4D89-81D2A1501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920"/>
              <a:ext cx="1968" cy="144"/>
              <a:chOff x="1296" y="2610"/>
              <a:chExt cx="1968" cy="144"/>
            </a:xfrm>
          </p:grpSpPr>
          <p:sp>
            <p:nvSpPr>
              <p:cNvPr id="14" name="Line 24">
                <a:extLst>
                  <a:ext uri="{FF2B5EF4-FFF2-40B4-BE49-F238E27FC236}">
                    <a16:creationId xmlns:a16="http://schemas.microsoft.com/office/drawing/2014/main" id="{F9A21688-6367-9A00-FDAF-772F69F7F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9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Line 25">
                <a:extLst>
                  <a:ext uri="{FF2B5EF4-FFF2-40B4-BE49-F238E27FC236}">
                    <a16:creationId xmlns:a16="http://schemas.microsoft.com/office/drawing/2014/main" id="{89FAFF2E-4596-D6AF-4747-624961CF4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610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6" name="Text Box 27">
            <a:extLst>
              <a:ext uri="{FF2B5EF4-FFF2-40B4-BE49-F238E27FC236}">
                <a16:creationId xmlns:a16="http://schemas.microsoft.com/office/drawing/2014/main" id="{24622982-2D99-A256-DBB4-A8D53F794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877" y="1540916"/>
            <a:ext cx="1078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12km</a:t>
            </a: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47CF3EDD-56B8-4C06-A27E-5015230A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894" y="1525795"/>
            <a:ext cx="1078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18km</a:t>
            </a: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FB8DD147-7F66-9095-D00C-948B45B8EA25}"/>
              </a:ext>
            </a:extLst>
          </p:cNvPr>
          <p:cNvGrpSpPr>
            <a:grpSpLocks/>
          </p:cNvGrpSpPr>
          <p:nvPr/>
        </p:nvGrpSpPr>
        <p:grpSpPr bwMode="auto">
          <a:xfrm>
            <a:off x="3362776" y="2441027"/>
            <a:ext cx="7281939" cy="611351"/>
            <a:chOff x="948" y="2235"/>
            <a:chExt cx="3132" cy="144"/>
          </a:xfrm>
        </p:grpSpPr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3AD9E575-8E90-9C8F-1E16-A6E6319E0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" y="2235"/>
              <a:ext cx="0" cy="144"/>
            </a:xfrm>
            <a:prstGeom prst="line">
              <a:avLst/>
            </a:prstGeom>
            <a:noFill/>
            <a:ln w="28575">
              <a:solidFill>
                <a:srgbClr val="E62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F1B3EB64-1C87-2F48-525A-67E93FFF28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56"/>
              <a:ext cx="3120" cy="96"/>
              <a:chOff x="1296" y="2610"/>
              <a:chExt cx="1968" cy="144"/>
            </a:xfrm>
          </p:grpSpPr>
          <p:sp>
            <p:nvSpPr>
              <p:cNvPr id="21" name="Line 31">
                <a:extLst>
                  <a:ext uri="{FF2B5EF4-FFF2-40B4-BE49-F238E27FC236}">
                    <a16:creationId xmlns:a16="http://schemas.microsoft.com/office/drawing/2014/main" id="{21C2E475-390A-DA92-853C-7503EC552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968" cy="0"/>
              </a:xfrm>
              <a:prstGeom prst="line">
                <a:avLst/>
              </a:prstGeom>
              <a:noFill/>
              <a:ln w="28575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2" name="Line 32">
                <a:extLst>
                  <a:ext uri="{FF2B5EF4-FFF2-40B4-BE49-F238E27FC236}">
                    <a16:creationId xmlns:a16="http://schemas.microsoft.com/office/drawing/2014/main" id="{D88DA1FC-9615-B3DF-FEEA-0A65066AB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61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3" name="Text Box 34">
            <a:extLst>
              <a:ext uri="{FF2B5EF4-FFF2-40B4-BE49-F238E27FC236}">
                <a16:creationId xmlns:a16="http://schemas.microsoft.com/office/drawing/2014/main" id="{E9F5DB19-5A1B-7000-1D84-CF656DE2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4769" y="2855277"/>
            <a:ext cx="518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24" name="AutoShape 35">
            <a:extLst>
              <a:ext uri="{FF2B5EF4-FFF2-40B4-BE49-F238E27FC236}">
                <a16:creationId xmlns:a16="http://schemas.microsoft.com/office/drawing/2014/main" id="{467F1197-D3A0-470C-7472-9A4A7F905FAA}"/>
              </a:ext>
            </a:extLst>
          </p:cNvPr>
          <p:cNvSpPr>
            <a:spLocks/>
          </p:cNvSpPr>
          <p:nvPr/>
        </p:nvSpPr>
        <p:spPr bwMode="auto">
          <a:xfrm rot="16200000">
            <a:off x="6578907" y="-422679"/>
            <a:ext cx="917027" cy="7254039"/>
          </a:xfrm>
          <a:prstGeom prst="leftBrace">
            <a:avLst>
              <a:gd name="adj1" fmla="val 120370"/>
              <a:gd name="adj2" fmla="val 50000"/>
            </a:avLst>
          </a:prstGeom>
          <a:noFill/>
          <a:ln w="28575">
            <a:solidFill>
              <a:srgbClr val="1307A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VN" sz="2000">
              <a:solidFill>
                <a:schemeClr val="bg2"/>
              </a:solidFill>
            </a:endParaRPr>
          </a:p>
        </p:txBody>
      </p:sp>
      <p:grpSp>
        <p:nvGrpSpPr>
          <p:cNvPr id="25" name="Group 46">
            <a:extLst>
              <a:ext uri="{FF2B5EF4-FFF2-40B4-BE49-F238E27FC236}">
                <a16:creationId xmlns:a16="http://schemas.microsoft.com/office/drawing/2014/main" id="{75862208-6ED4-943F-2D50-C35F2B364841}"/>
              </a:ext>
            </a:extLst>
          </p:cNvPr>
          <p:cNvGrpSpPr>
            <a:grpSpLocks/>
          </p:cNvGrpSpPr>
          <p:nvPr/>
        </p:nvGrpSpPr>
        <p:grpSpPr bwMode="auto">
          <a:xfrm>
            <a:off x="3358015" y="3769008"/>
            <a:ext cx="3703744" cy="611351"/>
            <a:chOff x="855" y="3264"/>
            <a:chExt cx="1593" cy="144"/>
          </a:xfrm>
        </p:grpSpPr>
        <p:sp>
          <p:nvSpPr>
            <p:cNvPr id="26" name="Line 42">
              <a:extLst>
                <a:ext uri="{FF2B5EF4-FFF2-40B4-BE49-F238E27FC236}">
                  <a16:creationId xmlns:a16="http://schemas.microsoft.com/office/drawing/2014/main" id="{3689D08B-EF70-D207-2D59-2202DCBC7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" y="3264"/>
              <a:ext cx="0" cy="14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27" name="Group 43">
              <a:extLst>
                <a:ext uri="{FF2B5EF4-FFF2-40B4-BE49-F238E27FC236}">
                  <a16:creationId xmlns:a16="http://schemas.microsoft.com/office/drawing/2014/main" id="{747C2758-1DAE-FFAC-B050-8A2CB1CB2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264"/>
              <a:ext cx="1584" cy="144"/>
              <a:chOff x="960" y="2994"/>
              <a:chExt cx="1584" cy="144"/>
            </a:xfrm>
          </p:grpSpPr>
          <p:sp>
            <p:nvSpPr>
              <p:cNvPr id="28" name="Line 44">
                <a:extLst>
                  <a:ext uri="{FF2B5EF4-FFF2-40B4-BE49-F238E27FC236}">
                    <a16:creationId xmlns:a16="http://schemas.microsoft.com/office/drawing/2014/main" id="{DAABB08A-3535-340D-B9E0-AF22B6D75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3072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Line 45">
                <a:extLst>
                  <a:ext uri="{FF2B5EF4-FFF2-40B4-BE49-F238E27FC236}">
                    <a16:creationId xmlns:a16="http://schemas.microsoft.com/office/drawing/2014/main" id="{2DBD7963-76D0-8E06-490B-D739AF4C5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99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30" name="AutoShape 47">
            <a:extLst>
              <a:ext uri="{FF2B5EF4-FFF2-40B4-BE49-F238E27FC236}">
                <a16:creationId xmlns:a16="http://schemas.microsoft.com/office/drawing/2014/main" id="{B27EA6C2-44DF-A4DF-4D01-F7D319D08437}"/>
              </a:ext>
            </a:extLst>
          </p:cNvPr>
          <p:cNvSpPr>
            <a:spLocks/>
          </p:cNvSpPr>
          <p:nvPr/>
        </p:nvSpPr>
        <p:spPr bwMode="auto">
          <a:xfrm rot="16200000">
            <a:off x="4737497" y="2899988"/>
            <a:ext cx="917027" cy="3571219"/>
          </a:xfrm>
          <a:prstGeom prst="leftBrace">
            <a:avLst>
              <a:gd name="adj1" fmla="val 59259"/>
              <a:gd name="adj2" fmla="val 50000"/>
            </a:avLst>
          </a:prstGeom>
          <a:noFill/>
          <a:ln w="28575">
            <a:solidFill>
              <a:srgbClr val="1307A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VN" sz="2000">
              <a:solidFill>
                <a:schemeClr val="bg2"/>
              </a:solidFill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8D0496EC-B477-C3A8-982A-09FDEBD5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382" y="4162377"/>
            <a:ext cx="14621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2"/>
                </a:solidFill>
              </a:rPr>
              <a:t>?km</a:t>
            </a:r>
          </a:p>
        </p:txBody>
      </p:sp>
      <p:sp>
        <p:nvSpPr>
          <p:cNvPr id="32" name="Text Box 49">
            <a:extLst>
              <a:ext uri="{FF2B5EF4-FFF2-40B4-BE49-F238E27FC236}">
                <a16:creationId xmlns:a16="http://schemas.microsoft.com/office/drawing/2014/main" id="{9F7291F5-C15B-C29B-65A5-FD1977A8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21" y="3746607"/>
            <a:ext cx="1655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3" name="Text Box 50">
            <a:extLst>
              <a:ext uri="{FF2B5EF4-FFF2-40B4-BE49-F238E27FC236}">
                <a16:creationId xmlns:a16="http://schemas.microsoft.com/office/drawing/2014/main" id="{C5C7A211-1D12-7B2E-A694-7CF70D1E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59" y="2364828"/>
            <a:ext cx="3317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4" name="Line 51">
            <a:extLst>
              <a:ext uri="{FF2B5EF4-FFF2-40B4-BE49-F238E27FC236}">
                <a16:creationId xmlns:a16="http://schemas.microsoft.com/office/drawing/2014/main" id="{78969D0E-C3DC-004A-A1A3-56E148CF1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4323" y="2691222"/>
            <a:ext cx="17436" cy="197536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5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689" y="5708341"/>
            <a:ext cx="798645" cy="975445"/>
          </a:xfrm>
          <a:prstGeom prst="rect">
            <a:avLst/>
          </a:prstGeom>
        </p:spPr>
      </p:pic>
      <p:sp>
        <p:nvSpPr>
          <p:cNvPr id="35" name="Text Box 42">
            <a:extLst>
              <a:ext uri="{FF2B5EF4-FFF2-40B4-BE49-F238E27FC236}">
                <a16:creationId xmlns:a16="http://schemas.microsoft.com/office/drawing/2014/main" id="{627379C5-B6DE-3BAB-43CA-F6D6B8F8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73" y="201903"/>
            <a:ext cx="1566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endParaRPr lang="vi-VN" altLang="en-US" sz="4000" b="1" u="sng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:a16="http://schemas.microsoft.com/office/drawing/2014/main" id="{F14E71D3-2064-ED09-05A5-39EF629A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471" y="1359776"/>
            <a:ext cx="85722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ba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154252C0-48FD-B9B3-0002-2AF180F0B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397" y="2200369"/>
            <a:ext cx="40703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(12 + 18 ) : 2 = 15 (km)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45">
            <a:extLst>
              <a:ext uri="{FF2B5EF4-FFF2-40B4-BE49-F238E27FC236}">
                <a16:creationId xmlns:a16="http://schemas.microsoft.com/office/drawing/2014/main" id="{E403F177-B886-9EC2-4079-EAC05A651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472" y="2990139"/>
            <a:ext cx="6490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Trung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bình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46">
            <a:extLst>
              <a:ext uri="{FF2B5EF4-FFF2-40B4-BE49-F238E27FC236}">
                <a16:creationId xmlns:a16="http://schemas.microsoft.com/office/drawing/2014/main" id="{E23FF013-AF58-63F5-2981-58691303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397" y="3923589"/>
            <a:ext cx="46939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(12 + 18 + 15) : 3 = 15 (km)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2A49195C-472F-4013-FC91-FE1A0D5A3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03" y="4632735"/>
            <a:ext cx="2473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 15 km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7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773A19-8C7C-035E-8EF2-8607E888367B}"/>
              </a:ext>
            </a:extLst>
          </p:cNvPr>
          <p:cNvSpPr txBox="1"/>
          <p:nvPr/>
        </p:nvSpPr>
        <p:spPr>
          <a:xfrm>
            <a:off x="824405" y="1567595"/>
            <a:ext cx="105431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nhật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chu vi 120m.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hơn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rộng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diện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0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DB394-8B84-97B9-B49B-0488B1A204DC}"/>
              </a:ext>
            </a:extLst>
          </p:cNvPr>
          <p:cNvSpPr txBox="1"/>
          <p:nvPr/>
        </p:nvSpPr>
        <p:spPr>
          <a:xfrm>
            <a:off x="1179129" y="1860736"/>
            <a:ext cx="983374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8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nhật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chu vi 120m.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hơn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rộng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diện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E7FA-20ED-2068-C193-11A2015C490C}"/>
              </a:ext>
            </a:extLst>
          </p:cNvPr>
          <p:cNvGrpSpPr/>
          <p:nvPr/>
        </p:nvGrpSpPr>
        <p:grpSpPr>
          <a:xfrm>
            <a:off x="397883" y="660602"/>
            <a:ext cx="13008021" cy="5032721"/>
            <a:chOff x="397883" y="660602"/>
            <a:chExt cx="13008021" cy="5032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833A79-17D3-112C-BEF6-B47E2CE77FEB}"/>
                </a:ext>
              </a:extLst>
            </p:cNvPr>
            <p:cNvGrpSpPr/>
            <p:nvPr/>
          </p:nvGrpSpPr>
          <p:grpSpPr>
            <a:xfrm>
              <a:off x="397883" y="660602"/>
              <a:ext cx="13008021" cy="5032721"/>
              <a:chOff x="294289" y="944380"/>
              <a:chExt cx="13008021" cy="5032721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F0A64F0-A7FE-3E4B-5214-3212E7AE9E2E}"/>
                  </a:ext>
                </a:extLst>
              </p:cNvPr>
              <p:cNvSpPr/>
              <p:nvPr/>
            </p:nvSpPr>
            <p:spPr>
              <a:xfrm>
                <a:off x="294289" y="995198"/>
                <a:ext cx="11603421" cy="498190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DFF52BFF-FD76-4BD6-3787-86393C743F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7000" y="2590800"/>
                <a:ext cx="7830456" cy="588580"/>
                <a:chOff x="3072" y="3408"/>
                <a:chExt cx="1680" cy="96"/>
              </a:xfrm>
            </p:grpSpPr>
            <p:sp>
              <p:nvSpPr>
                <p:cNvPr id="11" name="Line 6">
                  <a:extLst>
                    <a:ext uri="{FF2B5EF4-FFF2-40B4-BE49-F238E27FC236}">
                      <a16:creationId xmlns:a16="http://schemas.microsoft.com/office/drawing/2014/main" id="{1B197FCD-B8E6-ED3D-748B-5D8FD5D8B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2" y="3408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VN"/>
                </a:p>
              </p:txBody>
            </p:sp>
            <p:grpSp>
              <p:nvGrpSpPr>
                <p:cNvPr id="12" name="Group 7">
                  <a:extLst>
                    <a:ext uri="{FF2B5EF4-FFF2-40B4-BE49-F238E27FC236}">
                      <a16:creationId xmlns:a16="http://schemas.microsoft.com/office/drawing/2014/main" id="{1748BD62-8C23-6236-B1A6-74A93F00C0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72" y="3408"/>
                  <a:ext cx="1680" cy="96"/>
                  <a:chOff x="3648" y="1344"/>
                  <a:chExt cx="1680" cy="96"/>
                </a:xfrm>
              </p:grpSpPr>
              <p:sp>
                <p:nvSpPr>
                  <p:cNvPr id="13" name="Line 8">
                    <a:extLst>
                      <a:ext uri="{FF2B5EF4-FFF2-40B4-BE49-F238E27FC236}">
                        <a16:creationId xmlns:a16="http://schemas.microsoft.com/office/drawing/2014/main" id="{7762D61B-9E97-49BB-33B5-194CBE4669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392"/>
                    <a:ext cx="168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14" name="Line 9">
                    <a:extLst>
                      <a:ext uri="{FF2B5EF4-FFF2-40B4-BE49-F238E27FC236}">
                        <a16:creationId xmlns:a16="http://schemas.microsoft.com/office/drawing/2014/main" id="{347251D4-431F-93F3-5E5C-2C101A0068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344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15" name="Line 10">
                    <a:extLst>
                      <a:ext uri="{FF2B5EF4-FFF2-40B4-BE49-F238E27FC236}">
                        <a16:creationId xmlns:a16="http://schemas.microsoft.com/office/drawing/2014/main" id="{6C4277A0-0AA0-3B7A-7939-AB61C13E16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04" y="1344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</p:grp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D4920853-50E8-F43A-DAB8-B4C3446BBF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2201" y="3511241"/>
                <a:ext cx="4969328" cy="588580"/>
                <a:chOff x="3120" y="3687"/>
                <a:chExt cx="1056" cy="105"/>
              </a:xfrm>
            </p:grpSpPr>
            <p:sp>
              <p:nvSpPr>
                <p:cNvPr id="17" name="Line 12">
                  <a:extLst>
                    <a:ext uri="{FF2B5EF4-FFF2-40B4-BE49-F238E27FC236}">
                      <a16:creationId xmlns:a16="http://schemas.microsoft.com/office/drawing/2014/main" id="{D274EAB4-CF33-FA37-7AC8-8FE119D5B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0" y="3687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VN"/>
                </a:p>
              </p:txBody>
            </p:sp>
            <p:grpSp>
              <p:nvGrpSpPr>
                <p:cNvPr id="18" name="Group 13">
                  <a:extLst>
                    <a:ext uri="{FF2B5EF4-FFF2-40B4-BE49-F238E27FC236}">
                      <a16:creationId xmlns:a16="http://schemas.microsoft.com/office/drawing/2014/main" id="{7FCF4DBF-D828-17EF-219F-5C7838EFCA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0" y="3696"/>
                  <a:ext cx="1056" cy="96"/>
                  <a:chOff x="3648" y="1584"/>
                  <a:chExt cx="1056" cy="96"/>
                </a:xfrm>
              </p:grpSpPr>
              <p:sp>
                <p:nvSpPr>
                  <p:cNvPr id="19" name="Line 14">
                    <a:extLst>
                      <a:ext uri="{FF2B5EF4-FFF2-40B4-BE49-F238E27FC236}">
                        <a16:creationId xmlns:a16="http://schemas.microsoft.com/office/drawing/2014/main" id="{C3F6B9C1-884F-A734-67B0-17C4850388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632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20" name="Line 15">
                    <a:extLst>
                      <a:ext uri="{FF2B5EF4-FFF2-40B4-BE49-F238E27FC236}">
                        <a16:creationId xmlns:a16="http://schemas.microsoft.com/office/drawing/2014/main" id="{051FAA46-56A3-7D85-FFE9-35A1CB0D0D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04" y="1584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</p:grpSp>
          </p:grpSp>
          <p:sp>
            <p:nvSpPr>
              <p:cNvPr id="21" name="Text Box 16">
                <a:extLst>
                  <a:ext uri="{FF2B5EF4-FFF2-40B4-BE49-F238E27FC236}">
                    <a16:creationId xmlns:a16="http://schemas.microsoft.com/office/drawing/2014/main" id="{7B49067A-7020-8B5D-B38A-2AA8014A2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765" y="2483848"/>
                <a:ext cx="211095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dirty="0" err="1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40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dài</a:t>
                </a:r>
                <a:endParaRPr lang="vi-VN" altLang="en-US" sz="4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 Box 18">
                <a:extLst>
                  <a:ext uri="{FF2B5EF4-FFF2-40B4-BE49-F238E27FC236}">
                    <a16:creationId xmlns:a16="http://schemas.microsoft.com/office/drawing/2014/main" id="{4B2E0089-53D5-C40A-398C-4254B7A542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20648" y="3986297"/>
                <a:ext cx="1584288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10 m</a:t>
                </a:r>
                <a:endParaRPr lang="vi-VN" altLang="en-US" sz="4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AutoShape 19">
                <a:extLst>
                  <a:ext uri="{FF2B5EF4-FFF2-40B4-BE49-F238E27FC236}">
                    <a16:creationId xmlns:a16="http://schemas.microsoft.com/office/drawing/2014/main" id="{28179035-6105-15DE-FA44-53DFDC93C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7168" y="1590711"/>
                <a:ext cx="404364" cy="3177337"/>
              </a:xfrm>
              <a:prstGeom prst="rightBrace">
                <a:avLst>
                  <a:gd name="adj1" fmla="val 26680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5" name="Text Box 20">
                <a:extLst>
                  <a:ext uri="{FF2B5EF4-FFF2-40B4-BE49-F238E27FC236}">
                    <a16:creationId xmlns:a16="http://schemas.microsoft.com/office/drawing/2014/main" id="{D6D2442D-49AB-07DF-5FBB-0D87C07C1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8823" y="2730069"/>
                <a:ext cx="25034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120m : 2</a:t>
                </a:r>
                <a:endParaRPr lang="vi-VN" alt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utoShape 19">
                <a:extLst>
                  <a:ext uri="{FF2B5EF4-FFF2-40B4-BE49-F238E27FC236}">
                    <a16:creationId xmlns:a16="http://schemas.microsoft.com/office/drawing/2014/main" id="{AD878A2C-3348-1C02-4CEB-C45180EC5F5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651858" y="2159366"/>
                <a:ext cx="1030014" cy="4969328"/>
              </a:xfrm>
              <a:prstGeom prst="rightBrace">
                <a:avLst>
                  <a:gd name="adj1" fmla="val 26714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7" name="AutoShape 19">
                <a:extLst>
                  <a:ext uri="{FF2B5EF4-FFF2-40B4-BE49-F238E27FC236}">
                    <a16:creationId xmlns:a16="http://schemas.microsoft.com/office/drawing/2014/main" id="{0DBD748D-7748-D94B-F446-987ABDE9779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109889" y="-1956801"/>
                <a:ext cx="980966" cy="7830456"/>
              </a:xfrm>
              <a:prstGeom prst="rightBrace">
                <a:avLst>
                  <a:gd name="adj1" fmla="val 26674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DD2EB709-4D73-6DF9-51C2-409CBEE187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1682" y="944380"/>
                <a:ext cx="112625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VN" sz="3600" dirty="0">
                    <a:solidFill>
                      <a:srgbClr val="00B0F0"/>
                    </a:solidFill>
                    <a:latin typeface="#9Slide07 HLT Fall For You" panose="02000506000000020003" pitchFamily="2" charset="0"/>
                  </a:rPr>
                  <a:t>? m</a:t>
                </a: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FA31A0F3-7DA7-7834-F537-FE96F898C9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6684" y="5168940"/>
                <a:ext cx="112625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VN" sz="3600" dirty="0">
                    <a:solidFill>
                      <a:srgbClr val="00B0F0"/>
                    </a:solidFill>
                    <a:latin typeface="#9Slide07 HLT Fall For You" panose="02000506000000020003" pitchFamily="2" charset="0"/>
                  </a:rPr>
                  <a:t>? m</a:t>
                </a:r>
              </a:p>
            </p:txBody>
          </p:sp>
          <p:sp>
            <p:nvSpPr>
              <p:cNvPr id="30" name="AutoShape 19">
                <a:extLst>
                  <a:ext uri="{FF2B5EF4-FFF2-40B4-BE49-F238E27FC236}">
                    <a16:creationId xmlns:a16="http://schemas.microsoft.com/office/drawing/2014/main" id="{00DC16DF-CF1C-2924-3F65-AD97A37CCFE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84813" y="2083760"/>
                <a:ext cx="915765" cy="2867842"/>
              </a:xfrm>
              <a:prstGeom prst="rightBrace">
                <a:avLst>
                  <a:gd name="adj1" fmla="val 26658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latin typeface=".VnTime" pitchFamily="34" charset="0"/>
                </a:endParaRPr>
              </a:p>
            </p:txBody>
          </p:sp>
        </p:grpSp>
        <p:sp>
          <p:nvSpPr>
            <p:cNvPr id="32" name="Text Box 17">
              <a:extLst>
                <a:ext uri="{FF2B5EF4-FFF2-40B4-BE49-F238E27FC236}">
                  <a16:creationId xmlns:a16="http://schemas.microsoft.com/office/drawing/2014/main" id="{A4B144EA-46B1-C473-0ADB-19D1CE343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359" y="3127456"/>
              <a:ext cx="24954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dirty="0" err="1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000" dirty="0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rộng</a:t>
              </a:r>
              <a:endParaRPr lang="vi-VN" alt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5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>
            <a:extLst>
              <a:ext uri="{FF2B5EF4-FFF2-40B4-BE49-F238E27FC236}">
                <a16:creationId xmlns:a16="http://schemas.microsoft.com/office/drawing/2014/main" id="{5FD75F74-69C2-D458-3E08-6AB0F9A39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689" y="1295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B357EF9B-9A71-4886-6B3F-C556BDC64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211" y="158141"/>
            <a:ext cx="1837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8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VN" sz="48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8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endParaRPr lang="en-US" altLang="en-VN" sz="4800" dirty="0">
              <a:solidFill>
                <a:schemeClr val="bg2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005603-D2AE-451B-D263-FC216EB59A0E}"/>
              </a:ext>
            </a:extLst>
          </p:cNvPr>
          <p:cNvSpPr/>
          <p:nvPr/>
        </p:nvSpPr>
        <p:spPr>
          <a:xfrm>
            <a:off x="296917" y="989138"/>
            <a:ext cx="11598166" cy="5710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710" y="5724414"/>
            <a:ext cx="798645" cy="975445"/>
          </a:xfrm>
          <a:prstGeom prst="rect">
            <a:avLst/>
          </a:prstGeom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0530D9FA-F933-A01D-D154-2BDB3928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94" y="2325687"/>
            <a:ext cx="198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#9Slide07 HLT Fall For You" panose="02000506000000020003" pitchFamily="2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0F91787F-1887-4A70-2D78-510587A71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819" y="4802187"/>
            <a:ext cx="184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>
              <a:latin typeface="#9Slide07 HLT Fall For You" panose="02000506000000020003" pitchFamily="2" charset="0"/>
            </a:endParaRPr>
          </a:p>
        </p:txBody>
      </p:sp>
      <p:sp>
        <p:nvSpPr>
          <p:cNvPr id="21" name="Text Box 40">
            <a:extLst>
              <a:ext uri="{FF2B5EF4-FFF2-40B4-BE49-F238E27FC236}">
                <a16:creationId xmlns:a16="http://schemas.microsoft.com/office/drawing/2014/main" id="{158996A7-B028-9AD3-0598-A53E5263E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94" y="6211887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: 875 m</a:t>
            </a:r>
            <a:r>
              <a:rPr lang="en-US" altLang="en-US" sz="3600" baseline="300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2</a:t>
            </a:r>
            <a:endParaRPr lang="vi-VN" alt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0">
            <a:extLst>
              <a:ext uri="{FF2B5EF4-FFF2-40B4-BE49-F238E27FC236}">
                <a16:creationId xmlns:a16="http://schemas.microsoft.com/office/drawing/2014/main" id="{0267D16F-D896-D639-EB6F-D57C0BB0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94" y="1033462"/>
            <a:ext cx="441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Nửa chu vi hình chữ nhật là: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61">
            <a:extLst>
              <a:ext uri="{FF2B5EF4-FFF2-40B4-BE49-F238E27FC236}">
                <a16:creationId xmlns:a16="http://schemas.microsoft.com/office/drawing/2014/main" id="{3FBCE652-CCD8-C37A-90F1-BD5F27D5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749" y="1709052"/>
            <a:ext cx="27590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120 : 2 = 60 (m)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63">
            <a:extLst>
              <a:ext uri="{FF2B5EF4-FFF2-40B4-BE49-F238E27FC236}">
                <a16:creationId xmlns:a16="http://schemas.microsoft.com/office/drawing/2014/main" id="{4DACEDAD-A585-C080-1F87-5453BC85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419" y="2536825"/>
            <a:ext cx="5827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Chiều dài mảnh đất hình chữ nhật là 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94650F3E-66C0-CDF7-F3AB-2F965EE98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749" y="3216056"/>
            <a:ext cx="3778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(60 + 10 ) : 2 = 35 (m)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65">
            <a:extLst>
              <a:ext uri="{FF2B5EF4-FFF2-40B4-BE49-F238E27FC236}">
                <a16:creationId xmlns:a16="http://schemas.microsoft.com/office/drawing/2014/main" id="{05A390CB-5667-6077-7619-6467589A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57" y="3887787"/>
            <a:ext cx="60740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Chiều rộng mảnh đất hình chữ nhật là 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68">
            <a:extLst>
              <a:ext uri="{FF2B5EF4-FFF2-40B4-BE49-F238E27FC236}">
                <a16:creationId xmlns:a16="http://schemas.microsoft.com/office/drawing/2014/main" id="{62B0C87C-CF44-E4A1-ECB8-79A90B8D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710" y="5125352"/>
            <a:ext cx="5832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mảnh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: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69">
            <a:extLst>
              <a:ext uri="{FF2B5EF4-FFF2-40B4-BE49-F238E27FC236}">
                <a16:creationId xmlns:a16="http://schemas.microsoft.com/office/drawing/2014/main" id="{5F9A869F-35B2-777D-7026-A0DA98F2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94" y="5754687"/>
            <a:ext cx="3292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35 x 25 = 875 (m</a:t>
            </a:r>
            <a:r>
              <a:rPr lang="en-US" altLang="en-US" sz="3600" baseline="300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).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0">
            <a:extLst>
              <a:ext uri="{FF2B5EF4-FFF2-40B4-BE49-F238E27FC236}">
                <a16:creationId xmlns:a16="http://schemas.microsoft.com/office/drawing/2014/main" id="{EFEA4494-E777-060D-33C0-5B909AB2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57" y="4527550"/>
            <a:ext cx="29754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35  - 10 = 25 (m)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7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559</Words>
  <Application>Microsoft Office PowerPoint</Application>
  <PresentationFormat>Widescreen</PresentationFormat>
  <Paragraphs>78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#9Slide07 IcielBaliho Script</vt:lpstr>
      <vt:lpstr>.VnTime</vt:lpstr>
      <vt:lpstr>Calibri Light</vt:lpstr>
      <vt:lpstr>#9Slide05 SVNHaptic Script</vt:lpstr>
      <vt:lpstr>Arial</vt:lpstr>
      <vt:lpstr>Times New Roman</vt:lpstr>
      <vt:lpstr>#9Slide07 HLT Fall For You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10</cp:lastModifiedBy>
  <cp:revision>492</cp:revision>
  <dcterms:created xsi:type="dcterms:W3CDTF">2020-05-19T00:55:47Z</dcterms:created>
  <dcterms:modified xsi:type="dcterms:W3CDTF">2023-04-21T06:06:56Z</dcterms:modified>
</cp:coreProperties>
</file>