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0" r:id="rId3"/>
    <p:sldId id="271" r:id="rId4"/>
    <p:sldId id="286" r:id="rId5"/>
    <p:sldId id="279" r:id="rId6"/>
    <p:sldId id="280" r:id="rId7"/>
    <p:sldId id="281" r:id="rId8"/>
    <p:sldId id="283" r:id="rId9"/>
    <p:sldId id="287" r:id="rId10"/>
    <p:sldId id="284" r:id="rId11"/>
    <p:sldId id="289" r:id="rId12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97" autoAdjust="0"/>
  </p:normalViewPr>
  <p:slideViewPr>
    <p:cSldViewPr>
      <p:cViewPr varScale="1">
        <p:scale>
          <a:sx n="72" d="100"/>
          <a:sy n="72" d="100"/>
        </p:scale>
        <p:origin x="32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3152C-FA73-4FBE-B7C0-881320779E94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E8B35-8AC0-4408-8A0C-498303438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3152C-FA73-4FBE-B7C0-881320779E94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E8B35-8AC0-4408-8A0C-498303438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3152C-FA73-4FBE-B7C0-881320779E94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E8B35-8AC0-4408-8A0C-498303438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3152C-FA73-4FBE-B7C0-881320779E94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E8B35-8AC0-4408-8A0C-498303438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3152C-FA73-4FBE-B7C0-881320779E94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E8B35-8AC0-4408-8A0C-498303438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3152C-FA73-4FBE-B7C0-881320779E94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E8B35-8AC0-4408-8A0C-498303438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3152C-FA73-4FBE-B7C0-881320779E94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E8B35-8AC0-4408-8A0C-498303438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3152C-FA73-4FBE-B7C0-881320779E94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E8B35-8AC0-4408-8A0C-498303438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3152C-FA73-4FBE-B7C0-881320779E94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E8B35-8AC0-4408-8A0C-498303438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3152C-FA73-4FBE-B7C0-881320779E94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E8B35-8AC0-4408-8A0C-498303438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3152C-FA73-4FBE-B7C0-881320779E94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E8B35-8AC0-4408-8A0C-498303438F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3152C-FA73-4FBE-B7C0-881320779E94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E8B35-8AC0-4408-8A0C-498303438F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7842" y="2781099"/>
            <a:ext cx="58824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Nunito Sans" pitchFamily="2" charset="0"/>
              </a:rPr>
              <a:t>ÔN TẬP VỀ SỐ TỰ NHIÊN</a:t>
            </a:r>
          </a:p>
          <a:p>
            <a:pPr algn="ctr"/>
            <a:endParaRPr lang="en-US" sz="2700" dirty="0">
              <a:solidFill>
                <a:srgbClr val="002060"/>
              </a:solidFill>
              <a:latin typeface="Nunito Sans" pitchFamily="2" charset="0"/>
            </a:endParaRPr>
          </a:p>
          <a:p>
            <a:pPr algn="ctr"/>
            <a:endParaRPr lang="en-US" sz="2700" dirty="0">
              <a:solidFill>
                <a:srgbClr val="002060"/>
              </a:solidFill>
              <a:latin typeface="Nunito Sans" pitchFamily="2" charset="0"/>
            </a:endParaRPr>
          </a:p>
          <a:p>
            <a:pPr algn="ctr"/>
            <a:r>
              <a:rPr lang="en-US" sz="2700" dirty="0">
                <a:solidFill>
                  <a:srgbClr val="002060"/>
                </a:solidFill>
                <a:latin typeface="Nunito Sans" pitchFamily="2" charset="0"/>
              </a:rPr>
              <a:t>Trang 147</a:t>
            </a:r>
          </a:p>
          <a:p>
            <a:endParaRPr lang="en-US" sz="3300" dirty="0">
              <a:latin typeface="Nunito Sans" pitchFamily="2" charset="0"/>
            </a:endParaRPr>
          </a:p>
        </p:txBody>
      </p:sp>
      <p:pic>
        <p:nvPicPr>
          <p:cNvPr id="3" name="9convert.com - Old MacDonald Had A Farm   More Kids Songs and Nursery Rhymes">
            <a:hlinkClick r:id="" action="ppaction://media"/>
            <a:extLst>
              <a:ext uri="{FF2B5EF4-FFF2-40B4-BE49-F238E27FC236}">
                <a16:creationId xmlns:a16="http://schemas.microsoft.com/office/drawing/2014/main" id="{37FEB10F-306E-4880-9E9D-570F85494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3383" y="5635228"/>
            <a:ext cx="365522" cy="365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3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0"/>
          <p:cNvSpPr txBox="1"/>
          <p:nvPr/>
        </p:nvSpPr>
        <p:spPr>
          <a:xfrm>
            <a:off x="304800" y="1539657"/>
            <a:ext cx="8153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AutoNum type="alphaLcParenR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43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3;</a:t>
            </a:r>
          </a:p>
          <a:p>
            <a:pPr marL="457200" indent="-457200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      7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9;</a:t>
            </a:r>
          </a:p>
          <a:p>
            <a:pPr marL="457200" indent="-457200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81      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5;</a:t>
            </a:r>
          </a:p>
          <a:p>
            <a:pPr marL="457200" indent="-457200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46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5;</a:t>
            </a:r>
          </a:p>
          <a:p>
            <a:pPr marL="457200" indent="-457200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2514600"/>
            <a:ext cx="304800" cy="3381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6800" y="2938409"/>
            <a:ext cx="304800" cy="3381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19200" y="3776609"/>
            <a:ext cx="304800" cy="3381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3000" y="3319409"/>
            <a:ext cx="304800" cy="3381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93"/>
          <p:cNvSpPr txBox="1"/>
          <p:nvPr/>
        </p:nvSpPr>
        <p:spPr>
          <a:xfrm>
            <a:off x="533400" y="4343400"/>
            <a:ext cx="7924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12" name="TextBox 96"/>
          <p:cNvSpPr txBox="1"/>
          <p:nvPr/>
        </p:nvSpPr>
        <p:spPr>
          <a:xfrm>
            <a:off x="533400" y="4797425"/>
            <a:ext cx="7924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</a:t>
            </a:r>
          </a:p>
        </p:txBody>
      </p:sp>
      <p:sp>
        <p:nvSpPr>
          <p:cNvPr id="13" name="TextBox 97"/>
          <p:cNvSpPr txBox="1"/>
          <p:nvPr/>
        </p:nvSpPr>
        <p:spPr>
          <a:xfrm>
            <a:off x="533400" y="5253335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0; 2; 4; 6; 8.</a:t>
            </a:r>
          </a:p>
        </p:txBody>
      </p:sp>
      <p:sp>
        <p:nvSpPr>
          <p:cNvPr id="14" name="TextBox 98"/>
          <p:cNvSpPr txBox="1"/>
          <p:nvPr/>
        </p:nvSpPr>
        <p:spPr>
          <a:xfrm>
            <a:off x="533400" y="5711825"/>
            <a:ext cx="7924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0; 5.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2387025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7164" y="28194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9914" y="3225225"/>
            <a:ext cx="301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3000" y="3682425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5800" y="2433935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32034" y="2819400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9)</a:t>
            </a:r>
          </a:p>
        </p:txBody>
      </p:sp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914400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Thứ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,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ngày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30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tháng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03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2023</a:t>
            </a:r>
          </a:p>
          <a:p>
            <a:pPr algn="ctr">
              <a:defRPr/>
            </a:pPr>
            <a:r>
              <a:rPr lang="en-US" sz="2400" b="1" u="sng" kern="0" dirty="0" err="1">
                <a:solidFill>
                  <a:srgbClr val="0000FF"/>
                </a:solidFill>
                <a:ea typeface="+mj-ea"/>
                <a:cs typeface="+mj-cs"/>
              </a:rPr>
              <a:t>Toán</a:t>
            </a:r>
            <a:r>
              <a:rPr lang="en-US" sz="2400" b="1" kern="0" dirty="0">
                <a:solidFill>
                  <a:srgbClr val="0000FF"/>
                </a:solidFill>
                <a:ea typeface="+mj-ea"/>
                <a:cs typeface="+mj-cs"/>
              </a:rPr>
              <a:t>: 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Ôn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tập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số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tự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nhiên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AMBIE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8486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1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142875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" y="1"/>
            <a:ext cx="1295401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" y="5565379"/>
            <a:ext cx="1295400" cy="129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1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81600"/>
            <a:ext cx="142875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Jlgbook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1828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09600" y="381000"/>
            <a:ext cx="7924800" cy="5943600"/>
            <a:chOff x="384" y="240"/>
            <a:chExt cx="4992" cy="3744"/>
          </a:xfrm>
        </p:grpSpPr>
        <p:sp>
          <p:nvSpPr>
            <p:cNvPr id="27661" name="AutoShape 9"/>
            <p:cNvSpPr>
              <a:spLocks noChangeArrowheads="1"/>
            </p:cNvSpPr>
            <p:nvPr/>
          </p:nvSpPr>
          <p:spPr bwMode="ltGray">
            <a:xfrm>
              <a:off x="384" y="384"/>
              <a:ext cx="528" cy="960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AutoShape 10"/>
            <p:cNvSpPr>
              <a:spLocks noChangeArrowheads="1"/>
            </p:cNvSpPr>
            <p:nvPr/>
          </p:nvSpPr>
          <p:spPr bwMode="ltGray">
            <a:xfrm>
              <a:off x="576" y="3552"/>
              <a:ext cx="1824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AutoShape 11"/>
            <p:cNvSpPr>
              <a:spLocks noChangeArrowheads="1"/>
            </p:cNvSpPr>
            <p:nvPr/>
          </p:nvSpPr>
          <p:spPr bwMode="ltGray">
            <a:xfrm>
              <a:off x="1968" y="240"/>
              <a:ext cx="240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AutoShape 12"/>
            <p:cNvSpPr>
              <a:spLocks noChangeArrowheads="1"/>
            </p:cNvSpPr>
            <p:nvPr/>
          </p:nvSpPr>
          <p:spPr bwMode="ltGray">
            <a:xfrm>
              <a:off x="1968" y="1200"/>
              <a:ext cx="144" cy="480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AutoShape 13"/>
            <p:cNvSpPr>
              <a:spLocks noChangeArrowheads="1"/>
            </p:cNvSpPr>
            <p:nvPr/>
          </p:nvSpPr>
          <p:spPr bwMode="ltGray">
            <a:xfrm>
              <a:off x="5088" y="2592"/>
              <a:ext cx="288" cy="1200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AutoShape 14"/>
            <p:cNvSpPr>
              <a:spLocks noChangeArrowheads="1"/>
            </p:cNvSpPr>
            <p:nvPr/>
          </p:nvSpPr>
          <p:spPr bwMode="ltGray">
            <a:xfrm>
              <a:off x="2928" y="672"/>
              <a:ext cx="144" cy="288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AutoShape 15"/>
            <p:cNvSpPr>
              <a:spLocks noChangeArrowheads="1"/>
            </p:cNvSpPr>
            <p:nvPr/>
          </p:nvSpPr>
          <p:spPr bwMode="ltGray">
            <a:xfrm>
              <a:off x="4800" y="1296"/>
              <a:ext cx="240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8" name="AutoShape 16"/>
            <p:cNvSpPr>
              <a:spLocks noChangeArrowheads="1"/>
            </p:cNvSpPr>
            <p:nvPr/>
          </p:nvSpPr>
          <p:spPr bwMode="ltGray">
            <a:xfrm>
              <a:off x="1680" y="1680"/>
              <a:ext cx="240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9" name="AutoShape 17"/>
            <p:cNvSpPr>
              <a:spLocks noChangeArrowheads="1"/>
            </p:cNvSpPr>
            <p:nvPr/>
          </p:nvSpPr>
          <p:spPr bwMode="ltGray">
            <a:xfrm>
              <a:off x="3552" y="1680"/>
              <a:ext cx="240" cy="432"/>
            </a:xfrm>
            <a:prstGeom prst="irregularSeal1">
              <a:avLst/>
            </a:pr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66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7657" name="Picture 18" descr="1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"/>
            <a:ext cx="142875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9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96353">
            <a:off x="7848601" y="-75010"/>
            <a:ext cx="1295400" cy="129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20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418654">
            <a:off x="7848600" y="5565776"/>
            <a:ext cx="1295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21" descr="12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876800"/>
            <a:ext cx="142875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41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962561"/>
            <a:ext cx="64668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a/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70 815 ;           975 806;             5 723 600;        472 036 953.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885408" y="4038600"/>
            <a:ext cx="7420392" cy="2438400"/>
          </a:xfrm>
          <a:prstGeom prst="horizontalScroll">
            <a:avLst>
              <a:gd name="adj" fmla="val 125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735960"/>
              </p:ext>
            </p:extLst>
          </p:nvPr>
        </p:nvGraphicFramePr>
        <p:xfrm>
          <a:off x="457200" y="2423160"/>
          <a:ext cx="7924800" cy="1767840"/>
        </p:xfrm>
        <a:graphic>
          <a:graphicData uri="http://schemas.openxmlformats.org/drawingml/2006/table">
            <a:tbl>
              <a:tblPr/>
              <a:tblGrid>
                <a:gridCol w="882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2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24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67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24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24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67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24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20332"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</a:t>
                      </a:r>
                      <a:r>
                        <a:rPr lang="vi-VN" altLang="x-none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vi-VN" altLang="x-none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nghìn</a:t>
                      </a: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vi-VN" altLang="x-none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đơn vị</a:t>
                      </a: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4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trăm triệu</a:t>
                      </a:r>
                      <a:endParaRPr lang="vi-VN" altLang="x-none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chục triệu</a:t>
                      </a:r>
                      <a:endParaRPr lang="vi-VN" altLang="x-none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triệu</a:t>
                      </a:r>
                      <a:endParaRPr lang="vi-VN" altLang="x-none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trăm nghìn</a:t>
                      </a:r>
                      <a:endParaRPr lang="vi-VN" altLang="x-none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chục nghìn</a:t>
                      </a:r>
                      <a:endParaRPr lang="vi-VN" altLang="x-none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nghìn</a:t>
                      </a:r>
                      <a:endParaRPr lang="vi-VN" altLang="x-none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trăm </a:t>
                      </a:r>
                      <a:endParaRPr lang="vi-VN" altLang="x-none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chục</a:t>
                      </a:r>
                      <a:endParaRPr lang="vi-VN" altLang="x-none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 đơn vị</a:t>
                      </a:r>
                      <a:endParaRPr lang="vi-VN" altLang="x-none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vi-VN" altLang="x-none" sz="2000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vi-VN" altLang="x-none" sz="2000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vi-VN" altLang="x-none" sz="2000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vi-VN" altLang="x-none" sz="2000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vi-VN" altLang="x-none" sz="2000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vi-VN" altLang="x-none" sz="2000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vi-VN" altLang="x-none" sz="2000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vi-VN" altLang="x-none" sz="2000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VnTimes" panose="00000400000000000000" pitchFamily="2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vi-VN" altLang="x-none" sz="2000" dirty="0">
                        <a:latin typeface="Arial" panose="020B0604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914400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Thứ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,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ngày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30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tháng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03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2023</a:t>
            </a:r>
          </a:p>
          <a:p>
            <a:pPr algn="ctr">
              <a:defRPr/>
            </a:pPr>
            <a:r>
              <a:rPr lang="en-US" sz="2400" b="1" u="sng" kern="0" dirty="0" err="1">
                <a:solidFill>
                  <a:srgbClr val="0000FF"/>
                </a:solidFill>
                <a:ea typeface="+mj-ea"/>
                <a:cs typeface="+mj-cs"/>
              </a:rPr>
              <a:t>Toán</a:t>
            </a:r>
            <a:r>
              <a:rPr lang="en-US" sz="2400" b="1" kern="0" dirty="0">
                <a:solidFill>
                  <a:srgbClr val="0000FF"/>
                </a:solidFill>
                <a:ea typeface="+mj-ea"/>
                <a:cs typeface="+mj-cs"/>
              </a:rPr>
              <a:t>: 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Ôn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tập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số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tự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nhiên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678376"/>
              </p:ext>
            </p:extLst>
          </p:nvPr>
        </p:nvGraphicFramePr>
        <p:xfrm>
          <a:off x="76200" y="2072640"/>
          <a:ext cx="89154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8C41C2A-2394-4E85-8F13-748BB66C6337}"/>
              </a:ext>
            </a:extLst>
          </p:cNvPr>
          <p:cNvSpPr txBox="1"/>
          <p:nvPr/>
        </p:nvSpPr>
        <p:spPr>
          <a:xfrm>
            <a:off x="249820" y="298198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70 815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CF9309-B5B9-4B1C-BA75-5CC6A23BD383}"/>
              </a:ext>
            </a:extLst>
          </p:cNvPr>
          <p:cNvSpPr txBox="1"/>
          <p:nvPr/>
        </p:nvSpPr>
        <p:spPr>
          <a:xfrm>
            <a:off x="2087300" y="2967335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28B4B-236F-47A3-B66C-8D29B379F887}"/>
              </a:ext>
            </a:extLst>
          </p:cNvPr>
          <p:cNvSpPr txBox="1"/>
          <p:nvPr/>
        </p:nvSpPr>
        <p:spPr>
          <a:xfrm>
            <a:off x="7467600" y="305818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03C081-101A-4F36-83E5-B14A93C1652C}"/>
              </a:ext>
            </a:extLst>
          </p:cNvPr>
          <p:cNvSpPr txBox="1"/>
          <p:nvPr/>
        </p:nvSpPr>
        <p:spPr>
          <a:xfrm>
            <a:off x="244033" y="389638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975 806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3BCB1-3F81-4CC0-83EA-FD756C4C797E}"/>
              </a:ext>
            </a:extLst>
          </p:cNvPr>
          <p:cNvSpPr txBox="1"/>
          <p:nvPr/>
        </p:nvSpPr>
        <p:spPr>
          <a:xfrm>
            <a:off x="2080550" y="3664803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8732CD-FF65-4697-8C9C-0C262723A69B}"/>
              </a:ext>
            </a:extLst>
          </p:cNvPr>
          <p:cNvSpPr txBox="1"/>
          <p:nvPr/>
        </p:nvSpPr>
        <p:spPr>
          <a:xfrm>
            <a:off x="7381635" y="389638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DFC84-E0B0-44E1-85BE-710AB34E5AAF}"/>
              </a:ext>
            </a:extLst>
          </p:cNvPr>
          <p:cNvSpPr txBox="1"/>
          <p:nvPr/>
        </p:nvSpPr>
        <p:spPr>
          <a:xfrm>
            <a:off x="76200" y="46482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5 723 600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B87346-0B50-42E8-9474-E81DC3EFA6F2}"/>
              </a:ext>
            </a:extLst>
          </p:cNvPr>
          <p:cNvSpPr txBox="1"/>
          <p:nvPr/>
        </p:nvSpPr>
        <p:spPr>
          <a:xfrm>
            <a:off x="2133600" y="4503003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6D36F6-0B95-4EB1-AB98-3F57AA4125BF}"/>
              </a:ext>
            </a:extLst>
          </p:cNvPr>
          <p:cNvSpPr txBox="1"/>
          <p:nvPr/>
        </p:nvSpPr>
        <p:spPr>
          <a:xfrm>
            <a:off x="7301937" y="4658380"/>
            <a:ext cx="1765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7AB2F-08BA-4A57-9509-79BF430CC516}"/>
              </a:ext>
            </a:extLst>
          </p:cNvPr>
          <p:cNvSpPr txBox="1"/>
          <p:nvPr/>
        </p:nvSpPr>
        <p:spPr>
          <a:xfrm>
            <a:off x="152400" y="572518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472 036 953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AE97AD-DC9D-42C6-AF82-7AEF05354887}"/>
              </a:ext>
            </a:extLst>
          </p:cNvPr>
          <p:cNvSpPr txBox="1"/>
          <p:nvPr/>
        </p:nvSpPr>
        <p:spPr>
          <a:xfrm>
            <a:off x="2133600" y="5276671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8F7778-85EB-4FE5-8D29-5FA60988996B}"/>
              </a:ext>
            </a:extLst>
          </p:cNvPr>
          <p:cNvSpPr txBox="1"/>
          <p:nvPr/>
        </p:nvSpPr>
        <p:spPr>
          <a:xfrm>
            <a:off x="7231283" y="5648980"/>
            <a:ext cx="1765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01EEBE-FF52-4799-90BB-A0707F7618CC}"/>
              </a:ext>
            </a:extLst>
          </p:cNvPr>
          <p:cNvSpPr txBox="1"/>
          <p:nvPr/>
        </p:nvSpPr>
        <p:spPr>
          <a:xfrm>
            <a:off x="580608" y="857071"/>
            <a:ext cx="77251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a/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70 815 ;           975 806;             5 723 600;        472 036 953.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914400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Thứ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,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ngày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30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tháng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03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2023</a:t>
            </a:r>
          </a:p>
          <a:p>
            <a:pPr algn="ctr">
              <a:defRPr/>
            </a:pPr>
            <a:r>
              <a:rPr lang="en-US" sz="2400" b="1" u="sng" kern="0" dirty="0" err="1">
                <a:solidFill>
                  <a:srgbClr val="0000FF"/>
                </a:solidFill>
                <a:ea typeface="+mj-ea"/>
                <a:cs typeface="+mj-cs"/>
              </a:rPr>
              <a:t>Toán</a:t>
            </a:r>
            <a:r>
              <a:rPr lang="en-US" sz="2400" b="1" kern="0" dirty="0">
                <a:solidFill>
                  <a:srgbClr val="0000FF"/>
                </a:solidFill>
                <a:ea typeface="+mj-ea"/>
                <a:cs typeface="+mj-cs"/>
              </a:rPr>
              <a:t>: 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Ôn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tập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số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tự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nhiên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0" y="791868"/>
            <a:ext cx="636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2 . Viết số thích hợp vào chỗ trống để có: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3137118"/>
            <a:ext cx="3733800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c) Ba số lẻ liên tiếp:</a:t>
            </a:r>
            <a:endParaRPr lang="en-US" sz="2400" b="1" dirty="0"/>
          </a:p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   77 ; 79 ; ....           </a:t>
            </a:r>
            <a:endParaRPr lang="en-US" sz="2800" b="1" dirty="0">
              <a:solidFill>
                <a:srgbClr val="000000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 299 ; .... ; 303          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</a:p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.....; 2 001 ; 2 003.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238071"/>
            <a:ext cx="4211409" cy="1815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a) Ba số tự nhiên liên tiếp:</a:t>
            </a:r>
            <a:endParaRPr lang="en-US" sz="2400" b="1" dirty="0"/>
          </a:p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 998 ; 999 ; ....  </a:t>
            </a:r>
            <a:endParaRPr lang="en-US" sz="2800" b="1" dirty="0">
              <a:solidFill>
                <a:srgbClr val="000000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.... ; 8 000 ; 8 001     </a:t>
            </a:r>
            <a:endParaRPr lang="en-US" sz="2800" b="1" dirty="0">
              <a:solidFill>
                <a:srgbClr val="000000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66 665 ; ..... ;66667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1219200"/>
            <a:ext cx="3776996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b) Ba số chẵn liên tiếp:</a:t>
            </a:r>
            <a:endParaRPr lang="en-US" sz="2400" b="1" dirty="0"/>
          </a:p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  98 ; ... ; 102.     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  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  </a:t>
            </a:r>
            <a:endParaRPr lang="en-US" sz="2800" b="1" dirty="0">
              <a:solidFill>
                <a:srgbClr val="000000"/>
              </a:solidFill>
              <a:latin typeface="Times New Roman" panose="02020603050405020304"/>
              <a:cs typeface="Times New Roman" panose="02020603050405020304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996 ; ... ; ...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</a:p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...... ; 3 000 ; 3 002</a:t>
            </a:r>
            <a:endParaRPr lang="en-US" sz="2400" b="1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914400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Thứ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,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ngày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30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tháng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03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2023</a:t>
            </a:r>
          </a:p>
          <a:p>
            <a:pPr algn="ctr">
              <a:defRPr/>
            </a:pPr>
            <a:r>
              <a:rPr lang="en-US" sz="2400" b="1" u="sng" kern="0" dirty="0" err="1">
                <a:solidFill>
                  <a:srgbClr val="0000FF"/>
                </a:solidFill>
                <a:ea typeface="+mj-ea"/>
                <a:cs typeface="+mj-cs"/>
              </a:rPr>
              <a:t>Toán</a:t>
            </a:r>
            <a:r>
              <a:rPr lang="en-US" sz="2400" b="1" kern="0" dirty="0">
                <a:solidFill>
                  <a:srgbClr val="0000FF"/>
                </a:solidFill>
                <a:ea typeface="+mj-ea"/>
                <a:cs typeface="+mj-cs"/>
              </a:rPr>
              <a:t>: 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Ôn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tập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số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tự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nhiên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722488" y="2399803"/>
            <a:ext cx="8096250" cy="3140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Ba số tự nhiên liên tiếp:</a:t>
            </a:r>
          </a:p>
          <a:p>
            <a:r>
              <a:rPr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998; 999;........</a:t>
            </a:r>
          </a:p>
          <a:p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.........;8000; 8001</a:t>
            </a:r>
          </a:p>
          <a:p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66 665;...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....; 66 667</a:t>
            </a:r>
          </a:p>
          <a:p>
            <a:r>
              <a:rPr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Oval 7">
            <a:hlinkClick r:id="" action="ppaction://noaction"/>
          </p:cNvPr>
          <p:cNvSpPr/>
          <p:nvPr/>
        </p:nvSpPr>
        <p:spPr>
          <a:xfrm>
            <a:off x="2574" y="1276101"/>
            <a:ext cx="1584325" cy="1244600"/>
          </a:xfrm>
          <a:prstGeom prst="ellipse">
            <a:avLst/>
          </a:prstGeom>
          <a:solidFill>
            <a:srgbClr val="FFFF00"/>
          </a:solidFill>
          <a:ln w="12700" cap="flat" cmpd="sng">
            <a:solidFill>
              <a:srgbClr val="0033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2</a:t>
            </a:r>
            <a:endParaRPr sz="2800" b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AutoShape 53"/>
          <p:cNvSpPr/>
          <p:nvPr/>
        </p:nvSpPr>
        <p:spPr>
          <a:xfrm>
            <a:off x="1586899" y="1563439"/>
            <a:ext cx="6645275" cy="669925"/>
          </a:xfrm>
          <a:prstGeom prst="flowChartTerminator">
            <a:avLst/>
          </a:prstGeom>
          <a:gradFill rotWithShape="1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 scaled="1"/>
            <a:tileRect/>
          </a:gradFill>
          <a:ln w="1270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3200" b="1" i="1" dirty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thích hợp v</a:t>
            </a:r>
            <a:r>
              <a:rPr sz="3200" b="1" i="1" dirty="0">
                <a:solidFill>
                  <a:srgbClr val="EAEA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i="1" dirty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chỗ chấm để có:</a:t>
            </a:r>
            <a:endParaRPr sz="3200" b="1" dirty="0">
              <a:solidFill>
                <a:srgbClr val="EAEAEA"/>
              </a:solidFill>
              <a:latin typeface="VnTimes" panose="000004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660BC9-3997-4403-BF55-B431368F4D0F}"/>
              </a:ext>
            </a:extLst>
          </p:cNvPr>
          <p:cNvSpPr txBox="1"/>
          <p:nvPr/>
        </p:nvSpPr>
        <p:spPr>
          <a:xfrm>
            <a:off x="4086286" y="2968398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4D8E2-A8A1-4B0F-82F1-335B7D2096A0}"/>
              </a:ext>
            </a:extLst>
          </p:cNvPr>
          <p:cNvSpPr txBox="1"/>
          <p:nvPr/>
        </p:nvSpPr>
        <p:spPr>
          <a:xfrm>
            <a:off x="2092125" y="3592975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7999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E29907-0572-4537-80BB-3B59C10B6981}"/>
              </a:ext>
            </a:extLst>
          </p:cNvPr>
          <p:cNvSpPr txBox="1"/>
          <p:nvPr/>
        </p:nvSpPr>
        <p:spPr>
          <a:xfrm>
            <a:off x="3662425" y="4191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</a:rPr>
              <a:t>66 666</a:t>
            </a: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914400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Thứ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,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ngày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30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tháng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03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2023</a:t>
            </a:r>
          </a:p>
          <a:p>
            <a:pPr algn="ctr">
              <a:defRPr/>
            </a:pPr>
            <a:r>
              <a:rPr lang="en-US" sz="2400" b="1" u="sng" kern="0" dirty="0" err="1">
                <a:solidFill>
                  <a:srgbClr val="0000FF"/>
                </a:solidFill>
                <a:ea typeface="+mj-ea"/>
                <a:cs typeface="+mj-cs"/>
              </a:rPr>
              <a:t>Toán</a:t>
            </a:r>
            <a:r>
              <a:rPr lang="en-US" sz="2400" b="1" kern="0" dirty="0">
                <a:solidFill>
                  <a:srgbClr val="0000FF"/>
                </a:solidFill>
                <a:ea typeface="+mj-ea"/>
                <a:cs typeface="+mj-cs"/>
              </a:rPr>
              <a:t>: 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Ôn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tập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số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tự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nhiên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/>
          <p:nvPr/>
        </p:nvSpPr>
        <p:spPr>
          <a:xfrm>
            <a:off x="762000" y="3184525"/>
            <a:ext cx="8096250" cy="3140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Ba số chẵn liên tiếp:</a:t>
            </a:r>
          </a:p>
          <a:p>
            <a:r>
              <a:rPr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98; .......; 102</a:t>
            </a:r>
          </a:p>
          <a:p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996;......;.......</a:t>
            </a:r>
          </a:p>
          <a:p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.......;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3 000;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3 002</a:t>
            </a:r>
          </a:p>
          <a:p>
            <a:r>
              <a:rPr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Oval 6">
            <a:hlinkClick r:id="" action="ppaction://noaction"/>
          </p:cNvPr>
          <p:cNvSpPr/>
          <p:nvPr/>
        </p:nvSpPr>
        <p:spPr>
          <a:xfrm>
            <a:off x="104775" y="1879600"/>
            <a:ext cx="1584325" cy="1244600"/>
          </a:xfrm>
          <a:prstGeom prst="ellipse">
            <a:avLst/>
          </a:prstGeom>
          <a:solidFill>
            <a:srgbClr val="FFFF00"/>
          </a:solidFill>
          <a:ln w="12700" cap="flat" cmpd="sng">
            <a:solidFill>
              <a:srgbClr val="0033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2</a:t>
            </a:r>
            <a:endParaRPr sz="2800" b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AutoShape 53"/>
          <p:cNvSpPr/>
          <p:nvPr/>
        </p:nvSpPr>
        <p:spPr>
          <a:xfrm>
            <a:off x="1730375" y="2225675"/>
            <a:ext cx="6645275" cy="669925"/>
          </a:xfrm>
          <a:prstGeom prst="flowChartTerminator">
            <a:avLst/>
          </a:prstGeom>
          <a:gradFill rotWithShape="1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 scaled="1"/>
            <a:tileRect/>
          </a:gradFill>
          <a:ln w="1270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3200" b="1" i="1" dirty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thích hợp v</a:t>
            </a:r>
            <a:r>
              <a:rPr sz="3200" b="1" i="1" dirty="0">
                <a:solidFill>
                  <a:srgbClr val="EAEA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i="1" dirty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chỗ chấm để có:</a:t>
            </a:r>
            <a:endParaRPr sz="3200" b="1" dirty="0">
              <a:solidFill>
                <a:srgbClr val="EAEAEA"/>
              </a:solidFill>
              <a:latin typeface="VnTimes" panose="000004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93910" y="3787914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60683" y="4397514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30286" y="4397514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61572" y="4953000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2 998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914400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Thứ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,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ngày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30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tháng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03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2023</a:t>
            </a:r>
          </a:p>
          <a:p>
            <a:pPr algn="ctr">
              <a:defRPr/>
            </a:pPr>
            <a:r>
              <a:rPr lang="en-US" sz="2400" b="1" u="sng" kern="0" dirty="0" err="1">
                <a:solidFill>
                  <a:srgbClr val="0000FF"/>
                </a:solidFill>
                <a:ea typeface="+mj-ea"/>
                <a:cs typeface="+mj-cs"/>
              </a:rPr>
              <a:t>Toán</a:t>
            </a:r>
            <a:r>
              <a:rPr lang="en-US" sz="2400" b="1" kern="0" dirty="0">
                <a:solidFill>
                  <a:srgbClr val="0000FF"/>
                </a:solidFill>
                <a:ea typeface="+mj-ea"/>
                <a:cs typeface="+mj-cs"/>
              </a:rPr>
              <a:t>: 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Ôn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tập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số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tự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nhiên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/>
          <p:nvPr/>
        </p:nvSpPr>
        <p:spPr>
          <a:xfrm>
            <a:off x="1047750" y="3336925"/>
            <a:ext cx="8096250" cy="3140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Ba số lẻ liên tiếp:</a:t>
            </a:r>
          </a:p>
          <a:p>
            <a:r>
              <a:rPr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77; 79; .......</a:t>
            </a:r>
          </a:p>
          <a:p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299;......;303</a:t>
            </a:r>
          </a:p>
          <a:p>
            <a:r>
              <a:rPr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.......;2 001; 2 003</a:t>
            </a:r>
          </a:p>
          <a:p>
            <a:r>
              <a:rPr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Oval 6">
            <a:hlinkClick r:id="" action="ppaction://noaction"/>
          </p:cNvPr>
          <p:cNvSpPr/>
          <p:nvPr/>
        </p:nvSpPr>
        <p:spPr>
          <a:xfrm>
            <a:off x="209550" y="2108200"/>
            <a:ext cx="1584325" cy="1244600"/>
          </a:xfrm>
          <a:prstGeom prst="ellipse">
            <a:avLst/>
          </a:prstGeom>
          <a:solidFill>
            <a:srgbClr val="FFFF00"/>
          </a:solidFill>
          <a:ln w="12700" cap="flat" cmpd="sng">
            <a:solidFill>
              <a:srgbClr val="0033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8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2</a:t>
            </a:r>
            <a:endParaRPr sz="2800" b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AutoShape 53"/>
          <p:cNvSpPr/>
          <p:nvPr/>
        </p:nvSpPr>
        <p:spPr>
          <a:xfrm>
            <a:off x="1835150" y="2301875"/>
            <a:ext cx="6645275" cy="669925"/>
          </a:xfrm>
          <a:prstGeom prst="flowChartTerminator">
            <a:avLst/>
          </a:prstGeom>
          <a:gradFill rotWithShape="1">
            <a:gsLst>
              <a:gs pos="0">
                <a:srgbClr val="003399"/>
              </a:gs>
              <a:gs pos="50000">
                <a:srgbClr val="0099FF"/>
              </a:gs>
              <a:gs pos="100000">
                <a:srgbClr val="003399"/>
              </a:gs>
            </a:gsLst>
            <a:lin ang="5400000" scaled="1"/>
            <a:tileRect/>
          </a:gradFill>
          <a:ln w="12700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3200" b="1" i="1" dirty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thích hợp v</a:t>
            </a:r>
            <a:r>
              <a:rPr sz="3200" b="1" i="1" dirty="0">
                <a:solidFill>
                  <a:srgbClr val="EAEA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i="1" dirty="0">
                <a:solidFill>
                  <a:srgbClr val="EAEA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chỗ chấm để có:</a:t>
            </a:r>
            <a:endParaRPr sz="3200" b="1" dirty="0">
              <a:solidFill>
                <a:srgbClr val="EAEAEA"/>
              </a:solidFill>
              <a:latin typeface="VnTimes" panose="000004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1573" y="394031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61368" y="4549914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42572" y="5105400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1 999</a:t>
            </a: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914400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Thứ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,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ngày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30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tháng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03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2023</a:t>
            </a:r>
          </a:p>
          <a:p>
            <a:pPr algn="ctr">
              <a:defRPr/>
            </a:pPr>
            <a:r>
              <a:rPr lang="en-US" sz="2400" b="1" u="sng" kern="0" dirty="0" err="1">
                <a:solidFill>
                  <a:srgbClr val="0000FF"/>
                </a:solidFill>
                <a:ea typeface="+mj-ea"/>
                <a:cs typeface="+mj-cs"/>
              </a:rPr>
              <a:t>Toán</a:t>
            </a:r>
            <a:r>
              <a:rPr lang="en-US" sz="2400" b="1" kern="0" dirty="0">
                <a:solidFill>
                  <a:srgbClr val="0000FF"/>
                </a:solidFill>
                <a:ea typeface="+mj-ea"/>
                <a:cs typeface="+mj-cs"/>
              </a:rPr>
              <a:t>: 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Ôn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tập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số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tự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nhiên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990600" y="1229380"/>
            <a:ext cx="80010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584C9-36BC-4C9F-A136-5184B538976B}"/>
              </a:ext>
            </a:extLst>
          </p:cNvPr>
          <p:cNvSpPr txBox="1"/>
          <p:nvPr/>
        </p:nvSpPr>
        <p:spPr>
          <a:xfrm>
            <a:off x="2150398" y="1053405"/>
            <a:ext cx="364202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&gt;</a:t>
            </a:r>
          </a:p>
          <a:p>
            <a:r>
              <a:rPr lang="en-US" sz="2800" dirty="0">
                <a:solidFill>
                  <a:srgbClr val="FF0000"/>
                </a:solidFill>
              </a:rPr>
              <a:t>&lt;</a:t>
            </a:r>
          </a:p>
          <a:p>
            <a:r>
              <a:rPr lang="en-US" sz="2800" dirty="0">
                <a:solidFill>
                  <a:srgbClr val="FF0000"/>
                </a:solidFill>
              </a:rPr>
              <a:t>=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84B253-D78A-41F8-BFED-EBACEE44AE82}"/>
              </a:ext>
            </a:extLst>
          </p:cNvPr>
          <p:cNvSpPr txBox="1"/>
          <p:nvPr/>
        </p:nvSpPr>
        <p:spPr>
          <a:xfrm>
            <a:off x="2590800" y="1534180"/>
            <a:ext cx="35137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1B29DE-C176-4E42-A1D8-FDA3E35247C8}"/>
              </a:ext>
            </a:extLst>
          </p:cNvPr>
          <p:cNvSpPr txBox="1"/>
          <p:nvPr/>
        </p:nvSpPr>
        <p:spPr>
          <a:xfrm>
            <a:off x="3467100" y="2133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1000 … 997</a:t>
            </a:r>
            <a:endParaRPr lang="vi-VN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48D178-F642-493A-ABE7-1A7232BBCEE8}"/>
              </a:ext>
            </a:extLst>
          </p:cNvPr>
          <p:cNvSpPr txBox="1"/>
          <p:nvPr/>
        </p:nvSpPr>
        <p:spPr>
          <a:xfrm>
            <a:off x="3467100" y="2743200"/>
            <a:ext cx="240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6987 … 10 087</a:t>
            </a:r>
            <a:endParaRPr lang="vi-VN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D12C4-D61B-44E4-BE99-D1FE93FDD31A}"/>
              </a:ext>
            </a:extLst>
          </p:cNvPr>
          <p:cNvSpPr txBox="1"/>
          <p:nvPr/>
        </p:nvSpPr>
        <p:spPr>
          <a:xfrm>
            <a:off x="2839038" y="3429000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7500 : 10 … 750</a:t>
            </a:r>
            <a:endParaRPr lang="vi-VN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83B96-6B96-40DB-8C81-A667284B67A2}"/>
              </a:ext>
            </a:extLst>
          </p:cNvPr>
          <p:cNvSpPr txBox="1"/>
          <p:nvPr/>
        </p:nvSpPr>
        <p:spPr>
          <a:xfrm>
            <a:off x="4295677" y="2133569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&gt;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B4E29C-1081-4D8B-8D18-FCDE979524FF}"/>
              </a:ext>
            </a:extLst>
          </p:cNvPr>
          <p:cNvSpPr txBox="1"/>
          <p:nvPr/>
        </p:nvSpPr>
        <p:spPr>
          <a:xfrm>
            <a:off x="4286250" y="27432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&lt;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C179A3-222C-4D42-92C3-69B339E6DF4A}"/>
              </a:ext>
            </a:extLst>
          </p:cNvPr>
          <p:cNvSpPr txBox="1"/>
          <p:nvPr/>
        </p:nvSpPr>
        <p:spPr>
          <a:xfrm>
            <a:off x="4286250" y="3429000"/>
            <a:ext cx="38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=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914400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Thứ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,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ngày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30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tháng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03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2023</a:t>
            </a:r>
          </a:p>
          <a:p>
            <a:pPr algn="ctr">
              <a:defRPr/>
            </a:pPr>
            <a:r>
              <a:rPr lang="en-US" sz="2400" b="1" u="sng" kern="0" dirty="0" err="1">
                <a:solidFill>
                  <a:srgbClr val="0000FF"/>
                </a:solidFill>
                <a:ea typeface="+mj-ea"/>
                <a:cs typeface="+mj-cs"/>
              </a:rPr>
              <a:t>Toán</a:t>
            </a:r>
            <a:r>
              <a:rPr lang="en-US" sz="2400" b="1" kern="0" dirty="0">
                <a:solidFill>
                  <a:srgbClr val="0000FF"/>
                </a:solidFill>
                <a:ea typeface="+mj-ea"/>
                <a:cs typeface="+mj-cs"/>
              </a:rPr>
              <a:t>: 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Ôn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tập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số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tự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nhiên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5" grpId="0" animBg="1"/>
      <p:bldP spid="3" grpId="0"/>
      <p:bldP spid="8" grpId="0"/>
      <p:bldP spid="9" grpId="0"/>
      <p:bldP spid="4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990600" y="1384518"/>
            <a:ext cx="8001000" cy="18158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spcBef>
                <a:spcPct val="50000"/>
              </a:spcBef>
              <a:buAutoNum type="alphaLcParenR"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4 856;  3 999;  5 486;  5 468.</a:t>
            </a:r>
          </a:p>
          <a:p>
            <a:pPr marL="457200" indent="-457200">
              <a:spcBef>
                <a:spcPct val="50000"/>
              </a:spcBef>
              <a:buAutoNum type="alphaLcParenR"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2 763;  2 736;  3 726;  3 762.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65200" y="3518118"/>
            <a:ext cx="7543800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spcBef>
                <a:spcPct val="50000"/>
              </a:spcBef>
              <a:buAutoNum type="alphaLcParenR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3 999 ;  4 856 ; 5 468  ; 5 486.</a:t>
            </a:r>
          </a:p>
          <a:p>
            <a:pPr marL="457200" indent="-457200">
              <a:spcBef>
                <a:spcPct val="50000"/>
              </a:spcBef>
              <a:buAutoNum type="alphaLcParenR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3 762 ; 3 726; 2 763;  2 736; 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914400" y="762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Thứ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,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ngày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30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tháng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03 </a:t>
            </a:r>
            <a:r>
              <a:rPr lang="en-US" sz="2400" kern="0" dirty="0" err="1">
                <a:solidFill>
                  <a:srgbClr val="0000FF"/>
                </a:solidFill>
                <a:ea typeface="+mj-ea"/>
                <a:cs typeface="+mj-cs"/>
              </a:rPr>
              <a:t>năm</a:t>
            </a:r>
            <a:r>
              <a:rPr lang="en-US" sz="2400" kern="0" dirty="0">
                <a:solidFill>
                  <a:srgbClr val="0000FF"/>
                </a:solidFill>
                <a:ea typeface="+mj-ea"/>
                <a:cs typeface="+mj-cs"/>
              </a:rPr>
              <a:t> 2023</a:t>
            </a:r>
          </a:p>
          <a:p>
            <a:pPr algn="ctr">
              <a:defRPr/>
            </a:pPr>
            <a:r>
              <a:rPr lang="en-US" sz="2400" b="1" u="sng" kern="0" dirty="0" err="1">
                <a:solidFill>
                  <a:srgbClr val="0000FF"/>
                </a:solidFill>
                <a:ea typeface="+mj-ea"/>
                <a:cs typeface="+mj-cs"/>
              </a:rPr>
              <a:t>Toán</a:t>
            </a:r>
            <a:r>
              <a:rPr lang="en-US" sz="2400" b="1" kern="0" dirty="0">
                <a:solidFill>
                  <a:srgbClr val="0000FF"/>
                </a:solidFill>
                <a:ea typeface="+mj-ea"/>
                <a:cs typeface="+mj-cs"/>
              </a:rPr>
              <a:t>: 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Ôn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tập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số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tự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ea typeface="+mj-ea"/>
                <a:cs typeface="+mj-cs"/>
              </a:rPr>
              <a:t>nhiên</a:t>
            </a:r>
            <a:r>
              <a:rPr lang="en-US" sz="2400" b="1" kern="0" dirty="0">
                <a:solidFill>
                  <a:srgbClr val="FF0000"/>
                </a:solidFill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9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49&quot;&gt;&lt;/object&gt;&lt;object type=&quot;2&quot; unique_id=&quot;10050&quot;&gt;&lt;object type=&quot;3&quot; unique_id=&quot;10051&quot;&gt;&lt;property id=&quot;20148&quot; value=&quot;5&quot;/&gt;&lt;property id=&quot;20300&quot; value=&quot;Slide 1&quot;/&gt;&lt;property id=&quot;20307&quot; value=&quot;256&quot;/&gt;&lt;/object&gt;&lt;object type=&quot;3&quot; unique_id=&quot;10052&quot;&gt;&lt;property id=&quot;20148&quot; value=&quot;5&quot;/&gt;&lt;property id=&quot;20300&quot; value=&quot;Slide 2&quot;/&gt;&lt;property id=&quot;20307&quot; value=&quot;258&quot;/&gt;&lt;/object&gt;&lt;object type=&quot;3&quot; unique_id=&quot;10053&quot;&gt;&lt;property id=&quot;20148&quot; value=&quot;5&quot;/&gt;&lt;property id=&quot;20300&quot; value=&quot;Slide 3&quot;/&gt;&lt;property id=&quot;20307&quot; value=&quot;260&quot;/&gt;&lt;/object&gt;&lt;object type=&quot;3&quot; unique_id=&quot;10054&quot;&gt;&lt;property id=&quot;20148&quot; value=&quot;5&quot;/&gt;&lt;property id=&quot;20300&quot; value=&quot;Slide 4&quot;/&gt;&lt;property id=&quot;20307&quot; value=&quot;271&quot;/&gt;&lt;/object&gt;&lt;object type=&quot;3&quot; unique_id=&quot;10055&quot;&gt;&lt;property id=&quot;20148&quot; value=&quot;5&quot;/&gt;&lt;property id=&quot;20300&quot; value=&quot;Slide 5&quot;/&gt;&lt;property id=&quot;20307&quot; value=&quot;286&quot;/&gt;&lt;/object&gt;&lt;object type=&quot;3&quot; unique_id=&quot;10056&quot;&gt;&lt;property id=&quot;20148&quot; value=&quot;5&quot;/&gt;&lt;property id=&quot;20300&quot; value=&quot;Slide 6&quot;/&gt;&lt;property id=&quot;20307&quot; value=&quot;285&quot;/&gt;&lt;/object&gt;&lt;object type=&quot;3&quot; unique_id=&quot;10057&quot;&gt;&lt;property id=&quot;20148&quot; value=&quot;5&quot;/&gt;&lt;property id=&quot;20300&quot; value=&quot;Slide 7&quot;/&gt;&lt;property id=&quot;20307&quot; value=&quot;279&quot;/&gt;&lt;/object&gt;&lt;object type=&quot;3&quot; unique_id=&quot;10058&quot;&gt;&lt;property id=&quot;20148&quot; value=&quot;5&quot;/&gt;&lt;property id=&quot;20300&quot; value=&quot;Slide 8&quot;/&gt;&lt;property id=&quot;20307&quot; value=&quot;280&quot;/&gt;&lt;/object&gt;&lt;object type=&quot;3&quot; unique_id=&quot;10059&quot;&gt;&lt;property id=&quot;20148&quot; value=&quot;5&quot;/&gt;&lt;property id=&quot;20300&quot; value=&quot;Slide 9&quot;/&gt;&lt;property id=&quot;20307&quot; value=&quot;281&quot;/&gt;&lt;/object&gt;&lt;object type=&quot;3&quot; unique_id=&quot;10060&quot;&gt;&lt;property id=&quot;20148&quot; value=&quot;5&quot;/&gt;&lt;property id=&quot;20300&quot; value=&quot;Slide 10&quot;/&gt;&lt;property id=&quot;20307&quot; value=&quot;275&quot;/&gt;&lt;/object&gt;&lt;object type=&quot;3&quot; unique_id=&quot;10061&quot;&gt;&lt;property id=&quot;20148&quot; value=&quot;5&quot;/&gt;&lt;property id=&quot;20300&quot; value=&quot;Slide 11&quot;/&gt;&lt;property id=&quot;20307&quot; value=&quot;283&quot;/&gt;&lt;/object&gt;&lt;object type=&quot;3&quot; unique_id=&quot;10062&quot;&gt;&lt;property id=&quot;20148&quot; value=&quot;5&quot;/&gt;&lt;property id=&quot;20300&quot; value=&quot;Slide 12&quot;/&gt;&lt;property id=&quot;20307&quot; value=&quot;284&quot;/&gt;&lt;/object&gt;&lt;object type=&quot;3&quot; unique_id=&quot;10063&quot;&gt;&lt;property id=&quot;20148&quot; value=&quot;5&quot;/&gt;&lt;property id=&quot;20300&quot; value=&quot;Slide 13&quot;/&gt;&lt;property id=&quot;20307&quot; value=&quot;276&quot;/&gt;&lt;/object&gt;&lt;object type=&quot;3&quot; unique_id=&quot;10064&quot;&gt;&lt;property id=&quot;20148&quot; value=&quot;5&quot;/&gt;&lt;property id=&quot;20300&quot; value=&quot;Slide 14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873</Words>
  <Application>Microsoft Office PowerPoint</Application>
  <PresentationFormat>On-screen Show (4:3)</PresentationFormat>
  <Paragraphs>136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Nunito Sans</vt:lpstr>
      <vt:lpstr>Times New Roman</vt:lpstr>
      <vt:lpstr>VnTimes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Windows 10</cp:lastModifiedBy>
  <cp:revision>54</cp:revision>
  <dcterms:created xsi:type="dcterms:W3CDTF">2020-05-02T05:48:00Z</dcterms:created>
  <dcterms:modified xsi:type="dcterms:W3CDTF">2023-03-23T04:40:42Z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