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4" r:id="rId4"/>
    <p:sldId id="260" r:id="rId5"/>
    <p:sldId id="265" r:id="rId6"/>
    <p:sldId id="266" r:id="rId7"/>
    <p:sldId id="267" r:id="rId8"/>
    <p:sldId id="268" r:id="rId9"/>
    <p:sldId id="269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2" r:id="rId29"/>
    <p:sldId id="291" r:id="rId30"/>
    <p:sldId id="289" r:id="rId31"/>
  </p:sldIdLst>
  <p:sldSz cx="12192000" cy="6858000"/>
  <p:notesSz cx="6858000" cy="9144000"/>
  <p:embeddedFontLst>
    <p:embeddedFont>
      <p:font typeface="SVN-Shintia Script" panose="02000804000000020003" pitchFamily="2" charset="0"/>
      <p:regular r:id="rId32"/>
    </p:embeddedFont>
    <p:embeddedFont>
      <p:font typeface="UTM Cookies" panose="02040603050506020204" pitchFamily="18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iCiel Cadena" panose="02000503000000020004" pitchFamily="2" charset="0"/>
      <p:bold r:id="rId36"/>
    </p:embeddedFont>
    <p:embeddedFont>
      <p:font typeface="Akronism" pitchFamily="2" charset="0"/>
      <p:regular r:id="rId37"/>
    </p:embeddedFont>
    <p:embeddedFont>
      <p:font typeface="SimSun" panose="02010600030101010101" pitchFamily="2" charset="-122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8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3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3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5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48917-294D-4930-A23D-61DF9C3C858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6"/>
          <p:cNvSpPr/>
          <p:nvPr/>
        </p:nvSpPr>
        <p:spPr>
          <a:xfrm>
            <a:off x="1828289" y="845347"/>
            <a:ext cx="8927759" cy="424284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020675" y="2395039"/>
            <a:ext cx="8542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LUYỆN </a:t>
            </a:r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TẬP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chung</a:t>
            </a:r>
            <a:endParaRPr lang="en-US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4694" y="3661371"/>
            <a:ext cx="162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SVN-Shintia Script" panose="02000804000000020003" pitchFamily="2" charset="0"/>
              </a:rPr>
              <a:t>(</a:t>
            </a:r>
            <a:r>
              <a:rPr lang="en-US" sz="2000" i="1" dirty="0" err="1" smtClean="0">
                <a:solidFill>
                  <a:srgbClr val="002060"/>
                </a:solidFill>
                <a:latin typeface="SVN-Shintia Script" panose="02000804000000020003" pitchFamily="2" charset="0"/>
              </a:rPr>
              <a:t>Trang</a:t>
            </a:r>
            <a:r>
              <a:rPr lang="en-US" sz="2000" i="1" dirty="0" smtClean="0">
                <a:solidFill>
                  <a:srgbClr val="002060"/>
                </a:solidFill>
                <a:latin typeface="SVN-Shintia Script" panose="02000804000000020003" pitchFamily="2" charset="0"/>
              </a:rPr>
              <a:t> 137)</a:t>
            </a:r>
            <a:endParaRPr lang="en-US" sz="2000" i="1" dirty="0">
              <a:solidFill>
                <a:srgbClr val="002060"/>
              </a:solidFill>
              <a:latin typeface="SVN-Shintia Script" panose="0200080400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1554" y="1326697"/>
            <a:ext cx="242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Toán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217741" y="3636323"/>
            <a:ext cx="3695337" cy="30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0439" y="1150372"/>
            <a:ext cx="5412657" cy="4321278"/>
          </a:xfrm>
          <a:prstGeom prst="wedgeRoundRectCallout">
            <a:avLst>
              <a:gd name="adj1" fmla="val 45653"/>
              <a:gd name="adj2" fmla="val 6920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6445497" y="1150370"/>
            <a:ext cx="5417122" cy="4321279"/>
          </a:xfrm>
          <a:prstGeom prst="wedgeRoundRectCallout">
            <a:avLst>
              <a:gd name="adj1" fmla="val -45898"/>
              <a:gd name="adj2" fmla="val 6673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60438" y="1577847"/>
            <a:ext cx="5412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a) 17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53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+ 4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2800" b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627237" y="2259102"/>
            <a:ext cx="32790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17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53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82648" y="2991578"/>
            <a:ext cx="31732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74349" y="3699464"/>
            <a:ext cx="33848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21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68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22437" y="2563902"/>
            <a:ext cx="634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+</a:t>
            </a:r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>
            <a:off x="1322436" y="3708402"/>
            <a:ext cx="3900851" cy="0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90279" y="4324573"/>
            <a:ext cx="37160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22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8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576789" y="1577847"/>
            <a:ext cx="5285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b) 45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23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– 24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17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2800" b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463539" y="2137357"/>
            <a:ext cx="3453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45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963455" y="2545857"/>
            <a:ext cx="6784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-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428269" y="2983202"/>
            <a:ext cx="34560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24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>
            <a:off x="7016023" y="3708402"/>
            <a:ext cx="3900851" cy="0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421750" y="3743300"/>
            <a:ext cx="3536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21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ng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y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6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 smtClean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858297" y="838549"/>
            <a:ext cx="8495072" cy="697809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66601" y="1106126"/>
            <a:ext cx="6241888" cy="4321278"/>
          </a:xfrm>
          <a:prstGeom prst="wedgeRoundRectCallout">
            <a:avLst>
              <a:gd name="adj1" fmla="val 44290"/>
              <a:gd name="adj2" fmla="val 6545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71017" y="1544018"/>
            <a:ext cx="4960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c) 6 </a:t>
            </a:r>
            <a:r>
              <a:rPr lang="en-US" alt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 x 6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56369" y="2387453"/>
            <a:ext cx="3249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6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326743" y="2771491"/>
            <a:ext cx="859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x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166110" y="3095452"/>
            <a:ext cx="859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6</a:t>
            </a:r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>
            <a:off x="3259840" y="3802783"/>
            <a:ext cx="358020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450101" y="3758690"/>
            <a:ext cx="3555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36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90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092237" y="4438188"/>
            <a:ext cx="42962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37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25" name="Text Box 22564"/>
          <p:cNvSpPr txBox="1">
            <a:spLocks noChangeArrowheads="1"/>
          </p:cNvSpPr>
          <p:nvPr/>
        </p:nvSpPr>
        <p:spPr bwMode="auto">
          <a:xfrm>
            <a:off x="13139659" y="368318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/>
              </a:rPr>
              <a:t>1</a:t>
            </a:r>
          </a:p>
        </p:txBody>
      </p:sp>
      <p:sp>
        <p:nvSpPr>
          <p:cNvPr id="26" name="Text Box 22565"/>
          <p:cNvSpPr txBox="1">
            <a:spLocks noChangeArrowheads="1"/>
          </p:cNvSpPr>
          <p:nvPr/>
        </p:nvSpPr>
        <p:spPr bwMode="auto">
          <a:xfrm>
            <a:off x="13305211" y="376280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64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  <p:bldP spid="1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858297" y="838549"/>
            <a:ext cx="8495072" cy="697809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63805" y="1002662"/>
            <a:ext cx="8571576" cy="4586981"/>
          </a:xfrm>
          <a:prstGeom prst="wedgeRoundRectCallout">
            <a:avLst>
              <a:gd name="adj1" fmla="val -41814"/>
              <a:gd name="adj2" fmla="val 6741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631170" y="1378373"/>
            <a:ext cx="4958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accent6">
                    <a:lumMod val="50000"/>
                  </a:schemeClr>
                </a:solidFill>
                <a:cs typeface="Arial"/>
              </a:rPr>
              <a:t>d) 21 </a:t>
            </a:r>
            <a:r>
              <a:rPr lang="en-US" altLang="en-US" sz="4000" b="1" dirty="0" err="1" smtClean="0">
                <a:solidFill>
                  <a:schemeClr val="accent6">
                    <a:lumMod val="50000"/>
                  </a:schemeClr>
                </a:solidFill>
                <a:cs typeface="Arial"/>
              </a:rPr>
              <a:t>phút</a:t>
            </a:r>
            <a:r>
              <a:rPr lang="en-US" altLang="en-US" sz="4000" b="1" dirty="0" smtClean="0">
                <a:solidFill>
                  <a:schemeClr val="accent6">
                    <a:lumMod val="50000"/>
                  </a:schemeClr>
                </a:solidFill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chemeClr val="accent6">
                    <a:lumMod val="50000"/>
                  </a:schemeClr>
                </a:solidFill>
                <a:cs typeface="Arial"/>
              </a:rPr>
              <a:t>giây</a:t>
            </a:r>
            <a:r>
              <a:rPr lang="en-US" altLang="en-US" sz="4000" b="1" dirty="0" smtClean="0">
                <a:solidFill>
                  <a:schemeClr val="accent6">
                    <a:lumMod val="50000"/>
                  </a:schemeClr>
                </a:solidFill>
                <a:cs typeface="Arial"/>
              </a:rPr>
              <a:t> : 5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763684" y="2308412"/>
            <a:ext cx="3218083" cy="838200"/>
            <a:chOff x="431" y="3657"/>
            <a:chExt cx="816" cy="363"/>
          </a:xfrm>
        </p:grpSpPr>
        <p:sp>
          <p:nvSpPr>
            <p:cNvPr id="16" name="Straight Connector 22555"/>
            <p:cNvSpPr>
              <a:spLocks noChangeShapeType="1"/>
            </p:cNvSpPr>
            <p:nvPr/>
          </p:nvSpPr>
          <p:spPr bwMode="auto">
            <a:xfrm>
              <a:off x="431" y="3657"/>
              <a:ext cx="0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7" name="Straight Connector 22556"/>
            <p:cNvSpPr>
              <a:spLocks noChangeShapeType="1"/>
            </p:cNvSpPr>
            <p:nvPr/>
          </p:nvSpPr>
          <p:spPr bwMode="auto">
            <a:xfrm>
              <a:off x="431" y="3838"/>
              <a:ext cx="8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29791" y="2091781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21 </a:t>
            </a:r>
            <a:r>
              <a:rPr lang="en-US" altLang="en-US" sz="4000" b="1" dirty="0" err="1" smtClean="0">
                <a:solidFill>
                  <a:srgbClr val="002060"/>
                </a:solidFill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    15 </a:t>
            </a:r>
            <a:r>
              <a:rPr lang="en-US" altLang="en-US" sz="4000" b="1" dirty="0" err="1" smtClean="0">
                <a:solidFill>
                  <a:srgbClr val="002060"/>
                </a:solidFill>
                <a:cs typeface="Arial"/>
              </a:rPr>
              <a:t>giây</a:t>
            </a:r>
            <a:endParaRPr lang="en-US" altLang="en-US" sz="4000" b="1" dirty="0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334972" y="2088739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5</a:t>
            </a:r>
          </a:p>
        </p:txBody>
      </p:sp>
      <p:sp>
        <p:nvSpPr>
          <p:cNvPr id="20" name="Text Box 22559"/>
          <p:cNvSpPr txBox="1">
            <a:spLocks noChangeArrowheads="1"/>
          </p:cNvSpPr>
          <p:nvPr/>
        </p:nvSpPr>
        <p:spPr bwMode="auto">
          <a:xfrm>
            <a:off x="5763684" y="2708600"/>
            <a:ext cx="15648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4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phút</a:t>
            </a:r>
            <a:endParaRPr lang="en-US" altLang="en-US" sz="4000" b="1" dirty="0" smtClean="0">
              <a:solidFill>
                <a:srgbClr val="FF0000"/>
              </a:solidFill>
              <a:cs typeface="Arial"/>
            </a:endParaRPr>
          </a:p>
        </p:txBody>
      </p:sp>
      <p:sp>
        <p:nvSpPr>
          <p:cNvPr id="21" name="Text Box 22560"/>
          <p:cNvSpPr txBox="1">
            <a:spLocks noChangeArrowheads="1"/>
          </p:cNvSpPr>
          <p:nvPr/>
        </p:nvSpPr>
        <p:spPr bwMode="auto">
          <a:xfrm>
            <a:off x="2074379" y="2739333"/>
            <a:ext cx="1596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1 </a:t>
            </a:r>
            <a:r>
              <a:rPr lang="en-US" altLang="en-US" sz="4000" b="1" dirty="0" err="1" smtClean="0">
                <a:solidFill>
                  <a:srgbClr val="002060"/>
                </a:solidFill>
                <a:cs typeface="Arial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 Box 22561"/>
          <p:cNvSpPr txBox="1">
            <a:spLocks noChangeArrowheads="1"/>
          </p:cNvSpPr>
          <p:nvPr/>
        </p:nvSpPr>
        <p:spPr bwMode="auto">
          <a:xfrm>
            <a:off x="3561721" y="2750524"/>
            <a:ext cx="2047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= 60 </a:t>
            </a:r>
            <a:r>
              <a:rPr lang="en-US" altLang="en-US" sz="4000" b="1" dirty="0" err="1" smtClean="0">
                <a:solidFill>
                  <a:srgbClr val="002060"/>
                </a:solidFill>
                <a:cs typeface="Arial"/>
              </a:rPr>
              <a:t>giây</a:t>
            </a:r>
            <a:endParaRPr lang="en-US" altLang="en-US" sz="4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Straight Connector 22"/>
          <p:cNvSpPr>
            <a:spLocks noChangeShapeType="1"/>
          </p:cNvSpPr>
          <p:nvPr/>
        </p:nvSpPr>
        <p:spPr bwMode="auto">
          <a:xfrm>
            <a:off x="4022299" y="3420239"/>
            <a:ext cx="169738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24" name="Text Box 22563"/>
          <p:cNvSpPr txBox="1">
            <a:spLocks noChangeArrowheads="1"/>
          </p:cNvSpPr>
          <p:nvPr/>
        </p:nvSpPr>
        <p:spPr bwMode="auto">
          <a:xfrm>
            <a:off x="3937882" y="3367318"/>
            <a:ext cx="17379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75 </a:t>
            </a:r>
            <a:r>
              <a:rPr lang="en-US" altLang="en-US" sz="4000" b="1" dirty="0" err="1" smtClean="0">
                <a:solidFill>
                  <a:srgbClr val="002060"/>
                </a:solidFill>
                <a:cs typeface="Arial"/>
              </a:rPr>
              <a:t>giây</a:t>
            </a:r>
            <a:endParaRPr lang="en-US" altLang="en-US" sz="4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 Box 22564"/>
          <p:cNvSpPr txBox="1">
            <a:spLocks noChangeArrowheads="1"/>
          </p:cNvSpPr>
          <p:nvPr/>
        </p:nvSpPr>
        <p:spPr bwMode="auto">
          <a:xfrm>
            <a:off x="7286429" y="2708600"/>
            <a:ext cx="4443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1</a:t>
            </a:r>
          </a:p>
        </p:txBody>
      </p:sp>
      <p:sp>
        <p:nvSpPr>
          <p:cNvPr id="26" name="Text Box 22565"/>
          <p:cNvSpPr txBox="1">
            <a:spLocks noChangeArrowheads="1"/>
          </p:cNvSpPr>
          <p:nvPr/>
        </p:nvSpPr>
        <p:spPr bwMode="auto">
          <a:xfrm flipH="1">
            <a:off x="7590436" y="2739333"/>
            <a:ext cx="43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5</a:t>
            </a:r>
          </a:p>
        </p:txBody>
      </p:sp>
      <p:sp>
        <p:nvSpPr>
          <p:cNvPr id="27" name="Text Box 22566"/>
          <p:cNvSpPr txBox="1">
            <a:spLocks noChangeArrowheads="1"/>
          </p:cNvSpPr>
          <p:nvPr/>
        </p:nvSpPr>
        <p:spPr bwMode="auto">
          <a:xfrm>
            <a:off x="7993761" y="2750524"/>
            <a:ext cx="10425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giây</a:t>
            </a:r>
            <a:endParaRPr lang="en-US" altLang="en-US" sz="4000" b="1" dirty="0" smtClean="0">
              <a:solidFill>
                <a:srgbClr val="FF0000"/>
              </a:solidFill>
              <a:cs typeface="Arial"/>
            </a:endParaRPr>
          </a:p>
        </p:txBody>
      </p:sp>
      <p:sp>
        <p:nvSpPr>
          <p:cNvPr id="28" name="Text Box 22567"/>
          <p:cNvSpPr txBox="1">
            <a:spLocks noChangeArrowheads="1"/>
          </p:cNvSpPr>
          <p:nvPr/>
        </p:nvSpPr>
        <p:spPr bwMode="auto">
          <a:xfrm>
            <a:off x="3913571" y="393496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2</a:t>
            </a:r>
            <a:endParaRPr lang="en-US" altLang="en-US" sz="4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 Box 22568"/>
          <p:cNvSpPr txBox="1">
            <a:spLocks noChangeArrowheads="1"/>
          </p:cNvSpPr>
          <p:nvPr/>
        </p:nvSpPr>
        <p:spPr bwMode="auto">
          <a:xfrm>
            <a:off x="4211843" y="394728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5</a:t>
            </a:r>
            <a:endParaRPr lang="en-US" altLang="en-US" sz="4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 Box 22569"/>
          <p:cNvSpPr txBox="1">
            <a:spLocks noChangeArrowheads="1"/>
          </p:cNvSpPr>
          <p:nvPr/>
        </p:nvSpPr>
        <p:spPr bwMode="auto">
          <a:xfrm>
            <a:off x="4187532" y="4480818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cs typeface="Arial"/>
              </a:rPr>
              <a:t>0</a:t>
            </a:r>
            <a:endParaRPr lang="en-US" altLang="en-US" sz="4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40" r="59531"/>
          <a:stretch/>
        </p:blipFill>
        <p:spPr>
          <a:xfrm flipH="1">
            <a:off x="238838" y="2386612"/>
            <a:ext cx="4687122" cy="4471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731042" y="3539331"/>
            <a:ext cx="2592029" cy="2043299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880421" y="883016"/>
            <a:ext cx="6032090" cy="2175484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82399" y="1278260"/>
            <a:ext cx="5159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Cảm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rất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tốt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</a:rPr>
              <a:t> sang </a:t>
            </a:r>
            <a:r>
              <a:rPr lang="en-US" sz="2800" b="1" dirty="0" err="1" smtClean="0">
                <a:solidFill>
                  <a:srgbClr val="002060"/>
                </a:solidFill>
              </a:rPr>
              <a:t>phía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chị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nhé</a:t>
            </a:r>
            <a:r>
              <a:rPr lang="en-US" sz="2800" b="1" dirty="0" smtClean="0">
                <a:solidFill>
                  <a:srgbClr val="002060"/>
                </a:solidFill>
              </a:rPr>
              <a:t>!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3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96111" l="10000" r="96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87"/>
          <a:stretch/>
        </p:blipFill>
        <p:spPr>
          <a:xfrm>
            <a:off x="3487119" y="3366038"/>
            <a:ext cx="3309622" cy="3491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978713" y="4339526"/>
            <a:ext cx="2723993" cy="214732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780696" y="711616"/>
            <a:ext cx="6032090" cy="1721867"/>
          </a:xfrm>
          <a:prstGeom prst="cloudCallout">
            <a:avLst>
              <a:gd name="adj1" fmla="val 24831"/>
              <a:gd name="adj2" fmla="val 1645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57617" y="1054411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Chị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ơi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Chị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thấy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đâu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</a:rPr>
              <a:t> ạ?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050184" y="1273023"/>
            <a:ext cx="6032090" cy="17218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27105" y="1615818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giải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toán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Chị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sẽ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691725" y="465174"/>
            <a:ext cx="11073988" cy="57186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1739357" y="1052245"/>
            <a:ext cx="37018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Bài</a:t>
            </a:r>
            <a:r>
              <a:rPr lang="en-US" altLang="en-US" sz="4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2: </a:t>
            </a:r>
            <a:r>
              <a:rPr lang="en-US" altLang="en-US" sz="44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Tính</a:t>
            </a:r>
            <a:endParaRPr lang="en-US" altLang="en-US" sz="4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04279" y="1900217"/>
            <a:ext cx="9803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a) (2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x 3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27225" y="2637365"/>
            <a:ext cx="7211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2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x 3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16929" y="3394736"/>
            <a:ext cx="84485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b)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(5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: 2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95816" y="4102622"/>
            <a:ext cx="72391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: 2</a:t>
            </a:r>
          </a:p>
        </p:txBody>
      </p:sp>
    </p:spTree>
    <p:extLst>
      <p:ext uri="{BB962C8B-B14F-4D97-AF65-F5344CB8AC3E}">
        <p14:creationId xmlns:p14="http://schemas.microsoft.com/office/powerpoint/2010/main" val="31815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7457" y="391026"/>
            <a:ext cx="11174279" cy="6155412"/>
          </a:xfrm>
          <a:prstGeom prst="roundRect">
            <a:avLst>
              <a:gd name="adj" fmla="val 22660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34853" y="706847"/>
            <a:ext cx="9803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a) (2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x 3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70759" y="3370360"/>
            <a:ext cx="7211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2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x 3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776482" y="1451472"/>
            <a:ext cx="662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=    5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45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  x  3</a:t>
            </a:r>
            <a:r>
              <a:rPr lang="en-US" altLang="en-US" sz="4000" dirty="0" smtClean="0">
                <a:solidFill>
                  <a:srgbClr val="FF0000"/>
                </a:solidFill>
                <a:cs typeface="Arial"/>
              </a:rPr>
              <a:t>             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776481" y="2139409"/>
            <a:ext cx="58698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=    15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135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</a:t>
            </a:r>
          </a:p>
        </p:txBody>
      </p:sp>
      <p:sp>
        <p:nvSpPr>
          <p:cNvPr id="11" name="AutoShape 17"/>
          <p:cNvSpPr>
            <a:spLocks/>
          </p:cNvSpPr>
          <p:nvPr/>
        </p:nvSpPr>
        <p:spPr bwMode="auto">
          <a:xfrm rot="5400000">
            <a:off x="5086019" y="-1749772"/>
            <a:ext cx="94931" cy="6316217"/>
          </a:xfrm>
          <a:prstGeom prst="rightBrace">
            <a:avLst>
              <a:gd name="adj1" fmla="val 13048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srgbClr val="FF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791979" y="2770192"/>
            <a:ext cx="5406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=    17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Arial"/>
              </a:rPr>
              <a:t>phút</a:t>
            </a:r>
            <a:endParaRPr lang="en-US" altLang="en-US" sz="4000" b="1" dirty="0" smtClean="0">
              <a:solidFill>
                <a:srgbClr val="FF0000"/>
              </a:solidFill>
              <a:cs typeface="Arial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900220" y="4123295"/>
            <a:ext cx="69032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2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+ 9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45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928882" y="4831181"/>
            <a:ext cx="3978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11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75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en-US" alt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</a:t>
            </a:r>
          </a:p>
        </p:txBody>
      </p:sp>
      <p:sp>
        <p:nvSpPr>
          <p:cNvPr id="15" name="AutoShape 18"/>
          <p:cNvSpPr>
            <a:spLocks/>
          </p:cNvSpPr>
          <p:nvPr/>
        </p:nvSpPr>
        <p:spPr bwMode="auto">
          <a:xfrm rot="5400000">
            <a:off x="6930319" y="2329586"/>
            <a:ext cx="216653" cy="3559772"/>
          </a:xfrm>
          <a:prstGeom prst="rightBrace">
            <a:avLst>
              <a:gd name="adj1" fmla="val 116602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28882" y="5486812"/>
            <a:ext cx="3627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12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9774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7457" y="431368"/>
            <a:ext cx="11174279" cy="6155412"/>
          </a:xfrm>
          <a:prstGeom prst="roundRect">
            <a:avLst>
              <a:gd name="adj" fmla="val 22660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86375" y="806519"/>
            <a:ext cx="84485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b)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(5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: 2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40832" y="3216972"/>
            <a:ext cx="72391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: 2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712233" y="1765874"/>
            <a:ext cx="8051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=              12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60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:  2</a:t>
            </a:r>
            <a:r>
              <a:rPr lang="en-US" alt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 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12232" y="2364465"/>
            <a:ext cx="5796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=    6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30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</a:t>
            </a:r>
          </a:p>
        </p:txBody>
      </p:sp>
      <p:sp>
        <p:nvSpPr>
          <p:cNvPr id="9" name="AutoShape 17"/>
          <p:cNvSpPr>
            <a:spLocks/>
          </p:cNvSpPr>
          <p:nvPr/>
        </p:nvSpPr>
        <p:spPr bwMode="auto">
          <a:xfrm rot="5400000">
            <a:off x="4847702" y="-1423460"/>
            <a:ext cx="304549" cy="6118289"/>
          </a:xfrm>
          <a:prstGeom prst="rightBrace">
            <a:avLst>
              <a:gd name="adj1" fmla="val 13048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40134" y="3946775"/>
            <a:ext cx="7525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5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50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859548" y="4636909"/>
            <a:ext cx="53142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 8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70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</a:t>
            </a:r>
            <a:r>
              <a:rPr lang="vi-V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ú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</a:t>
            </a:r>
            <a:endParaRPr lang="en-US" altLang="en-US" sz="4000" dirty="0" smtClean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2" name="AutoShape 18"/>
          <p:cNvSpPr>
            <a:spLocks/>
          </p:cNvSpPr>
          <p:nvPr/>
        </p:nvSpPr>
        <p:spPr bwMode="auto">
          <a:xfrm rot="5400000">
            <a:off x="6962438" y="2173465"/>
            <a:ext cx="229496" cy="3513695"/>
          </a:xfrm>
          <a:prstGeom prst="rightBrace">
            <a:avLst>
              <a:gd name="adj1" fmla="val 116602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875046" y="5246509"/>
            <a:ext cx="53142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 9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</a:t>
            </a:r>
            <a:r>
              <a:rPr lang="vi-V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ờ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10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</a:t>
            </a:r>
            <a:r>
              <a:rPr lang="vi-V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ú</a:t>
            </a:r>
            <a:r>
              <a:rPr lang="en-US" alt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</a:t>
            </a:r>
            <a:endParaRPr lang="en-US" altLang="en-US" sz="4000" dirty="0" smtClean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7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96111" l="10000" r="96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87"/>
          <a:stretch/>
        </p:blipFill>
        <p:spPr>
          <a:xfrm>
            <a:off x="3471620" y="3366038"/>
            <a:ext cx="3309622" cy="3491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978713" y="4339526"/>
            <a:ext cx="2723993" cy="214732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050183" y="1177871"/>
            <a:ext cx="6070209" cy="21881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42603" y="1794900"/>
            <a:ext cx="557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</a:rPr>
              <a:t>làm rất tốt. Hãy bay về phía nhà bác Cú Mèo để tìm mẹ.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22" l="0" r="4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24"/>
          <a:stretch/>
        </p:blipFill>
        <p:spPr>
          <a:xfrm>
            <a:off x="480447" y="169391"/>
            <a:ext cx="4169045" cy="528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5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28"/>
          <a:stretch/>
        </p:blipFill>
        <p:spPr>
          <a:xfrm>
            <a:off x="1759057" y="1766807"/>
            <a:ext cx="2123779" cy="2307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895261" y="2949401"/>
            <a:ext cx="2853940" cy="224976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882836" y="107056"/>
            <a:ext cx="6070209" cy="2188167"/>
          </a:xfrm>
          <a:prstGeom prst="cloudCallout">
            <a:avLst>
              <a:gd name="adj1" fmla="val 26319"/>
              <a:gd name="adj2" fmla="val 7616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27912" y="576465"/>
            <a:ext cx="5577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Bác Cú Mèo ơi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  <a:p>
            <a:r>
              <a:rPr lang="vi-VN" sz="2800" b="1" dirty="0">
                <a:solidFill>
                  <a:srgbClr val="002060"/>
                </a:solidFill>
              </a:rPr>
              <a:t>Bác hãy chỉ cho con biết, mẹ con đang ở đâu với ạ.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702394" y="387109"/>
            <a:ext cx="6032090" cy="1638505"/>
          </a:xfrm>
          <a:prstGeom prst="cloudCallout">
            <a:avLst>
              <a:gd name="adj1" fmla="val -41114"/>
              <a:gd name="adj2" fmla="val 513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03299" y="745402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Nếu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này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sẽ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nói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vi-VN" sz="2800" b="1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0000044" y="4075211"/>
            <a:ext cx="273050" cy="292100"/>
          </a:xfrm>
          <a:prstGeom prst="rect">
            <a:avLst/>
          </a:prstGeom>
        </p:spPr>
      </p:pic>
      <p:pic>
        <p:nvPicPr>
          <p:cNvPr id="6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7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8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4514262" y="4272308"/>
            <a:ext cx="273050" cy="292100"/>
          </a:xfrm>
          <a:prstGeom prst="rect">
            <a:avLst/>
          </a:prstGeom>
        </p:spPr>
      </p:pic>
      <p:pic>
        <p:nvPicPr>
          <p:cNvPr id="9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530583" y="3327611"/>
            <a:ext cx="647832" cy="69303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864"/>
            <a:ext cx="6084464" cy="178270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/>
          <a:stretch/>
        </p:blipFill>
        <p:spPr>
          <a:xfrm>
            <a:off x="4149969" y="5075296"/>
            <a:ext cx="5189143" cy="1782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1342" y="1031762"/>
            <a:ext cx="4500562" cy="4328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959" y="1185300"/>
            <a:ext cx="3552684" cy="31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82610" y="286948"/>
            <a:ext cx="11105536" cy="63225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000149" y="475554"/>
            <a:ext cx="1067045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err="1" smtClean="0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altLang="en-US" sz="2800" b="1" u="sng" dirty="0" smtClean="0">
                <a:solidFill>
                  <a:schemeClr val="accent4">
                    <a:lumMod val="50000"/>
                  </a:schemeClr>
                </a:solidFill>
              </a:rPr>
              <a:t> 3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Khoanh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vào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chữ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đặt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trước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trả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lời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đúng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Hương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Hồng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hẹn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gặp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nhau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lúc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10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giờ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40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phút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sáng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Hương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đến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chỗ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hẹn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lúc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10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giờ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20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phút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còn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Hồng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lại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đến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muộn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mất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15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phút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Hương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phải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đợi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Hồng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bao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nhiêu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lâu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lphaUcPeriod"/>
            </a:pPr>
            <a:r>
              <a:rPr lang="en-US" altLang="en-US" sz="2800" b="1" dirty="0" smtClean="0">
                <a:solidFill>
                  <a:srgbClr val="002060"/>
                </a:solidFill>
              </a:rPr>
              <a:t>20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phút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       B.  </a:t>
            </a:r>
            <a:r>
              <a:rPr lang="en-US" altLang="en-US" sz="2800" b="1" dirty="0">
                <a:solidFill>
                  <a:srgbClr val="002060"/>
                </a:solidFill>
              </a:rPr>
              <a:t>35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phút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</a:rPr>
              <a:t>	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 C.  55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phút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	       D.  1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giờ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20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phút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6071" y="3186624"/>
            <a:ext cx="181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Tóm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tắt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>
            <a:off x="2996495" y="4548044"/>
            <a:ext cx="66294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5837903" y="4319444"/>
            <a:ext cx="76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4009103" y="4319444"/>
            <a:ext cx="76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7285703" y="4319444"/>
            <a:ext cx="76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4999703" y="4548044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2060"/>
                </a:solidFill>
                <a:cs typeface="Arial"/>
              </a:rPr>
              <a:t>10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/>
              </a:rPr>
              <a:t>giờ</a:t>
            </a:r>
            <a:r>
              <a:rPr lang="en-US" altLang="en-US" sz="2400" b="1" dirty="0" smtClean="0">
                <a:solidFill>
                  <a:srgbClr val="002060"/>
                </a:solidFill>
                <a:cs typeface="Arial"/>
              </a:rPr>
              <a:t> 40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/>
              </a:rPr>
              <a:t>phút</a:t>
            </a:r>
            <a:endParaRPr lang="en-US" altLang="en-US" sz="2400" b="1" dirty="0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2964632" y="4541656"/>
            <a:ext cx="22868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10 </a:t>
            </a:r>
            <a:r>
              <a:rPr lang="en-US" altLang="en-US" sz="24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giờ</a:t>
            </a:r>
            <a:r>
              <a:rPr lang="en-US" altLang="en-US" sz="24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20 </a:t>
            </a:r>
            <a:r>
              <a:rPr lang="en-US" altLang="en-US" sz="24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phút</a:t>
            </a:r>
            <a:endParaRPr lang="en-US" altLang="en-US" sz="2400" b="1" dirty="0" smtClean="0">
              <a:solidFill>
                <a:schemeClr val="accent4">
                  <a:lumMod val="50000"/>
                </a:schemeClr>
              </a:solidFill>
              <a:cs typeface="Arial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Hương</a:t>
            </a:r>
            <a:endParaRPr lang="en-US" altLang="en-US" sz="2400" b="1" dirty="0" smtClean="0">
              <a:solidFill>
                <a:schemeClr val="accent4">
                  <a:lumMod val="50000"/>
                </a:schemeClr>
              </a:solidFill>
              <a:cs typeface="Arial"/>
            </a:endParaRPr>
          </a:p>
        </p:txBody>
      </p:sp>
      <p:sp>
        <p:nvSpPr>
          <p:cNvPr id="56" name="AutoShape 18"/>
          <p:cNvSpPr>
            <a:spLocks/>
          </p:cNvSpPr>
          <p:nvPr/>
        </p:nvSpPr>
        <p:spPr bwMode="auto">
          <a:xfrm rot="16200000">
            <a:off x="4842541" y="3409807"/>
            <a:ext cx="314325" cy="1676400"/>
          </a:xfrm>
          <a:prstGeom prst="rightBrace">
            <a:avLst>
              <a:gd name="adj1" fmla="val 41728"/>
              <a:gd name="adj2" fmla="val 50000"/>
            </a:avLst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57" name="AutoShape 23"/>
          <p:cNvSpPr>
            <a:spLocks/>
          </p:cNvSpPr>
          <p:nvPr/>
        </p:nvSpPr>
        <p:spPr bwMode="auto">
          <a:xfrm rot="16200000">
            <a:off x="5356444" y="2364091"/>
            <a:ext cx="685799" cy="3224905"/>
          </a:xfrm>
          <a:prstGeom prst="rightBrace">
            <a:avLst>
              <a:gd name="adj1" fmla="val 52353"/>
              <a:gd name="adj2" fmla="val 49111"/>
            </a:avLst>
          </a:pr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58" name="Text Box 24"/>
          <p:cNvSpPr txBox="1">
            <a:spLocks noChangeArrowheads="1"/>
          </p:cNvSpPr>
          <p:nvPr/>
        </p:nvSpPr>
        <p:spPr bwMode="auto">
          <a:xfrm>
            <a:off x="7080660" y="4560652"/>
            <a:ext cx="16200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Hồng</a:t>
            </a:r>
            <a:endParaRPr lang="en-US" altLang="en-US" sz="2400" b="1" dirty="0" smtClean="0">
              <a:solidFill>
                <a:schemeClr val="accent4">
                  <a:lumMod val="50000"/>
                </a:schemeClr>
              </a:solidFill>
              <a:cs typeface="Arial"/>
            </a:endParaRPr>
          </a:p>
        </p:txBody>
      </p:sp>
      <p:sp>
        <p:nvSpPr>
          <p:cNvPr id="59" name="Text Box 25"/>
          <p:cNvSpPr txBox="1"/>
          <p:nvPr/>
        </p:nvSpPr>
        <p:spPr>
          <a:xfrm>
            <a:off x="5152103" y="3252644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2000" b="1" noProof="1">
                <a:solidFill>
                  <a:srgbClr val="FF0000"/>
                </a:solidFill>
                <a:cs typeface="Arial"/>
              </a:rPr>
              <a:t> </a:t>
            </a:r>
            <a:r>
              <a:rPr sz="2400" b="1" noProof="1">
                <a:solidFill>
                  <a:srgbClr val="FF0000"/>
                </a:solidFill>
                <a:cs typeface="Arial"/>
              </a:rPr>
              <a:t>? </a:t>
            </a:r>
            <a:r>
              <a:rPr sz="2400" b="1" noProof="1" smtClean="0">
                <a:solidFill>
                  <a:srgbClr val="FF0000"/>
                </a:solidFill>
                <a:cs typeface="Arial"/>
              </a:rPr>
              <a:t>ph</a:t>
            </a:r>
            <a:r>
              <a:rPr lang="en-US" sz="2400" b="1" noProof="1">
                <a:solidFill>
                  <a:srgbClr val="FF0000"/>
                </a:solidFill>
                <a:cs typeface="Arial"/>
              </a:rPr>
              <a:t>ú</a:t>
            </a:r>
            <a:r>
              <a:rPr sz="2400" b="1" noProof="1" smtClean="0">
                <a:solidFill>
                  <a:srgbClr val="FF0000"/>
                </a:solidFill>
                <a:cs typeface="Arial"/>
              </a:rPr>
              <a:t>t</a:t>
            </a:r>
            <a:endParaRPr sz="2400" b="1" noProof="1">
              <a:solidFill>
                <a:srgbClr val="FF0000"/>
              </a:solidFill>
              <a:cs typeface="Arial"/>
            </a:endParaRPr>
          </a:p>
        </p:txBody>
      </p:sp>
      <p:sp>
        <p:nvSpPr>
          <p:cNvPr id="60" name="AutoShape 18"/>
          <p:cNvSpPr>
            <a:spLocks/>
          </p:cNvSpPr>
          <p:nvPr/>
        </p:nvSpPr>
        <p:spPr bwMode="auto">
          <a:xfrm rot="16200000">
            <a:off x="6435151" y="3518997"/>
            <a:ext cx="330199" cy="1423094"/>
          </a:xfrm>
          <a:prstGeom prst="rightBrace">
            <a:avLst>
              <a:gd name="adj1" fmla="val 41728"/>
              <a:gd name="adj2" fmla="val 50000"/>
            </a:avLst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4809203" y="3722544"/>
            <a:ext cx="327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?</a:t>
            </a: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2585781" y="5424823"/>
            <a:ext cx="7164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Cách</a:t>
            </a:r>
            <a:r>
              <a:rPr lang="en-US" altLang="zh-CN" sz="24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1: (10 </a:t>
            </a:r>
            <a:r>
              <a:rPr lang="en-US" altLang="zh-CN" sz="24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4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40 </a:t>
            </a:r>
            <a:r>
              <a:rPr lang="en-US" altLang="zh-CN" sz="24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4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-10 </a:t>
            </a:r>
            <a:r>
              <a:rPr lang="en-US" altLang="zh-CN" sz="24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4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20 </a:t>
            </a:r>
            <a:r>
              <a:rPr lang="en-US" altLang="zh-CN" sz="24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4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) + 15 </a:t>
            </a:r>
            <a:r>
              <a:rPr lang="en-US" altLang="zh-CN" sz="24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4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=........</a:t>
            </a: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2568319" y="6037598"/>
            <a:ext cx="7164387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Cách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2: (10 </a:t>
            </a: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giờ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40 </a:t>
            </a: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phút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+ 15 </a:t>
            </a: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phút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) - 10 </a:t>
            </a: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giờ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20 </a:t>
            </a: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phút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=......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6349872" y="3709844"/>
            <a:ext cx="16200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2060"/>
                </a:solidFill>
                <a:cs typeface="Arial"/>
              </a:rPr>
              <a:t>15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/>
              </a:rPr>
              <a:t>phút</a:t>
            </a:r>
            <a:endParaRPr lang="en-US" altLang="en-US" sz="2400" b="1" dirty="0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218694" y="2584133"/>
            <a:ext cx="586390" cy="602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6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51" grpId="0" bldLvl="0" animBg="1"/>
      <p:bldP spid="52" grpId="0" bldLvl="0" animBg="1"/>
      <p:bldP spid="53" grpId="0" bldLvl="0" animBg="1"/>
      <p:bldP spid="54" grpId="0"/>
      <p:bldP spid="55" grpId="0"/>
      <p:bldP spid="56" grpId="1" animBg="1"/>
      <p:bldP spid="56" grpId="2" animBg="1"/>
      <p:bldP spid="57" grpId="0" animBg="1"/>
      <p:bldP spid="58" grpId="0"/>
      <p:bldP spid="59" grpId="0"/>
      <p:bldP spid="60" grpId="0" bldLvl="0" animBg="1"/>
      <p:bldP spid="61" grpId="1"/>
      <p:bldP spid="61" grpId="2"/>
      <p:bldP spid="62" grpId="1"/>
      <p:bldP spid="62" grpId="2"/>
      <p:bldP spid="63" grpId="1" animBg="1"/>
      <p:bldP spid="63" grpId="2" animBg="1"/>
      <p:bldP spid="65" grpId="0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314"/>
            <a:ext cx="12192000" cy="6854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895261" y="2949401"/>
            <a:ext cx="2853940" cy="224976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882836" y="107057"/>
            <a:ext cx="6070209" cy="2119950"/>
          </a:xfrm>
          <a:prstGeom prst="cloudCallout">
            <a:avLst>
              <a:gd name="adj1" fmla="val -59204"/>
              <a:gd name="adj2" fmla="val 3504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27912" y="576465"/>
            <a:ext cx="557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Cháu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thật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giỏi</a:t>
            </a:r>
            <a:r>
              <a:rPr lang="en-US" sz="2800" b="1" dirty="0" smtClean="0">
                <a:solidFill>
                  <a:srgbClr val="002060"/>
                </a:solidFill>
              </a:rPr>
              <a:t>!</a:t>
            </a: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phía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Voi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nhé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171207" y="576465"/>
            <a:ext cx="5781838" cy="1438900"/>
          </a:xfrm>
          <a:prstGeom prst="cloudCallout">
            <a:avLst>
              <a:gd name="adj1" fmla="val 25145"/>
              <a:gd name="adj2" fmla="val 10620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37971" y="988139"/>
            <a:ext cx="355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</a:rPr>
              <a:t>cảm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bác</a:t>
            </a:r>
            <a:r>
              <a:rPr lang="en-US" sz="2800" b="1" dirty="0" smtClean="0">
                <a:solidFill>
                  <a:srgbClr val="002060"/>
                </a:solidFill>
              </a:rPr>
              <a:t> ạ.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5474" r="26832" b="8505"/>
          <a:stretch/>
        </p:blipFill>
        <p:spPr>
          <a:xfrm>
            <a:off x="2885581" y="4269824"/>
            <a:ext cx="2576051" cy="2408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868655" y="1310664"/>
            <a:ext cx="2369616" cy="1867970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3882836" y="107057"/>
            <a:ext cx="6070209" cy="1662750"/>
          </a:xfrm>
          <a:prstGeom prst="cloudCallout">
            <a:avLst>
              <a:gd name="adj1" fmla="val 32393"/>
              <a:gd name="adj2" fmla="val 770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27912" y="487977"/>
            <a:ext cx="557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Voi</a:t>
            </a:r>
            <a:r>
              <a:rPr lang="en-US" sz="2800" b="1" dirty="0" smtClean="0">
                <a:solidFill>
                  <a:srgbClr val="002060"/>
                </a:solidFill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</a:rPr>
              <a:t>ơi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mình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đang</a:t>
            </a:r>
            <a:r>
              <a:rPr lang="en-US" sz="2800" b="1" dirty="0" smtClean="0">
                <a:solidFill>
                  <a:srgbClr val="002060"/>
                </a:solidFill>
              </a:rPr>
              <a:t> ở </a:t>
            </a:r>
            <a:r>
              <a:rPr lang="en-US" sz="2800" b="1" dirty="0" err="1" smtClean="0">
                <a:solidFill>
                  <a:srgbClr val="002060"/>
                </a:solidFill>
              </a:rPr>
              <a:t>đâu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394117" y="1057611"/>
            <a:ext cx="6174700" cy="1695137"/>
          </a:xfrm>
          <a:prstGeom prst="cloudCallout">
            <a:avLst>
              <a:gd name="adj1" fmla="val -24528"/>
              <a:gd name="adj2" fmla="val 15028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67798" y="1399810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toán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giải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gặp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mình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nhé</a:t>
            </a:r>
            <a:r>
              <a:rPr lang="en-US" sz="2800" b="1" dirty="0" smtClean="0">
                <a:solidFill>
                  <a:srgbClr val="002060"/>
                </a:solidFill>
              </a:rPr>
              <a:t>!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17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1948" y="501445"/>
            <a:ext cx="11326762" cy="59583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0658" y="838194"/>
            <a:ext cx="9763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Bài</a:t>
            </a:r>
            <a:r>
              <a:rPr lang="en-US" altLang="en-US" sz="2800" b="1" u="sng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4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: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Bạn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Lan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xem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giờ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tàu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từ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Hà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Nội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đi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một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số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nơi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như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sau</a:t>
            </a:r>
            <a:r>
              <a:rPr lang="en-US" altLang="en-US" sz="2800" b="1" dirty="0" smtClean="0">
                <a:solidFill>
                  <a:schemeClr val="accent4">
                    <a:lumMod val="50000"/>
                  </a:schemeClr>
                </a:solidFill>
                <a:cs typeface="Arial"/>
              </a:rPr>
              <a:t>:</a:t>
            </a: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3727081524"/>
              </p:ext>
            </p:extLst>
          </p:nvPr>
        </p:nvGraphicFramePr>
        <p:xfrm>
          <a:off x="1253241" y="1659597"/>
          <a:ext cx="9501649" cy="2590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75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1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9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Ga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xuất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phát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Ga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đến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Giờ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khởi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hành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Giờ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đến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Hà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Nội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Hải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Phòng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Hà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Nội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Lào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Cai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Hà Nội</a:t>
                      </a:r>
                      <a:endParaRPr lang="en-US" sz="2800" b="1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Quán</a:t>
                      </a:r>
                      <a:r>
                        <a:rPr lang="en-US"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Triều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Hà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Nội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Đăng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40658" y="4559065"/>
            <a:ext cx="103768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Tính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tàu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từ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Hà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Nội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đến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các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Hải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Phòng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Quán</a:t>
            </a:r>
            <a:r>
              <a:rPr lang="en-US" altLang="zh-CN" sz="2800" b="1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Triều</a:t>
            </a:r>
            <a:r>
              <a:rPr lang="en-US" altLang="zh-CN" sz="2800" b="1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Đồng</a:t>
            </a:r>
            <a:r>
              <a:rPr lang="en-US" altLang="zh-CN" sz="2800" b="1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Đăng</a:t>
            </a:r>
            <a:r>
              <a:rPr lang="en-US" altLang="zh-CN" sz="2800" b="1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,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Lào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Cai</a:t>
            </a:r>
            <a:r>
              <a:rPr lang="en-US" altLang="zh-CN" sz="2800" b="1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.</a:t>
            </a:r>
          </a:p>
        </p:txBody>
      </p: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9129804" y="2754415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6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9" name="Text Box 107"/>
          <p:cNvSpPr txBox="1">
            <a:spLocks noChangeArrowheads="1"/>
          </p:cNvSpPr>
          <p:nvPr/>
        </p:nvSpPr>
        <p:spPr bwMode="auto">
          <a:xfrm>
            <a:off x="6204085" y="2176919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6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05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0" name="Text Box 108"/>
          <p:cNvSpPr txBox="1">
            <a:spLocks noChangeArrowheads="1"/>
          </p:cNvSpPr>
          <p:nvPr/>
        </p:nvSpPr>
        <p:spPr bwMode="auto">
          <a:xfrm>
            <a:off x="8589335" y="2165909"/>
            <a:ext cx="216555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8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10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1" name="Text Box 109"/>
          <p:cNvSpPr txBox="1">
            <a:spLocks noChangeArrowheads="1"/>
          </p:cNvSpPr>
          <p:nvPr/>
        </p:nvSpPr>
        <p:spPr bwMode="auto">
          <a:xfrm>
            <a:off x="6680640" y="2748567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22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2" name="Text Box 107"/>
          <p:cNvSpPr txBox="1">
            <a:spLocks noChangeArrowheads="1"/>
          </p:cNvSpPr>
          <p:nvPr/>
        </p:nvSpPr>
        <p:spPr bwMode="auto">
          <a:xfrm>
            <a:off x="6192254" y="3249804"/>
            <a:ext cx="2319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14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 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20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6067924" y="3778174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5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4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5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4" name="Text Box 107"/>
          <p:cNvSpPr txBox="1">
            <a:spLocks noChangeArrowheads="1"/>
          </p:cNvSpPr>
          <p:nvPr/>
        </p:nvSpPr>
        <p:spPr bwMode="auto">
          <a:xfrm>
            <a:off x="8488991" y="3249805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17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2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5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" name="Text Box 107"/>
          <p:cNvSpPr txBox="1">
            <a:spLocks noChangeArrowheads="1"/>
          </p:cNvSpPr>
          <p:nvPr/>
        </p:nvSpPr>
        <p:spPr bwMode="auto">
          <a:xfrm>
            <a:off x="8510274" y="3772434"/>
            <a:ext cx="218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11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giờ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30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8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5474" r="26832" b="8505"/>
          <a:stretch/>
        </p:blipFill>
        <p:spPr>
          <a:xfrm>
            <a:off x="2885581" y="4269824"/>
            <a:ext cx="2576051" cy="240820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569110" y="1106130"/>
            <a:ext cx="5867311" cy="2713701"/>
          </a:xfrm>
          <a:prstGeom prst="cloudCallout">
            <a:avLst>
              <a:gd name="adj1" fmla="val -38856"/>
              <a:gd name="adj2" fmla="val 7528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73606" y="1764850"/>
            <a:ext cx="49114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Để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tính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tàu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từ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Hà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Nội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đến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các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ta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cần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làm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như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thế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nào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?</a:t>
            </a:r>
            <a:endParaRPr lang="en-US" altLang="zh-CN" sz="2800" b="1" dirty="0" smtClean="0">
              <a:solidFill>
                <a:srgbClr val="002060"/>
              </a:solidFill>
              <a:ea typeface="SimSun" panose="02010600030101010101" pitchFamily="2" charset="-122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436421" y="1281875"/>
            <a:ext cx="2369616" cy="186797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3309851" y="228030"/>
            <a:ext cx="5867311" cy="2713701"/>
          </a:xfrm>
          <a:prstGeom prst="cloudCallout">
            <a:avLst>
              <a:gd name="adj1" fmla="val 57166"/>
              <a:gd name="adj2" fmla="val 2908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14347" y="886750"/>
            <a:ext cx="49114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Ta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lấy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đến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các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trừ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khởi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hành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từ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Hà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Arial"/>
              </a:rPr>
              <a:t>Nội</a:t>
            </a:r>
            <a:r>
              <a:rPr lang="en-US" altLang="en-US" sz="2800" b="1" dirty="0" smtClean="0">
                <a:solidFill>
                  <a:srgbClr val="002060"/>
                </a:solidFill>
                <a:cs typeface="Arial"/>
              </a:rPr>
              <a:t>. </a:t>
            </a:r>
            <a:endParaRPr lang="en-US" altLang="zh-CN" sz="2800" b="1" dirty="0" smtClean="0">
              <a:solidFill>
                <a:srgbClr val="002060"/>
              </a:solidFill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3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3" grpId="0" animBg="1"/>
      <p:bldP spid="13" grpId="1" animBg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179499" y="777606"/>
            <a:ext cx="5840733" cy="6213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99652" y="501445"/>
            <a:ext cx="10397613" cy="61500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56588" y="627570"/>
            <a:ext cx="1640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BÀI GIẢI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77283" y="1166199"/>
            <a:ext cx="6920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Hải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Phòng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27966" y="1694836"/>
            <a:ext cx="7669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8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10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- 6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= 2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777283" y="2225061"/>
            <a:ext cx="7020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Quán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Triều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777283" y="2744174"/>
            <a:ext cx="806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17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25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- 14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20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= 3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77283" y="3310911"/>
            <a:ext cx="7456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Đồng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Đăng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887378" y="3790336"/>
            <a:ext cx="7750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11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30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- 5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45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= 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45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777283" y="4249124"/>
            <a:ext cx="6442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Lào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Cai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934652" y="4758711"/>
            <a:ext cx="56557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(24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 - 22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)  + 6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= 8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023596" y="5415936"/>
            <a:ext cx="64475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Đáp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số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2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; 3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	     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45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; 8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7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5474" r="26832" b="8505"/>
          <a:stretch/>
        </p:blipFill>
        <p:spPr>
          <a:xfrm>
            <a:off x="2885581" y="4269824"/>
            <a:ext cx="2576051" cy="2408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868655" y="1310664"/>
            <a:ext cx="2369616" cy="186797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394117" y="1057611"/>
            <a:ext cx="6174700" cy="1936312"/>
          </a:xfrm>
          <a:prstGeom prst="cloudCallout">
            <a:avLst>
              <a:gd name="adj1" fmla="val -24528"/>
              <a:gd name="adj2" fmla="val 15028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75780" y="1333269"/>
            <a:ext cx="5159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Chúc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mừng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</a:rPr>
              <a:t> bay </a:t>
            </a:r>
            <a:r>
              <a:rPr lang="en-US" sz="2800" b="1" dirty="0" err="1" smtClean="0">
                <a:solidFill>
                  <a:srgbClr val="002060"/>
                </a:solidFill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phía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nam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rừng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đang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chờ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 ở </a:t>
            </a:r>
            <a:r>
              <a:rPr lang="en-US" sz="2800" b="1" dirty="0" err="1" smtClean="0">
                <a:solidFill>
                  <a:srgbClr val="002060"/>
                </a:solidFill>
              </a:rPr>
              <a:t>đó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870982" y="284335"/>
            <a:ext cx="6174700" cy="1936312"/>
          </a:xfrm>
          <a:prstGeom prst="cloudCallout">
            <a:avLst>
              <a:gd name="adj1" fmla="val 48561"/>
              <a:gd name="adj2" fmla="val 4821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14545" y="775437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Cảm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ơn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Voi</a:t>
            </a:r>
            <a:r>
              <a:rPr lang="en-US" sz="2800" b="1" dirty="0" smtClean="0">
                <a:solidFill>
                  <a:srgbClr val="002060"/>
                </a:solidFill>
              </a:rPr>
              <a:t> Con. </a:t>
            </a: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tạm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biệt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Voi</a:t>
            </a:r>
            <a:r>
              <a:rPr lang="en-US" sz="2800" b="1" dirty="0" smtClean="0">
                <a:solidFill>
                  <a:srgbClr val="002060"/>
                </a:solidFill>
              </a:rPr>
              <a:t> Con !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FFCC1-8FFF-4861-8874-6E738539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4327"/>
          <a:stretch/>
        </p:blipFill>
        <p:spPr>
          <a:xfrm flipH="1">
            <a:off x="470179" y="2727037"/>
            <a:ext cx="5134208" cy="41501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66940" y="446623"/>
            <a:ext cx="1088664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algn="ctr">
              <a:defRPr/>
            </a:pPr>
            <a:r>
              <a:rPr lang="en-US" sz="8800" b="1" kern="0" spc="50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endParaRPr lang="en-US" sz="8800" b="1" kern="0" spc="50" dirty="0" smtClean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8800" b="1" kern="0" spc="50" dirty="0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8800" b="1" kern="0" spc="50" dirty="0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8800" b="1" kern="0" spc="50" dirty="0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8800" b="1" kern="0" spc="50" dirty="0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8800" b="1" kern="0" spc="50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5252B6-5F37-43DD-8FE3-BFC794C6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425540" y="2290077"/>
            <a:ext cx="2604228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E164B-EF56-48F8-AE4E-0D0B94FD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 flipH="1">
            <a:off x="-1311297" y="0"/>
            <a:ext cx="4189476" cy="7692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087416" y="-53059"/>
            <a:ext cx="4467391" cy="6846714"/>
          </a:xfrm>
          <a:prstGeom prst="rect">
            <a:avLst/>
          </a:prstGeom>
        </p:spPr>
      </p:pic>
      <p:sp>
        <p:nvSpPr>
          <p:cNvPr id="6" name="矩形: 圆角 6"/>
          <p:cNvSpPr/>
          <p:nvPr/>
        </p:nvSpPr>
        <p:spPr>
          <a:xfrm>
            <a:off x="1316646" y="935095"/>
            <a:ext cx="9247238" cy="47725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8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639779" y="5353051"/>
            <a:ext cx="467145" cy="438150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257550" y="92776"/>
            <a:ext cx="2625333" cy="2580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152C95-09D4-4363-84FF-BDAF7396FC10}"/>
              </a:ext>
            </a:extLst>
          </p:cNvPr>
          <p:cNvSpPr txBox="1"/>
          <p:nvPr/>
        </p:nvSpPr>
        <p:spPr>
          <a:xfrm>
            <a:off x="3264632" y="2112142"/>
            <a:ext cx="672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A3CF3-07BF-451F-ABDD-682FCD6D9D91}"/>
              </a:ext>
            </a:extLst>
          </p:cNvPr>
          <p:cNvSpPr txBox="1"/>
          <p:nvPr/>
        </p:nvSpPr>
        <p:spPr>
          <a:xfrm>
            <a:off x="3165042" y="3686429"/>
            <a:ext cx="711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2" t="3033" r="32690" b="44832"/>
          <a:stretch/>
        </p:blipFill>
        <p:spPr>
          <a:xfrm rot="636127">
            <a:off x="1689480" y="2075087"/>
            <a:ext cx="1312977" cy="1193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2" t="3033" r="32690" b="44832"/>
          <a:stretch/>
        </p:blipFill>
        <p:spPr>
          <a:xfrm rot="745844">
            <a:off x="1738483" y="3325507"/>
            <a:ext cx="1312977" cy="1193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9312" y="1001695"/>
            <a:ext cx="755359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8868" cy="6766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90" y="663053"/>
            <a:ext cx="4500562" cy="4395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437" y="663053"/>
            <a:ext cx="3484668" cy="3679497"/>
          </a:xfrm>
          <a:prstGeom prst="rect">
            <a:avLst/>
          </a:prstGeom>
        </p:spPr>
      </p:pic>
      <p:sp>
        <p:nvSpPr>
          <p:cNvPr id="9" name="Snip Diagonal Corner Rectangle 8"/>
          <p:cNvSpPr/>
          <p:nvPr/>
        </p:nvSpPr>
        <p:spPr>
          <a:xfrm>
            <a:off x="6123598" y="2687657"/>
            <a:ext cx="5415872" cy="2757406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68533" y="3159256"/>
            <a:ext cx="5270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6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nhà làm bài tập. </a:t>
            </a:r>
          </a:p>
          <a:p>
            <a:pPr marL="285750" indent="-285750">
              <a:buFontTx/>
              <a:buChar char="-"/>
            </a:pPr>
            <a:r>
              <a:rPr lang="pt-BR" sz="36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bài tiếp theo  “Vận tốc”.</a:t>
            </a:r>
            <a:endParaRPr lang="en-US" sz="36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4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64405" y="670462"/>
            <a:ext cx="84743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9" y="3224958"/>
            <a:ext cx="4367005" cy="142243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12832" y="799977"/>
            <a:ext cx="727559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44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giờ 20 phút + 3 giờ 45 phút </a:t>
            </a:r>
            <a:endParaRPr lang="en-US" sz="4400" b="1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23" y="3224958"/>
            <a:ext cx="4670462" cy="1422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48758" y="3047953"/>
            <a:ext cx="936475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4703" y="3077737"/>
            <a:ext cx="93968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6477" y="3511621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 giờ</a:t>
            </a:r>
            <a:r>
              <a:rPr kumimoji="0" lang="vi-VN" sz="4400" b="0" i="0" u="none" strike="noStrike" kern="1200" cap="none" spc="0" normalizeH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5 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66570" y="4769361"/>
            <a:ext cx="4318663" cy="1581097"/>
            <a:chOff x="935980" y="4939878"/>
            <a:chExt cx="3384258" cy="1581097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51888" y="4939878"/>
              <a:ext cx="7667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25958" y="5377851"/>
              <a:ext cx="269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7 giờ</a:t>
              </a:r>
              <a:r>
                <a:rPr kumimoji="0" lang="vi-VN" sz="4400" b="0" i="0" u="none" strike="noStrike" kern="1200" cap="none" spc="0" normalizeH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5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70810" y="3494113"/>
            <a:ext cx="3457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4 giờ</a:t>
            </a:r>
            <a:r>
              <a:rPr kumimoji="0" lang="vi-VN" sz="4400" b="0" i="0" u="none" strike="noStrike" kern="1200" cap="none" spc="0" normalizeH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65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94703" y="4939456"/>
            <a:ext cx="4571992" cy="1422439"/>
            <a:chOff x="7595378" y="5098536"/>
            <a:chExt cx="3384258" cy="1422439"/>
          </a:xfrm>
        </p:grpSpPr>
        <p:pic>
          <p:nvPicPr>
            <p:cNvPr id="20" name="Picture 19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384258" cy="142243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285281" y="5355377"/>
              <a:ext cx="2525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6 giờ 5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63568" y="4769361"/>
            <a:ext cx="97494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D</a:t>
            </a:r>
          </a:p>
        </p:txBody>
      </p: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7642" y="4318419"/>
            <a:ext cx="609600" cy="609600"/>
          </a:xfrm>
          <a:prstGeom prst="rect">
            <a:avLst/>
          </a:prstGeom>
        </p:spPr>
      </p:pic>
      <p:pic>
        <p:nvPicPr>
          <p:cNvPr id="26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91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8" grpId="0"/>
      <p:bldP spid="18" grpId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6"/>
          <p:cNvSpPr/>
          <p:nvPr/>
        </p:nvSpPr>
        <p:spPr>
          <a:xfrm>
            <a:off x="1828289" y="845347"/>
            <a:ext cx="8927759" cy="424284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217741" y="3636323"/>
            <a:ext cx="3695337" cy="3001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339" y="1206197"/>
            <a:ext cx="99251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83346" y="670462"/>
            <a:ext cx="8049296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60" y="3290637"/>
            <a:ext cx="4451412" cy="1327886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836893" y="759397"/>
            <a:ext cx="466873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giờ</a:t>
            </a:r>
            <a:r>
              <a:rPr kumimoji="0" lang="vi-VN" sz="4400" b="1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21 phút x 2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39" y="3224958"/>
            <a:ext cx="4720519" cy="14224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9348" y="3098946"/>
            <a:ext cx="936475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6148" y="3054863"/>
            <a:ext cx="93968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4363" y="3510277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 giờ</a:t>
            </a:r>
            <a:r>
              <a:rPr kumimoji="0" lang="vi-VN" sz="4400" b="0" i="0" u="none" strike="noStrike" kern="1200" cap="none" spc="0" normalizeH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4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32012" y="4797864"/>
            <a:ext cx="4395027" cy="1569660"/>
            <a:chOff x="1001350" y="4956944"/>
            <a:chExt cx="3403863" cy="1569660"/>
          </a:xfrm>
        </p:grpSpPr>
        <p:pic>
          <p:nvPicPr>
            <p:cNvPr id="19" name="Picture 1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50" y="5098536"/>
              <a:ext cx="3384258" cy="142243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638414" y="4956944"/>
              <a:ext cx="7667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79181" y="5357053"/>
              <a:ext cx="27066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giờ</a:t>
              </a:r>
              <a:r>
                <a:rPr kumimoji="0" lang="vi-VN" sz="4400" b="0" i="0" u="none" strike="noStrike" kern="1200" cap="none" spc="0" normalizeH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42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30002" y="3551456"/>
            <a:ext cx="3472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4 giờ</a:t>
            </a:r>
            <a:r>
              <a:rPr kumimoji="0" lang="vi-VN" sz="4400" b="0" i="0" u="none" strike="noStrike" kern="1200" cap="none" spc="0" normalizeH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42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21329" y="4939456"/>
            <a:ext cx="4720522" cy="1422439"/>
            <a:chOff x="7595378" y="5098536"/>
            <a:chExt cx="3384258" cy="142243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384258" cy="142243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246828" y="5378042"/>
              <a:ext cx="26542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 giờ 02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2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46148" y="4818852"/>
            <a:ext cx="97494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823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/>
      <p:bldP spid="13" grpId="1"/>
      <p:bldP spid="16" grpId="0"/>
      <p:bldP spid="17" grpId="0"/>
      <p:bldP spid="17" grpId="1"/>
      <p:bldP spid="24" grpId="0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6"/>
          <p:cNvSpPr/>
          <p:nvPr/>
        </p:nvSpPr>
        <p:spPr>
          <a:xfrm>
            <a:off x="1828289" y="845347"/>
            <a:ext cx="8927759" cy="424284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020675" y="2395039"/>
            <a:ext cx="8542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LUYỆN </a:t>
            </a:r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TẬP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chung</a:t>
            </a:r>
            <a:endParaRPr lang="en-US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4694" y="3661371"/>
            <a:ext cx="205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SVN-Shintia Script" panose="02000804000000020003" pitchFamily="2" charset="0"/>
              </a:rPr>
              <a:t>(</a:t>
            </a:r>
            <a:r>
              <a:rPr lang="en-US" sz="2000" i="1" dirty="0" err="1" smtClean="0">
                <a:solidFill>
                  <a:srgbClr val="002060"/>
                </a:solidFill>
                <a:latin typeface="SVN-Shintia Script" panose="02000804000000020003" pitchFamily="2" charset="0"/>
              </a:rPr>
              <a:t>Trang</a:t>
            </a:r>
            <a:r>
              <a:rPr lang="en-US" sz="2000" i="1" dirty="0" smtClean="0">
                <a:solidFill>
                  <a:srgbClr val="002060"/>
                </a:solidFill>
                <a:latin typeface="SVN-Shintia Script" panose="02000804000000020003" pitchFamily="2" charset="0"/>
              </a:rPr>
              <a:t> 137)</a:t>
            </a:r>
            <a:endParaRPr lang="en-US" sz="2000" i="1" dirty="0">
              <a:solidFill>
                <a:srgbClr val="002060"/>
              </a:solidFill>
              <a:latin typeface="SVN-Shintia Script" panose="02000804000000020003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1554" y="1326697"/>
            <a:ext cx="242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Toán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217741" y="3636323"/>
            <a:ext cx="3695337" cy="30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E164B-EF56-48F8-AE4E-0D0B94FD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 flipH="1">
            <a:off x="-1311297" y="0"/>
            <a:ext cx="4189476" cy="7692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087416" y="-53059"/>
            <a:ext cx="4467391" cy="6846714"/>
          </a:xfrm>
          <a:prstGeom prst="rect">
            <a:avLst/>
          </a:prstGeom>
        </p:spPr>
      </p:pic>
      <p:sp>
        <p:nvSpPr>
          <p:cNvPr id="6" name="矩形: 圆角 6"/>
          <p:cNvSpPr/>
          <p:nvPr/>
        </p:nvSpPr>
        <p:spPr>
          <a:xfrm>
            <a:off x="1316646" y="935095"/>
            <a:ext cx="9247238" cy="47725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9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11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639779" y="5353051"/>
            <a:ext cx="467145" cy="438150"/>
          </a:xfrm>
          <a:prstGeom prst="rect">
            <a:avLst/>
          </a:prstGeom>
        </p:spPr>
      </p:pic>
      <p:pic>
        <p:nvPicPr>
          <p:cNvPr id="18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257550" y="92776"/>
            <a:ext cx="2625333" cy="25800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152C95-09D4-4363-84FF-BDAF7396FC10}"/>
              </a:ext>
            </a:extLst>
          </p:cNvPr>
          <p:cNvSpPr txBox="1"/>
          <p:nvPr/>
        </p:nvSpPr>
        <p:spPr>
          <a:xfrm>
            <a:off x="3264632" y="2112142"/>
            <a:ext cx="672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A3CF3-07BF-451F-ABDD-682FCD6D9D91}"/>
              </a:ext>
            </a:extLst>
          </p:cNvPr>
          <p:cNvSpPr txBox="1"/>
          <p:nvPr/>
        </p:nvSpPr>
        <p:spPr>
          <a:xfrm>
            <a:off x="3165042" y="3686429"/>
            <a:ext cx="711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5646" y="712646"/>
            <a:ext cx="4401693" cy="1999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2" t="3033" r="32690" b="44832"/>
          <a:stretch/>
        </p:blipFill>
        <p:spPr>
          <a:xfrm rot="636127">
            <a:off x="1689480" y="2075087"/>
            <a:ext cx="1312977" cy="1193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2" t="3033" r="32690" b="44832"/>
          <a:stretch/>
        </p:blipFill>
        <p:spPr>
          <a:xfrm rot="745844">
            <a:off x="1738483" y="3325507"/>
            <a:ext cx="1312977" cy="11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65CBF7-46C8-4DFD-9409-CE17567C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1" r="61975"/>
          <a:stretch/>
        </p:blipFill>
        <p:spPr>
          <a:xfrm flipH="1">
            <a:off x="6970142" y="2988123"/>
            <a:ext cx="4625303" cy="30923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24005" y="471059"/>
            <a:ext cx="6675285" cy="2517064"/>
          </a:xfrm>
          <a:prstGeom prst="cloudCallout">
            <a:avLst>
              <a:gd name="adj1" fmla="val 63091"/>
              <a:gd name="adj2" fmla="val 6495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1025" y="944761"/>
            <a:ext cx="5494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ơi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ơi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,…</a:t>
            </a:r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Huhu!HuHu!</a:t>
            </a:r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Các bạn nhỏ ơi.</a:t>
            </a:r>
          </a:p>
          <a:p>
            <a:r>
              <a:rPr lang="en-US" sz="2400" b="1" dirty="0" err="1" smtClean="0">
                <a:solidFill>
                  <a:srgbClr val="002060"/>
                </a:solidFill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mình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2400" b="1" dirty="0" err="1" smtClean="0">
                <a:solidFill>
                  <a:srgbClr val="002060"/>
                </a:solidFill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giúp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mình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tìm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nhé</a:t>
            </a:r>
            <a:r>
              <a:rPr lang="en-US" sz="2400" b="1" dirty="0" smtClean="0">
                <a:solidFill>
                  <a:srgbClr val="002060"/>
                </a:solidFill>
              </a:rPr>
              <a:t>!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40" r="59531"/>
          <a:stretch/>
        </p:blipFill>
        <p:spPr>
          <a:xfrm flipH="1">
            <a:off x="238838" y="2386612"/>
            <a:ext cx="4687122" cy="4471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731042" y="3539331"/>
            <a:ext cx="2592029" cy="204329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333136" y="711616"/>
            <a:ext cx="6032090" cy="1721867"/>
          </a:xfrm>
          <a:prstGeom prst="cloudCallout">
            <a:avLst>
              <a:gd name="adj1" fmla="val 46927"/>
              <a:gd name="adj2" fmla="val 1159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57" y="1054411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anh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Sóc</a:t>
            </a:r>
            <a:r>
              <a:rPr lang="en-US" sz="2800" b="1" dirty="0" smtClean="0">
                <a:solidFill>
                  <a:srgbClr val="002060"/>
                </a:solidFill>
              </a:rPr>
              <a:t> ạ!</a:t>
            </a: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Anh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thấy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đâu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</a:rPr>
              <a:t> ạ?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880421" y="1336632"/>
            <a:ext cx="6032090" cy="17218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7342" y="1679427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anh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này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Anh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sẽ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459250" y="403181"/>
            <a:ext cx="11073988" cy="581507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33947" y="1504108"/>
            <a:ext cx="74626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a) 17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53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33947" y="2407414"/>
            <a:ext cx="8151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b) 45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23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– 24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17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33947" y="3310720"/>
            <a:ext cx="7801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c) 6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x 6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33947" y="4237862"/>
            <a:ext cx="77994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d) 21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giây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: 5</a:t>
            </a: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1294440" y="796222"/>
            <a:ext cx="37018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Bài</a:t>
            </a:r>
            <a:r>
              <a:rPr lang="en-US" altLang="en-US" sz="4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1: </a:t>
            </a:r>
            <a:r>
              <a:rPr lang="en-US" altLang="en-US" sz="44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Tính</a:t>
            </a:r>
            <a:endParaRPr lang="en-US" altLang="en-US" sz="4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40" r="59531"/>
          <a:stretch/>
        </p:blipFill>
        <p:spPr>
          <a:xfrm>
            <a:off x="8170606" y="2847535"/>
            <a:ext cx="4436295" cy="41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1091</Words>
  <Application>Microsoft Office PowerPoint</Application>
  <PresentationFormat>Widescreen</PresentationFormat>
  <Paragraphs>160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等线</vt:lpstr>
      <vt:lpstr>Times New Roman</vt:lpstr>
      <vt:lpstr>SVN-Shintia Script</vt:lpstr>
      <vt:lpstr>UTM Cookies</vt:lpstr>
      <vt:lpstr>Tahoma</vt:lpstr>
      <vt:lpstr>iCiel Cadena</vt:lpstr>
      <vt:lpstr>Akronism</vt:lpstr>
      <vt:lpstr>SimSun</vt:lpstr>
      <vt:lpstr>字魂59号-创粗黑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62</cp:revision>
  <dcterms:created xsi:type="dcterms:W3CDTF">2022-02-11T16:01:58Z</dcterms:created>
  <dcterms:modified xsi:type="dcterms:W3CDTF">2022-03-03T07:12:59Z</dcterms:modified>
</cp:coreProperties>
</file>