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8" r:id="rId3"/>
    <p:sldId id="266" r:id="rId4"/>
    <p:sldId id="265" r:id="rId5"/>
    <p:sldId id="260" r:id="rId6"/>
    <p:sldId id="264" r:id="rId7"/>
    <p:sldId id="263" r:id="rId8"/>
    <p:sldId id="257" r:id="rId9"/>
    <p:sldId id="261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2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262"/>
    <a:srgbClr val="7DB1BE"/>
    <a:srgbClr val="DB543E"/>
    <a:srgbClr val="FFE8E3"/>
    <a:srgbClr val="806875"/>
    <a:srgbClr val="C0E1EA"/>
    <a:srgbClr val="AF8B7F"/>
    <a:srgbClr val="6AAA94"/>
    <a:srgbClr val="F9C9D4"/>
    <a:srgbClr val="D1E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349E8-F234-46E1-ABA5-F95E3CED843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B5306-0782-463A-A710-AC68C2EA2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tuyết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33582-CED1-4440-BA7B-63B1D42730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52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10E2-4C44-448E-B001-4C89CBAD2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CE317-E53C-4604-8FFC-FF58AD8F6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8CF54-296C-41C6-8357-F178F837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1034B-2D70-4485-B8B3-6B1CB924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FF25-AD7F-4A15-8CD3-B936376A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1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B681-0AB9-457C-8E00-92027172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41D53-7397-444C-A261-744EC12E5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36487-2660-4C87-AAF9-F68E131E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C000B-5522-45BF-82D7-8CE8987E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EEBA8-24B0-496D-9B60-B43DDDC6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1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F1CD6-F156-4944-AC0D-869B52EF0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15E53-E11A-4A26-9659-B65DDB8DD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91B95-3771-4C34-8FF2-BA8041A6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82F53-E938-4326-88D2-8CE05E9B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7A59F-E105-4F0C-9816-671F9EDC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9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9E6-8105-4C02-AC8E-21E8A9E3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71C5D-6A79-4E67-BBB9-545F1373C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2F3A8-4A9F-4EDB-B193-EF316D52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7DDD-830A-4C83-8E6F-4102865B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42F88-6E37-42A5-B86B-B46DBA9C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3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D2BD-EFCD-4614-9BD1-2EEE5C3F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F4B42-F738-4387-9794-96FE7033F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E7D48-CDCE-4FA1-8EED-905BD11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0AC7D-9BFF-476A-82AC-8998EEDB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23DAE-D929-4651-9AE3-81B3614A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3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19ED-57FE-45EF-AF84-CB97A9BF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A512-3538-4379-A43C-73159590C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D2A84-A632-48D3-8E0C-AC023E8A6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60084-90FF-4855-BD38-EDECDB52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CED52-EFB4-42EB-A83E-4123AB58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FC523-6B3D-41F9-8B48-129BC085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D76C-6A35-4DA4-AC46-D05519FB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B1470-12D2-41A0-B726-C0C4E602E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152D2-FF94-4E67-9E91-94CE15C42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12273-5273-4BCF-9B38-520FE6E7C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4B0B8-96B8-4791-871F-423098966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FC6C9-5E62-4764-A2BA-3732FC30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4A0AE-2EC6-4988-B828-0E8875E1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7680A-F519-4D03-A611-605E07AB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0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A2E68-7DC3-46AF-88B1-34340DA6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5E168-767E-409F-9AB3-057D7815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AAB9F-4A2E-4059-93B3-1739778D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B995C-9012-4FB2-8B8D-576B988C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3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572D43-C846-4A5C-ADED-3AEFB47E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E7067-71D0-4963-ACC9-D35EC29F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78267-EDAE-4CAB-BE20-45D6D08B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23ED-F849-490C-9308-87A1ECD4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9BE93-815E-4165-83FE-2D25CA790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DC22C-59EC-4713-9730-3E326FFD7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67E50-46A3-493B-8F06-5A8746E4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EE84C-CA4C-4B18-A677-C6CAA2C1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8AC46-FF26-4239-9A7E-1FE059F0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0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8B72-D30B-490F-904B-B25C9E11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1DE74-3A09-40AC-B988-A19004B17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33EDE-111D-41C3-AFE7-A7DFA00DA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04AD8-481E-40F7-9300-F66581B7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54-C29B-40B9-9F15-6765DD25A75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3B329-61CF-4C99-9019-74E75EF4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A732E-530A-4006-A99A-66BD6217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D179B-F1AB-4289-BFE1-0A775871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BF92E-414D-4133-9FB7-6C06330EA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554B6-7FAA-4FC7-B953-7BEB07E95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F154-C29B-40B9-9F15-6765DD25A75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87AC5-4BFE-4063-9328-0BAFD6518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D34EA-8791-4E3C-98DE-C6988DF0E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11.pn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nowflake free icon">
            <a:extLst>
              <a:ext uri="{FF2B5EF4-FFF2-40B4-BE49-F238E27FC236}">
                <a16:creationId xmlns:a16="http://schemas.microsoft.com/office/drawing/2014/main" id="{E5025AA4-E9DB-4AED-9A23-91CBB0B9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38594" y="157258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E3E847-79AC-4C7B-A974-81BB949D70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8"/>
          <a:stretch/>
        </p:blipFill>
        <p:spPr>
          <a:xfrm>
            <a:off x="-6875" y="-19539"/>
            <a:ext cx="12205749" cy="1543050"/>
          </a:xfrm>
          <a:prstGeom prst="rect">
            <a:avLst/>
          </a:prstGeom>
        </p:spPr>
      </p:pic>
      <p:pic>
        <p:nvPicPr>
          <p:cNvPr id="1026" name="Picture 2" descr="Snowflake free icon">
            <a:extLst>
              <a:ext uri="{FF2B5EF4-FFF2-40B4-BE49-F238E27FC236}">
                <a16:creationId xmlns:a16="http://schemas.microsoft.com/office/drawing/2014/main" id="{4AEFC6DD-3AC5-416A-9238-ECFEB1086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88856" y="427744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nowflake free icon">
            <a:extLst>
              <a:ext uri="{FF2B5EF4-FFF2-40B4-BE49-F238E27FC236}">
                <a16:creationId xmlns:a16="http://schemas.microsoft.com/office/drawing/2014/main" id="{0699C4F7-A284-4AA7-AB84-C3248B6D3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158038" y="381719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nowflake free icon">
            <a:extLst>
              <a:ext uri="{FF2B5EF4-FFF2-40B4-BE49-F238E27FC236}">
                <a16:creationId xmlns:a16="http://schemas.microsoft.com/office/drawing/2014/main" id="{41E7F8F3-3B8C-4941-AFC9-737AA5EA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277101" y="178594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nowflake free icon">
            <a:extLst>
              <a:ext uri="{FF2B5EF4-FFF2-40B4-BE49-F238E27FC236}">
                <a16:creationId xmlns:a16="http://schemas.microsoft.com/office/drawing/2014/main" id="{FFE151C7-1139-44F7-A8FB-A5C398DF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00576" y="40005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nowflake free icon">
            <a:extLst>
              <a:ext uri="{FF2B5EF4-FFF2-40B4-BE49-F238E27FC236}">
                <a16:creationId xmlns:a16="http://schemas.microsoft.com/office/drawing/2014/main" id="{F1D81C02-CFFF-4794-A1B6-2C008BDC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76301" y="22098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nowflake free icon">
            <a:extLst>
              <a:ext uri="{FF2B5EF4-FFF2-40B4-BE49-F238E27FC236}">
                <a16:creationId xmlns:a16="http://schemas.microsoft.com/office/drawing/2014/main" id="{08FABD43-0673-4C70-891B-A0783120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4839" y="597694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nowflake free icon">
            <a:extLst>
              <a:ext uri="{FF2B5EF4-FFF2-40B4-BE49-F238E27FC236}">
                <a16:creationId xmlns:a16="http://schemas.microsoft.com/office/drawing/2014/main" id="{64B332A8-546B-44C7-9408-F18904B8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72726" y="3781425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nowflake free icon">
            <a:extLst>
              <a:ext uri="{FF2B5EF4-FFF2-40B4-BE49-F238E27FC236}">
                <a16:creationId xmlns:a16="http://schemas.microsoft.com/office/drawing/2014/main" id="{77858960-7E54-4408-B36D-99D71659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61994" y="624327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E8267FB2-8F9C-4929-B2A4-ED476688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5739" y="179070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B80880B9-075B-4D5C-9FFB-74FA6872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18481" y="624327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dy cane free icon">
            <a:extLst>
              <a:ext uri="{FF2B5EF4-FFF2-40B4-BE49-F238E27FC236}">
                <a16:creationId xmlns:a16="http://schemas.microsoft.com/office/drawing/2014/main" id="{9DAF84EA-640E-4D4A-938C-CABFF10D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57" y="5193709"/>
            <a:ext cx="1134163" cy="11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614FF9D2-0D46-44F5-86AB-76544453B2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71" y="4624043"/>
            <a:ext cx="3133929" cy="128294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19BD85C-A555-49AD-BD24-0C1F0198D9B8}"/>
              </a:ext>
            </a:extLst>
          </p:cNvPr>
          <p:cNvGrpSpPr/>
          <p:nvPr/>
        </p:nvGrpSpPr>
        <p:grpSpPr>
          <a:xfrm>
            <a:off x="2506631" y="971550"/>
            <a:ext cx="9748926" cy="3712561"/>
            <a:chOff x="2893467" y="997865"/>
            <a:chExt cx="9748926" cy="3712561"/>
          </a:xfrm>
        </p:grpSpPr>
        <p:pic>
          <p:nvPicPr>
            <p:cNvPr id="28" name="Picture 27" descr="Shape, rectangle&#10;&#10;Description automatically generated">
              <a:extLst>
                <a:ext uri="{FF2B5EF4-FFF2-40B4-BE49-F238E27FC236}">
                  <a16:creationId xmlns:a16="http://schemas.microsoft.com/office/drawing/2014/main" id="{025F5A90-6FA6-46A1-A86E-8AB1297DB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691" y="1651959"/>
              <a:ext cx="8984795" cy="3048202"/>
            </a:xfrm>
            <a:prstGeom prst="rect">
              <a:avLst/>
            </a:prstGeom>
          </p:spPr>
        </p:pic>
        <p:pic>
          <p:nvPicPr>
            <p:cNvPr id="33" name="Picture 32" descr="Text&#10;&#10;Description automatically generated">
              <a:extLst>
                <a:ext uri="{FF2B5EF4-FFF2-40B4-BE49-F238E27FC236}">
                  <a16:creationId xmlns:a16="http://schemas.microsoft.com/office/drawing/2014/main" id="{163E3110-0ACC-4F50-BA37-EDD350B5F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467" y="1812355"/>
              <a:ext cx="9520936" cy="2898071"/>
            </a:xfrm>
            <a:prstGeom prst="rect">
              <a:avLst/>
            </a:prstGeom>
          </p:spPr>
        </p:pic>
        <p:pic>
          <p:nvPicPr>
            <p:cNvPr id="1032" name="Picture 8" descr="Holly free icon">
              <a:extLst>
                <a:ext uri="{FF2B5EF4-FFF2-40B4-BE49-F238E27FC236}">
                  <a16:creationId xmlns:a16="http://schemas.microsoft.com/office/drawing/2014/main" id="{6504FFC6-A31B-4921-8B40-3191496A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2692" y="997865"/>
              <a:ext cx="1229701" cy="122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Railroad free icon">
            <a:extLst>
              <a:ext uri="{FF2B5EF4-FFF2-40B4-BE49-F238E27FC236}">
                <a16:creationId xmlns:a16="http://schemas.microsoft.com/office/drawing/2014/main" id="{405D3031-E31C-4245-A727-BC4975FD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388" flipH="1">
            <a:off x="9806295" y="5028348"/>
            <a:ext cx="1551962" cy="15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raphic 27">
            <a:hlinkClick r:id="rId12" action="ppaction://hlinksldjump"/>
            <a:extLst>
              <a:ext uri="{FF2B5EF4-FFF2-40B4-BE49-F238E27FC236}">
                <a16:creationId xmlns:a16="http://schemas.microsoft.com/office/drawing/2014/main" id="{B1952627-8016-4CB0-B983-3BEF711BA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29895" y="2476989"/>
            <a:ext cx="3277411" cy="434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Bài 1: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Một lớp học có 32 học sinh, trong đó số học sinh 10 tuổi chiếm 75%, 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còn lại là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học sinh 11 tuổi. Tính số học sinh 11 tuổi của lớp học đó.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:a16="http://schemas.microsoft.com/office/drawing/2014/main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15" y="5178792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07078" y="1575304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B120669-CBE6-4342-A475-195ADEDEEF2E}"/>
              </a:ext>
            </a:extLst>
          </p:cNvPr>
          <p:cNvSpPr txBox="1"/>
          <p:nvPr/>
        </p:nvSpPr>
        <p:spPr>
          <a:xfrm>
            <a:off x="3289398" y="2331675"/>
            <a:ext cx="5410486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Tóm tắt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(Lớp học) 100% : 32 học sinh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HS 10 tuổi 75% : …học sinh?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HS 11 tuổi          : ...học sinh?</a:t>
            </a:r>
          </a:p>
        </p:txBody>
      </p:sp>
    </p:spTree>
    <p:extLst>
      <p:ext uri="{BB962C8B-B14F-4D97-AF65-F5344CB8AC3E}">
        <p14:creationId xmlns:p14="http://schemas.microsoft.com/office/powerpoint/2010/main" val="1500654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661DD46-CCD1-442C-B29B-3130ED3EAC6F}"/>
              </a:ext>
            </a:extLst>
          </p:cNvPr>
          <p:cNvSpPr/>
          <p:nvPr/>
        </p:nvSpPr>
        <p:spPr>
          <a:xfrm>
            <a:off x="6319412" y="2291509"/>
            <a:ext cx="5449349" cy="4181282"/>
          </a:xfrm>
          <a:custGeom>
            <a:avLst/>
            <a:gdLst>
              <a:gd name="connsiteX0" fmla="*/ 0 w 5449349"/>
              <a:gd name="connsiteY0" fmla="*/ 696894 h 4181282"/>
              <a:gd name="connsiteX1" fmla="*/ 696894 w 5449349"/>
              <a:gd name="connsiteY1" fmla="*/ 0 h 4181282"/>
              <a:gd name="connsiteX2" fmla="*/ 1453932 w 5449349"/>
              <a:gd name="connsiteY2" fmla="*/ 0 h 4181282"/>
              <a:gd name="connsiteX3" fmla="*/ 2129859 w 5449349"/>
              <a:gd name="connsiteY3" fmla="*/ 0 h 4181282"/>
              <a:gd name="connsiteX4" fmla="*/ 2765230 w 5449349"/>
              <a:gd name="connsiteY4" fmla="*/ 0 h 4181282"/>
              <a:gd name="connsiteX5" fmla="*/ 3400601 w 5449349"/>
              <a:gd name="connsiteY5" fmla="*/ 0 h 4181282"/>
              <a:gd name="connsiteX6" fmla="*/ 4117084 w 5449349"/>
              <a:gd name="connsiteY6" fmla="*/ 0 h 4181282"/>
              <a:gd name="connsiteX7" fmla="*/ 4752455 w 5449349"/>
              <a:gd name="connsiteY7" fmla="*/ 0 h 4181282"/>
              <a:gd name="connsiteX8" fmla="*/ 5449349 w 5449349"/>
              <a:gd name="connsiteY8" fmla="*/ 696894 h 4181282"/>
              <a:gd name="connsiteX9" fmla="*/ 5449349 w 5449349"/>
              <a:gd name="connsiteY9" fmla="*/ 1338018 h 4181282"/>
              <a:gd name="connsiteX10" fmla="*/ 5449349 w 5449349"/>
              <a:gd name="connsiteY10" fmla="*/ 1951266 h 4181282"/>
              <a:gd name="connsiteX11" fmla="*/ 5449349 w 5449349"/>
              <a:gd name="connsiteY11" fmla="*/ 2676015 h 4181282"/>
              <a:gd name="connsiteX12" fmla="*/ 5449349 w 5449349"/>
              <a:gd name="connsiteY12" fmla="*/ 3484388 h 4181282"/>
              <a:gd name="connsiteX13" fmla="*/ 4752455 w 5449349"/>
              <a:gd name="connsiteY13" fmla="*/ 4181282 h 4181282"/>
              <a:gd name="connsiteX14" fmla="*/ 3995417 w 5449349"/>
              <a:gd name="connsiteY14" fmla="*/ 4181282 h 4181282"/>
              <a:gd name="connsiteX15" fmla="*/ 3319490 w 5449349"/>
              <a:gd name="connsiteY15" fmla="*/ 4181282 h 4181282"/>
              <a:gd name="connsiteX16" fmla="*/ 2684119 w 5449349"/>
              <a:gd name="connsiteY16" fmla="*/ 4181282 h 4181282"/>
              <a:gd name="connsiteX17" fmla="*/ 2048748 w 5449349"/>
              <a:gd name="connsiteY17" fmla="*/ 4181282 h 4181282"/>
              <a:gd name="connsiteX18" fmla="*/ 1332265 w 5449349"/>
              <a:gd name="connsiteY18" fmla="*/ 4181282 h 4181282"/>
              <a:gd name="connsiteX19" fmla="*/ 696894 w 5449349"/>
              <a:gd name="connsiteY19" fmla="*/ 4181282 h 4181282"/>
              <a:gd name="connsiteX20" fmla="*/ 0 w 5449349"/>
              <a:gd name="connsiteY20" fmla="*/ 3484388 h 4181282"/>
              <a:gd name="connsiteX21" fmla="*/ 0 w 5449349"/>
              <a:gd name="connsiteY21" fmla="*/ 2731765 h 4181282"/>
              <a:gd name="connsiteX22" fmla="*/ 0 w 5449349"/>
              <a:gd name="connsiteY22" fmla="*/ 2007016 h 4181282"/>
              <a:gd name="connsiteX23" fmla="*/ 0 w 5449349"/>
              <a:gd name="connsiteY23" fmla="*/ 696894 h 418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49349" h="4181282" extrusionOk="0">
                <a:moveTo>
                  <a:pt x="0" y="696894"/>
                </a:moveTo>
                <a:cubicBezTo>
                  <a:pt x="-75803" y="305347"/>
                  <a:pt x="269803" y="-4763"/>
                  <a:pt x="696894" y="0"/>
                </a:cubicBezTo>
                <a:cubicBezTo>
                  <a:pt x="1000230" y="-14676"/>
                  <a:pt x="1159990" y="28931"/>
                  <a:pt x="1453932" y="0"/>
                </a:cubicBezTo>
                <a:cubicBezTo>
                  <a:pt x="1747874" y="-28931"/>
                  <a:pt x="1870029" y="-18873"/>
                  <a:pt x="2129859" y="0"/>
                </a:cubicBezTo>
                <a:cubicBezTo>
                  <a:pt x="2389689" y="18873"/>
                  <a:pt x="2493784" y="27552"/>
                  <a:pt x="2765230" y="0"/>
                </a:cubicBezTo>
                <a:cubicBezTo>
                  <a:pt x="3036676" y="-27552"/>
                  <a:pt x="3268564" y="28873"/>
                  <a:pt x="3400601" y="0"/>
                </a:cubicBezTo>
                <a:cubicBezTo>
                  <a:pt x="3532638" y="-28873"/>
                  <a:pt x="3799917" y="-31593"/>
                  <a:pt x="4117084" y="0"/>
                </a:cubicBezTo>
                <a:cubicBezTo>
                  <a:pt x="4434251" y="31593"/>
                  <a:pt x="4620207" y="-25656"/>
                  <a:pt x="4752455" y="0"/>
                </a:cubicBezTo>
                <a:cubicBezTo>
                  <a:pt x="5156065" y="32158"/>
                  <a:pt x="5479341" y="317949"/>
                  <a:pt x="5449349" y="696894"/>
                </a:cubicBezTo>
                <a:cubicBezTo>
                  <a:pt x="5426127" y="863259"/>
                  <a:pt x="5444828" y="1131247"/>
                  <a:pt x="5449349" y="1338018"/>
                </a:cubicBezTo>
                <a:cubicBezTo>
                  <a:pt x="5453870" y="1544789"/>
                  <a:pt x="5473066" y="1786796"/>
                  <a:pt x="5449349" y="1951266"/>
                </a:cubicBezTo>
                <a:cubicBezTo>
                  <a:pt x="5425632" y="2115736"/>
                  <a:pt x="5438376" y="2453133"/>
                  <a:pt x="5449349" y="2676015"/>
                </a:cubicBezTo>
                <a:cubicBezTo>
                  <a:pt x="5460322" y="2898897"/>
                  <a:pt x="5462440" y="3260413"/>
                  <a:pt x="5449349" y="3484388"/>
                </a:cubicBezTo>
                <a:cubicBezTo>
                  <a:pt x="5435296" y="3859941"/>
                  <a:pt x="5190108" y="4175946"/>
                  <a:pt x="4752455" y="4181282"/>
                </a:cubicBezTo>
                <a:cubicBezTo>
                  <a:pt x="4409931" y="4192873"/>
                  <a:pt x="4190605" y="4172578"/>
                  <a:pt x="3995417" y="4181282"/>
                </a:cubicBezTo>
                <a:cubicBezTo>
                  <a:pt x="3800229" y="4189986"/>
                  <a:pt x="3532370" y="4179882"/>
                  <a:pt x="3319490" y="4181282"/>
                </a:cubicBezTo>
                <a:cubicBezTo>
                  <a:pt x="3106610" y="4182682"/>
                  <a:pt x="2937751" y="4152532"/>
                  <a:pt x="2684119" y="4181282"/>
                </a:cubicBezTo>
                <a:cubicBezTo>
                  <a:pt x="2430487" y="4210032"/>
                  <a:pt x="2361709" y="4187846"/>
                  <a:pt x="2048748" y="4181282"/>
                </a:cubicBezTo>
                <a:cubicBezTo>
                  <a:pt x="1735787" y="4174718"/>
                  <a:pt x="1637933" y="4202988"/>
                  <a:pt x="1332265" y="4181282"/>
                </a:cubicBezTo>
                <a:cubicBezTo>
                  <a:pt x="1026597" y="4159576"/>
                  <a:pt x="912308" y="4209430"/>
                  <a:pt x="696894" y="4181282"/>
                </a:cubicBezTo>
                <a:cubicBezTo>
                  <a:pt x="379232" y="4239321"/>
                  <a:pt x="70186" y="3831569"/>
                  <a:pt x="0" y="3484388"/>
                </a:cubicBezTo>
                <a:cubicBezTo>
                  <a:pt x="22356" y="3213271"/>
                  <a:pt x="29601" y="2908320"/>
                  <a:pt x="0" y="2731765"/>
                </a:cubicBezTo>
                <a:cubicBezTo>
                  <a:pt x="-29601" y="2555210"/>
                  <a:pt x="-5148" y="2257734"/>
                  <a:pt x="0" y="2007016"/>
                </a:cubicBezTo>
                <a:cubicBezTo>
                  <a:pt x="5148" y="1756298"/>
                  <a:pt x="33995" y="1079586"/>
                  <a:pt x="0" y="696894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18812618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254552-D6AA-4EF8-A249-725CD432889E}"/>
              </a:ext>
            </a:extLst>
          </p:cNvPr>
          <p:cNvGrpSpPr/>
          <p:nvPr/>
        </p:nvGrpSpPr>
        <p:grpSpPr>
          <a:xfrm>
            <a:off x="212227" y="2335536"/>
            <a:ext cx="4997082" cy="3945046"/>
            <a:chOff x="212227" y="2335536"/>
            <a:chExt cx="4997082" cy="3945046"/>
          </a:xfrm>
          <a:noFill/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3F71BAE-62F2-4551-86BA-0F0172CB5C83}"/>
                </a:ext>
              </a:extLst>
            </p:cNvPr>
            <p:cNvSpPr/>
            <p:nvPr/>
          </p:nvSpPr>
          <p:spPr>
            <a:xfrm>
              <a:off x="423239" y="2345202"/>
              <a:ext cx="4786070" cy="3935380"/>
            </a:xfrm>
            <a:custGeom>
              <a:avLst/>
              <a:gdLst>
                <a:gd name="connsiteX0" fmla="*/ 0 w 4786070"/>
                <a:gd name="connsiteY0" fmla="*/ 655910 h 3935380"/>
                <a:gd name="connsiteX1" fmla="*/ 655910 w 4786070"/>
                <a:gd name="connsiteY1" fmla="*/ 0 h 3935380"/>
                <a:gd name="connsiteX2" fmla="*/ 1316018 w 4786070"/>
                <a:gd name="connsiteY2" fmla="*/ 0 h 3935380"/>
                <a:gd name="connsiteX3" fmla="*/ 1976125 w 4786070"/>
                <a:gd name="connsiteY3" fmla="*/ 0 h 3935380"/>
                <a:gd name="connsiteX4" fmla="*/ 2670975 w 4786070"/>
                <a:gd name="connsiteY4" fmla="*/ 0 h 3935380"/>
                <a:gd name="connsiteX5" fmla="*/ 3331083 w 4786070"/>
                <a:gd name="connsiteY5" fmla="*/ 0 h 3935380"/>
                <a:gd name="connsiteX6" fmla="*/ 4130160 w 4786070"/>
                <a:gd name="connsiteY6" fmla="*/ 0 h 3935380"/>
                <a:gd name="connsiteX7" fmla="*/ 4786070 w 4786070"/>
                <a:gd name="connsiteY7" fmla="*/ 655910 h 3935380"/>
                <a:gd name="connsiteX8" fmla="*/ 4786070 w 4786070"/>
                <a:gd name="connsiteY8" fmla="*/ 1233093 h 3935380"/>
                <a:gd name="connsiteX9" fmla="*/ 4786070 w 4786070"/>
                <a:gd name="connsiteY9" fmla="*/ 1941454 h 3935380"/>
                <a:gd name="connsiteX10" fmla="*/ 4786070 w 4786070"/>
                <a:gd name="connsiteY10" fmla="*/ 2649816 h 3935380"/>
                <a:gd name="connsiteX11" fmla="*/ 4786070 w 4786070"/>
                <a:gd name="connsiteY11" fmla="*/ 3279470 h 3935380"/>
                <a:gd name="connsiteX12" fmla="*/ 4130160 w 4786070"/>
                <a:gd name="connsiteY12" fmla="*/ 3935380 h 3935380"/>
                <a:gd name="connsiteX13" fmla="*/ 3539538 w 4786070"/>
                <a:gd name="connsiteY13" fmla="*/ 3935380 h 3935380"/>
                <a:gd name="connsiteX14" fmla="*/ 2879430 w 4786070"/>
                <a:gd name="connsiteY14" fmla="*/ 3935380 h 3935380"/>
                <a:gd name="connsiteX15" fmla="*/ 2254065 w 4786070"/>
                <a:gd name="connsiteY15" fmla="*/ 3935380 h 3935380"/>
                <a:gd name="connsiteX16" fmla="*/ 1593958 w 4786070"/>
                <a:gd name="connsiteY16" fmla="*/ 3935380 h 3935380"/>
                <a:gd name="connsiteX17" fmla="*/ 655910 w 4786070"/>
                <a:gd name="connsiteY17" fmla="*/ 3935380 h 3935380"/>
                <a:gd name="connsiteX18" fmla="*/ 0 w 4786070"/>
                <a:gd name="connsiteY18" fmla="*/ 3279470 h 3935380"/>
                <a:gd name="connsiteX19" fmla="*/ 0 w 4786070"/>
                <a:gd name="connsiteY19" fmla="*/ 2676051 h 3935380"/>
                <a:gd name="connsiteX20" fmla="*/ 0 w 4786070"/>
                <a:gd name="connsiteY20" fmla="*/ 2020161 h 3935380"/>
                <a:gd name="connsiteX21" fmla="*/ 0 w 4786070"/>
                <a:gd name="connsiteY21" fmla="*/ 1364271 h 3935380"/>
                <a:gd name="connsiteX22" fmla="*/ 0 w 4786070"/>
                <a:gd name="connsiteY22" fmla="*/ 655910 h 393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86070" h="3935380" fill="none" extrusionOk="0">
                  <a:moveTo>
                    <a:pt x="0" y="655910"/>
                  </a:moveTo>
                  <a:cubicBezTo>
                    <a:pt x="-31086" y="242212"/>
                    <a:pt x="246662" y="64433"/>
                    <a:pt x="655910" y="0"/>
                  </a:cubicBezTo>
                  <a:cubicBezTo>
                    <a:pt x="894472" y="-7723"/>
                    <a:pt x="999276" y="-11561"/>
                    <a:pt x="1316018" y="0"/>
                  </a:cubicBezTo>
                  <a:cubicBezTo>
                    <a:pt x="1632760" y="11561"/>
                    <a:pt x="1714803" y="2197"/>
                    <a:pt x="1976125" y="0"/>
                  </a:cubicBezTo>
                  <a:cubicBezTo>
                    <a:pt x="2237447" y="-2197"/>
                    <a:pt x="2391694" y="18826"/>
                    <a:pt x="2670975" y="0"/>
                  </a:cubicBezTo>
                  <a:cubicBezTo>
                    <a:pt x="2950256" y="-18826"/>
                    <a:pt x="3091744" y="-57"/>
                    <a:pt x="3331083" y="0"/>
                  </a:cubicBezTo>
                  <a:cubicBezTo>
                    <a:pt x="3570422" y="57"/>
                    <a:pt x="3783020" y="-6861"/>
                    <a:pt x="4130160" y="0"/>
                  </a:cubicBezTo>
                  <a:cubicBezTo>
                    <a:pt x="4455964" y="50701"/>
                    <a:pt x="4828576" y="291135"/>
                    <a:pt x="4786070" y="655910"/>
                  </a:cubicBezTo>
                  <a:cubicBezTo>
                    <a:pt x="4812464" y="807363"/>
                    <a:pt x="4784060" y="998695"/>
                    <a:pt x="4786070" y="1233093"/>
                  </a:cubicBezTo>
                  <a:cubicBezTo>
                    <a:pt x="4788080" y="1467491"/>
                    <a:pt x="4808863" y="1612336"/>
                    <a:pt x="4786070" y="1941454"/>
                  </a:cubicBezTo>
                  <a:cubicBezTo>
                    <a:pt x="4763277" y="2270572"/>
                    <a:pt x="4793586" y="2322705"/>
                    <a:pt x="4786070" y="2649816"/>
                  </a:cubicBezTo>
                  <a:cubicBezTo>
                    <a:pt x="4778554" y="2976927"/>
                    <a:pt x="4759841" y="3041619"/>
                    <a:pt x="4786070" y="3279470"/>
                  </a:cubicBezTo>
                  <a:cubicBezTo>
                    <a:pt x="4752785" y="3620115"/>
                    <a:pt x="4462880" y="3980059"/>
                    <a:pt x="4130160" y="3935380"/>
                  </a:cubicBezTo>
                  <a:cubicBezTo>
                    <a:pt x="3910564" y="3961274"/>
                    <a:pt x="3691179" y="3949835"/>
                    <a:pt x="3539538" y="3935380"/>
                  </a:cubicBezTo>
                  <a:cubicBezTo>
                    <a:pt x="3387897" y="3920925"/>
                    <a:pt x="3135195" y="3936514"/>
                    <a:pt x="2879430" y="3935380"/>
                  </a:cubicBezTo>
                  <a:cubicBezTo>
                    <a:pt x="2623665" y="3934246"/>
                    <a:pt x="2551470" y="3963539"/>
                    <a:pt x="2254065" y="3935380"/>
                  </a:cubicBezTo>
                  <a:cubicBezTo>
                    <a:pt x="1956661" y="3907221"/>
                    <a:pt x="1850214" y="3908944"/>
                    <a:pt x="1593958" y="3935380"/>
                  </a:cubicBezTo>
                  <a:cubicBezTo>
                    <a:pt x="1337702" y="3961816"/>
                    <a:pt x="906846" y="3976586"/>
                    <a:pt x="655910" y="3935380"/>
                  </a:cubicBezTo>
                  <a:cubicBezTo>
                    <a:pt x="337654" y="3865048"/>
                    <a:pt x="28560" y="3651508"/>
                    <a:pt x="0" y="3279470"/>
                  </a:cubicBezTo>
                  <a:cubicBezTo>
                    <a:pt x="-11254" y="3130985"/>
                    <a:pt x="-11196" y="2968665"/>
                    <a:pt x="0" y="2676051"/>
                  </a:cubicBezTo>
                  <a:cubicBezTo>
                    <a:pt x="11196" y="2383437"/>
                    <a:pt x="-6182" y="2193420"/>
                    <a:pt x="0" y="2020161"/>
                  </a:cubicBezTo>
                  <a:cubicBezTo>
                    <a:pt x="6182" y="1846902"/>
                    <a:pt x="-18154" y="1648622"/>
                    <a:pt x="0" y="1364271"/>
                  </a:cubicBezTo>
                  <a:cubicBezTo>
                    <a:pt x="18154" y="1079920"/>
                    <a:pt x="-1095" y="871614"/>
                    <a:pt x="0" y="655910"/>
                  </a:cubicBezTo>
                  <a:close/>
                </a:path>
                <a:path w="4786070" h="3935380" stroke="0" extrusionOk="0">
                  <a:moveTo>
                    <a:pt x="0" y="655910"/>
                  </a:moveTo>
                  <a:cubicBezTo>
                    <a:pt x="-87331" y="285985"/>
                    <a:pt x="280842" y="-1447"/>
                    <a:pt x="655910" y="0"/>
                  </a:cubicBezTo>
                  <a:cubicBezTo>
                    <a:pt x="1002841" y="36611"/>
                    <a:pt x="1263408" y="-31589"/>
                    <a:pt x="1420245" y="0"/>
                  </a:cubicBezTo>
                  <a:cubicBezTo>
                    <a:pt x="1577082" y="31589"/>
                    <a:pt x="1948784" y="2845"/>
                    <a:pt x="2115095" y="0"/>
                  </a:cubicBezTo>
                  <a:cubicBezTo>
                    <a:pt x="2281406" y="-2845"/>
                    <a:pt x="2491513" y="26468"/>
                    <a:pt x="2775203" y="0"/>
                  </a:cubicBezTo>
                  <a:cubicBezTo>
                    <a:pt x="3058893" y="-26468"/>
                    <a:pt x="3283470" y="22658"/>
                    <a:pt x="3435310" y="0"/>
                  </a:cubicBezTo>
                  <a:cubicBezTo>
                    <a:pt x="3587150" y="-22658"/>
                    <a:pt x="3875636" y="-27223"/>
                    <a:pt x="4130160" y="0"/>
                  </a:cubicBezTo>
                  <a:cubicBezTo>
                    <a:pt x="4431278" y="7156"/>
                    <a:pt x="4820441" y="334566"/>
                    <a:pt x="4786070" y="655910"/>
                  </a:cubicBezTo>
                  <a:cubicBezTo>
                    <a:pt x="4779036" y="894632"/>
                    <a:pt x="4766445" y="1067775"/>
                    <a:pt x="4786070" y="1259329"/>
                  </a:cubicBezTo>
                  <a:cubicBezTo>
                    <a:pt x="4805695" y="1450883"/>
                    <a:pt x="4791143" y="1750985"/>
                    <a:pt x="4786070" y="1915219"/>
                  </a:cubicBezTo>
                  <a:cubicBezTo>
                    <a:pt x="4780998" y="2079453"/>
                    <a:pt x="4761270" y="2291735"/>
                    <a:pt x="4786070" y="2492402"/>
                  </a:cubicBezTo>
                  <a:cubicBezTo>
                    <a:pt x="4810870" y="2693069"/>
                    <a:pt x="4771944" y="3003867"/>
                    <a:pt x="4786070" y="3279470"/>
                  </a:cubicBezTo>
                  <a:cubicBezTo>
                    <a:pt x="4841927" y="3639707"/>
                    <a:pt x="4439828" y="3931023"/>
                    <a:pt x="4130160" y="3935380"/>
                  </a:cubicBezTo>
                  <a:cubicBezTo>
                    <a:pt x="3858705" y="3946002"/>
                    <a:pt x="3796667" y="3938040"/>
                    <a:pt x="3504795" y="3935380"/>
                  </a:cubicBezTo>
                  <a:cubicBezTo>
                    <a:pt x="3212924" y="3932720"/>
                    <a:pt x="2992609" y="3959175"/>
                    <a:pt x="2775203" y="3935380"/>
                  </a:cubicBezTo>
                  <a:cubicBezTo>
                    <a:pt x="2557797" y="3911585"/>
                    <a:pt x="2230932" y="3917529"/>
                    <a:pt x="2080352" y="3935380"/>
                  </a:cubicBezTo>
                  <a:cubicBezTo>
                    <a:pt x="1929772" y="3953231"/>
                    <a:pt x="1711105" y="3957163"/>
                    <a:pt x="1420245" y="3935380"/>
                  </a:cubicBezTo>
                  <a:cubicBezTo>
                    <a:pt x="1129385" y="3913597"/>
                    <a:pt x="984812" y="3945429"/>
                    <a:pt x="655910" y="3935380"/>
                  </a:cubicBezTo>
                  <a:cubicBezTo>
                    <a:pt x="323185" y="3938544"/>
                    <a:pt x="60230" y="3642961"/>
                    <a:pt x="0" y="3279470"/>
                  </a:cubicBezTo>
                  <a:cubicBezTo>
                    <a:pt x="5247" y="2984598"/>
                    <a:pt x="-10943" y="2775120"/>
                    <a:pt x="0" y="2623580"/>
                  </a:cubicBezTo>
                  <a:cubicBezTo>
                    <a:pt x="10943" y="2472040"/>
                    <a:pt x="9098" y="2093486"/>
                    <a:pt x="0" y="1941454"/>
                  </a:cubicBezTo>
                  <a:cubicBezTo>
                    <a:pt x="-9098" y="1789422"/>
                    <a:pt x="664" y="1576254"/>
                    <a:pt x="0" y="1338036"/>
                  </a:cubicBezTo>
                  <a:cubicBezTo>
                    <a:pt x="-664" y="1099818"/>
                    <a:pt x="20951" y="924152"/>
                    <a:pt x="0" y="655910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318812618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299B7647-09C5-4266-A18F-4705F21D2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27" y="2826226"/>
              <a:ext cx="4863573" cy="3257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Số học sinh 10 tuổi là: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32 : 100 x 75 = 24 (học sinh)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Số học sinh 11 tuổi là: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32 – 24  = 8 (học sinh)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             Đáp số: 8 học sinh</a:t>
              </a: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2B3F819F-2C88-45E0-8B4B-A14B69C41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817" y="2335536"/>
              <a:ext cx="2724649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CÁCH 1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Bài 1: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Một lớp học có 32 học sinh, trong đó số học sinh 10 tuổi chiếm 75%, còn lại là học sinh 11 tuổi. Tính số học sinh 11 tuổi của lớp học đó.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502695" y="6641755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235042" y="6482196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:a16="http://schemas.microsoft.com/office/drawing/2014/main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549" y="5178792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07078" y="1575304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2">
            <a:extLst>
              <a:ext uri="{FF2B5EF4-FFF2-40B4-BE49-F238E27FC236}">
                <a16:creationId xmlns:a16="http://schemas.microsoft.com/office/drawing/2014/main" id="{D9347A48-EA53-4CBC-9820-E300C851C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044" y="2578692"/>
            <a:ext cx="5257202" cy="39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Coi số học sinh cả lớp là 100%.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Số phần trăm học sinh 11 tuổi là: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100% - 75% = 25%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Số học sinh 11 tuổi là: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32 : 100 x 25 = 8 (học sinh)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   Đáp số: 8 học sinh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F52B6080-BE46-4385-98AF-409015019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375" y="2303378"/>
            <a:ext cx="1509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CÁCH 2</a:t>
            </a:r>
          </a:p>
        </p:txBody>
      </p:sp>
      <p:pic>
        <p:nvPicPr>
          <p:cNvPr id="23" name="Picture 12" descr="Railroad free icon">
            <a:extLst>
              <a:ext uri="{FF2B5EF4-FFF2-40B4-BE49-F238E27FC236}">
                <a16:creationId xmlns:a16="http://schemas.microsoft.com/office/drawing/2014/main" id="{83DE5821-2DBA-472B-84F6-D42EF0D2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388" flipH="1">
            <a:off x="5637545" y="5732261"/>
            <a:ext cx="1163617" cy="11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72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2: Lãi suất tiết kiệm là 0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5% một tháng. Một người gửi tiết kiệm 5 000 000 đồng. Hỏi sau một tháng cả số tiền gửi và số tiền lãi là bao nhiêu?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08202" y="3817017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8880D9D-ABDF-4677-8135-8596B11BDCC8}"/>
              </a:ext>
            </a:extLst>
          </p:cNvPr>
          <p:cNvSpPr txBox="1"/>
          <p:nvPr/>
        </p:nvSpPr>
        <p:spPr>
          <a:xfrm>
            <a:off x="3622147" y="2559857"/>
            <a:ext cx="590339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Tóm tắt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(Tiền gửi) 100%: </a:t>
            </a:r>
            <a:r>
              <a:rPr lang="en-US" alt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5 </a:t>
            </a: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000 000 đồng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 (Tiền lãi) 0,5%: …… đồng 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Số tiền gửi và tiền lãi:…….. đồng ? 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9E59A-F4CA-4BA5-804E-A1861CD26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4" y="4081760"/>
            <a:ext cx="2711939" cy="27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2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2: Lãi suất tiết kiệm là 0.5% một tháng. Một người gửi tiết kiệm 5 000 000 đồng. Hỏi sau một tháng cả số tiền gửi và số tiền lãi là bao nhiêu?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084604" y="3790926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9E59A-F4CA-4BA5-804E-A1861CD26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5" y="4137891"/>
            <a:ext cx="2655808" cy="26558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F6411E-D086-4CE6-B424-944B07CA6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187" y="5338571"/>
            <a:ext cx="4668997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Đáp số : 5 025 000  đồng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6F093-6D05-4619-9086-DF20E3F23528}"/>
              </a:ext>
            </a:extLst>
          </p:cNvPr>
          <p:cNvSpPr txBox="1"/>
          <p:nvPr/>
        </p:nvSpPr>
        <p:spPr>
          <a:xfrm>
            <a:off x="3357438" y="2748383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Số tiền lãi sau một tháng là: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95A69B-2E64-441B-81D2-70DCB55F250D}"/>
              </a:ext>
            </a:extLst>
          </p:cNvPr>
          <p:cNvSpPr txBox="1"/>
          <p:nvPr/>
        </p:nvSpPr>
        <p:spPr>
          <a:xfrm>
            <a:off x="3881659" y="3419327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5 000 000 : 100 x 0,5 = 25 000 (đồng)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536CBD-6659-4CAF-95CF-C0D48C8AAD7B}"/>
              </a:ext>
            </a:extLst>
          </p:cNvPr>
          <p:cNvSpPr txBox="1"/>
          <p:nvPr/>
        </p:nvSpPr>
        <p:spPr>
          <a:xfrm>
            <a:off x="3019671" y="4039019"/>
            <a:ext cx="832967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ổng số tiền gửi và tiền lãi sau một tháng là: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585F1D-B089-4645-AC61-3109DCB87120}"/>
              </a:ext>
            </a:extLst>
          </p:cNvPr>
          <p:cNvSpPr txBox="1"/>
          <p:nvPr/>
        </p:nvSpPr>
        <p:spPr>
          <a:xfrm>
            <a:off x="3780544" y="4669498"/>
            <a:ext cx="7107382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5 000 000 + 25 000 = 5 025 000 (đồng)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7300DCB4-BDA2-46D7-894F-9C5D98DE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89" y="2710263"/>
            <a:ext cx="2724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Arial" panose="020B0604020202020204" pitchFamily="34" charset="0"/>
              </a:rPr>
              <a:t>CÁCH 1</a:t>
            </a:r>
          </a:p>
        </p:txBody>
      </p:sp>
    </p:spTree>
    <p:extLst>
      <p:ext uri="{BB962C8B-B14F-4D97-AF65-F5344CB8AC3E}">
        <p14:creationId xmlns:p14="http://schemas.microsoft.com/office/powerpoint/2010/main" val="49953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52823" y="360562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Bài 2: Lãi suất tiết kiệm là 0.5% một tháng. Một người gửi tiết kiệm 5 000 000 đồng. Hỏi sau một tháng cả số tiền gửi và số tiền lãi là bao nhiêu?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9E59A-F4CA-4BA5-804E-A1861CD26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" y="4350327"/>
            <a:ext cx="2397190" cy="2397190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7300DCB4-BDA2-46D7-894F-9C5D98DE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89" y="2710263"/>
            <a:ext cx="2724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Arial" panose="020B0604020202020204" pitchFamily="34" charset="0"/>
              </a:rPr>
              <a:t>CÁCH 2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CA25C25B-00FA-41C5-85CB-7F648176C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875" y="4462990"/>
            <a:ext cx="9536355" cy="196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Tổng số tiền gửi và tiền lãi sau một tháng là: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5 000 000 : 100 x 100,5 = 5 025 000 (đồng)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                                    Đáp số : 5 025 000  đồng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07C451-0340-4FD9-A744-0046E20F1BF8}"/>
              </a:ext>
            </a:extLst>
          </p:cNvPr>
          <p:cNvSpPr txBox="1"/>
          <p:nvPr/>
        </p:nvSpPr>
        <p:spPr>
          <a:xfrm>
            <a:off x="2722417" y="2584009"/>
            <a:ext cx="7107382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Coi số tiền gửi là 100%.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B35595-FA71-45FC-9F41-5A318A6021FE}"/>
              </a:ext>
            </a:extLst>
          </p:cNvPr>
          <p:cNvSpPr txBox="1"/>
          <p:nvPr/>
        </p:nvSpPr>
        <p:spPr>
          <a:xfrm>
            <a:off x="2692875" y="3255860"/>
            <a:ext cx="9469583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Sau một tháng cả số tiền gửi và tiền lãi chiếm số phần trăm là: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             100% + 0,5% = 100,5%</a:t>
            </a:r>
          </a:p>
        </p:txBody>
      </p:sp>
    </p:spTree>
    <p:extLst>
      <p:ext uri="{BB962C8B-B14F-4D97-AF65-F5344CB8AC3E}">
        <p14:creationId xmlns:p14="http://schemas.microsoft.com/office/powerpoint/2010/main" val="1489914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665894" y="381796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Một xưởng may đã dùng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 345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 để may quần áo, trong đó có số vải may quần chiếm 40%. Hỏi số vải may áo đó là bao nhiêu mét?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4F4B68-B1E9-468C-9BF1-86F5B1D52262}"/>
              </a:ext>
            </a:extLst>
          </p:cNvPr>
          <p:cNvSpPr txBox="1"/>
          <p:nvPr/>
        </p:nvSpPr>
        <p:spPr>
          <a:xfrm>
            <a:off x="3557492" y="2417067"/>
            <a:ext cx="5522459" cy="321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Tóm tắt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 may quần áo:	</a:t>
            </a:r>
            <a:r>
              <a:rPr lang="en-US" altLang="en-US" sz="3200" b="1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 345 m</a:t>
            </a:r>
            <a:endParaRPr lang="en-US" altLang="en-US" sz="3200" b="1" dirty="0">
              <a:solidFill>
                <a:schemeClr val="accent4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 may quần chiếm 40 %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 may áo 	:   …….. mét ? </a:t>
            </a:r>
          </a:p>
        </p:txBody>
      </p:sp>
      <p:pic>
        <p:nvPicPr>
          <p:cNvPr id="20" name="Picture 2" descr="Snow free icon">
            <a:extLst>
              <a:ext uri="{FF2B5EF4-FFF2-40B4-BE49-F238E27FC236}">
                <a16:creationId xmlns:a16="http://schemas.microsoft.com/office/drawing/2014/main" id="{6FF6477E-7CD4-46CF-AB9E-775E5534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97" y="3922694"/>
            <a:ext cx="2795685" cy="27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rystal ball free icon">
            <a:extLst>
              <a:ext uri="{FF2B5EF4-FFF2-40B4-BE49-F238E27FC236}">
                <a16:creationId xmlns:a16="http://schemas.microsoft.com/office/drawing/2014/main" id="{355AAA6C-6FC0-4090-B229-9A45A5075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20" y="5256094"/>
            <a:ext cx="1804840" cy="18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:a16="http://schemas.microsoft.com/office/drawing/2014/main" id="{F769FAE1-A743-4F1C-89D1-2825DE8B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20954" y="6637918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nowflake free icon">
            <a:extLst>
              <a:ext uri="{FF2B5EF4-FFF2-40B4-BE49-F238E27FC236}">
                <a16:creationId xmlns:a16="http://schemas.microsoft.com/office/drawing/2014/main" id="{CF42BE87-BF51-4F3B-80A8-22CC75BAF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49995" y="306238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nowflake free icon">
            <a:extLst>
              <a:ext uri="{FF2B5EF4-FFF2-40B4-BE49-F238E27FC236}">
                <a16:creationId xmlns:a16="http://schemas.microsoft.com/office/drawing/2014/main" id="{4715B163-B0EA-48B7-AE73-295A0826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992" y="3654287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Snowflake free icon">
            <a:extLst>
              <a:ext uri="{FF2B5EF4-FFF2-40B4-BE49-F238E27FC236}">
                <a16:creationId xmlns:a16="http://schemas.microsoft.com/office/drawing/2014/main" id="{D847A319-BE7D-420E-A909-0AC2BEB2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18290" y="581743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Snowflake free icon">
            <a:extLst>
              <a:ext uri="{FF2B5EF4-FFF2-40B4-BE49-F238E27FC236}">
                <a16:creationId xmlns:a16="http://schemas.microsoft.com/office/drawing/2014/main" id="{EA2EC1F3-F495-4E6E-9C03-B98E0E5DF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89008" y="4646498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nowflake free icon">
            <a:extLst>
              <a:ext uri="{FF2B5EF4-FFF2-40B4-BE49-F238E27FC236}">
                <a16:creationId xmlns:a16="http://schemas.microsoft.com/office/drawing/2014/main" id="{307CA662-9CDC-465B-8975-56F8F9EAA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088827" y="2205050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Snowflake free icon">
            <a:extLst>
              <a:ext uri="{FF2B5EF4-FFF2-40B4-BE49-F238E27FC236}">
                <a16:creationId xmlns:a16="http://schemas.microsoft.com/office/drawing/2014/main" id="{A250467D-FFC8-4918-B525-C1E88FB2B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52210" y="557935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Snowflake free icon">
            <a:extLst>
              <a:ext uri="{FF2B5EF4-FFF2-40B4-BE49-F238E27FC236}">
                <a16:creationId xmlns:a16="http://schemas.microsoft.com/office/drawing/2014/main" id="{B85C5708-139C-4ABB-B63D-AB6DB525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31649" y="2294062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26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E471C28-BBE9-45A1-8E0A-4506FAA47581}"/>
              </a:ext>
            </a:extLst>
          </p:cNvPr>
          <p:cNvSpPr txBox="1"/>
          <p:nvPr/>
        </p:nvSpPr>
        <p:spPr>
          <a:xfrm>
            <a:off x="827278" y="244058"/>
            <a:ext cx="10120122" cy="1736646"/>
          </a:xfrm>
          <a:custGeom>
            <a:avLst/>
            <a:gdLst>
              <a:gd name="connsiteX0" fmla="*/ 0 w 10120122"/>
              <a:gd name="connsiteY0" fmla="*/ 289447 h 1736646"/>
              <a:gd name="connsiteX1" fmla="*/ 289447 w 10120122"/>
              <a:gd name="connsiteY1" fmla="*/ 0 h 1736646"/>
              <a:gd name="connsiteX2" fmla="*/ 970963 w 10120122"/>
              <a:gd name="connsiteY2" fmla="*/ 0 h 1736646"/>
              <a:gd name="connsiteX3" fmla="*/ 1652480 w 10120122"/>
              <a:gd name="connsiteY3" fmla="*/ 0 h 1736646"/>
              <a:gd name="connsiteX4" fmla="*/ 2429408 w 10120122"/>
              <a:gd name="connsiteY4" fmla="*/ 0 h 1736646"/>
              <a:gd name="connsiteX5" fmla="*/ 2824688 w 10120122"/>
              <a:gd name="connsiteY5" fmla="*/ 0 h 1736646"/>
              <a:gd name="connsiteX6" fmla="*/ 3601616 w 10120122"/>
              <a:gd name="connsiteY6" fmla="*/ 0 h 1736646"/>
              <a:gd name="connsiteX7" fmla="*/ 4092308 w 10120122"/>
              <a:gd name="connsiteY7" fmla="*/ 0 h 1736646"/>
              <a:gd name="connsiteX8" fmla="*/ 4869236 w 10120122"/>
              <a:gd name="connsiteY8" fmla="*/ 0 h 1736646"/>
              <a:gd name="connsiteX9" fmla="*/ 5646165 w 10120122"/>
              <a:gd name="connsiteY9" fmla="*/ 0 h 1736646"/>
              <a:gd name="connsiteX10" fmla="*/ 6518506 w 10120122"/>
              <a:gd name="connsiteY10" fmla="*/ 0 h 1736646"/>
              <a:gd name="connsiteX11" fmla="*/ 7104610 w 10120122"/>
              <a:gd name="connsiteY11" fmla="*/ 0 h 1736646"/>
              <a:gd name="connsiteX12" fmla="*/ 7595302 w 10120122"/>
              <a:gd name="connsiteY12" fmla="*/ 0 h 1736646"/>
              <a:gd name="connsiteX13" fmla="*/ 8276818 w 10120122"/>
              <a:gd name="connsiteY13" fmla="*/ 0 h 1736646"/>
              <a:gd name="connsiteX14" fmla="*/ 8672097 w 10120122"/>
              <a:gd name="connsiteY14" fmla="*/ 0 h 1736646"/>
              <a:gd name="connsiteX15" fmla="*/ 9830675 w 10120122"/>
              <a:gd name="connsiteY15" fmla="*/ 0 h 1736646"/>
              <a:gd name="connsiteX16" fmla="*/ 10120122 w 10120122"/>
              <a:gd name="connsiteY16" fmla="*/ 289447 h 1736646"/>
              <a:gd name="connsiteX17" fmla="*/ 10120122 w 10120122"/>
              <a:gd name="connsiteY17" fmla="*/ 868323 h 1736646"/>
              <a:gd name="connsiteX18" fmla="*/ 10120122 w 10120122"/>
              <a:gd name="connsiteY18" fmla="*/ 1447199 h 1736646"/>
              <a:gd name="connsiteX19" fmla="*/ 9830675 w 10120122"/>
              <a:gd name="connsiteY19" fmla="*/ 1736646 h 1736646"/>
              <a:gd name="connsiteX20" fmla="*/ 8958334 w 10120122"/>
              <a:gd name="connsiteY20" fmla="*/ 1736646 h 1736646"/>
              <a:gd name="connsiteX21" fmla="*/ 8181406 w 10120122"/>
              <a:gd name="connsiteY21" fmla="*/ 1736646 h 1736646"/>
              <a:gd name="connsiteX22" fmla="*/ 7595302 w 10120122"/>
              <a:gd name="connsiteY22" fmla="*/ 1736646 h 1736646"/>
              <a:gd name="connsiteX23" fmla="*/ 7104610 w 10120122"/>
              <a:gd name="connsiteY23" fmla="*/ 1736646 h 1736646"/>
              <a:gd name="connsiteX24" fmla="*/ 6518506 w 10120122"/>
              <a:gd name="connsiteY24" fmla="*/ 1736646 h 1736646"/>
              <a:gd name="connsiteX25" fmla="*/ 6027814 w 10120122"/>
              <a:gd name="connsiteY25" fmla="*/ 1736646 h 1736646"/>
              <a:gd name="connsiteX26" fmla="*/ 5346298 w 10120122"/>
              <a:gd name="connsiteY26" fmla="*/ 1736646 h 1736646"/>
              <a:gd name="connsiteX27" fmla="*/ 4855606 w 10120122"/>
              <a:gd name="connsiteY27" fmla="*/ 1736646 h 1736646"/>
              <a:gd name="connsiteX28" fmla="*/ 4174090 w 10120122"/>
              <a:gd name="connsiteY28" fmla="*/ 1736646 h 1736646"/>
              <a:gd name="connsiteX29" fmla="*/ 3492574 w 10120122"/>
              <a:gd name="connsiteY29" fmla="*/ 1736646 h 1736646"/>
              <a:gd name="connsiteX30" fmla="*/ 3097294 w 10120122"/>
              <a:gd name="connsiteY30" fmla="*/ 1736646 h 1736646"/>
              <a:gd name="connsiteX31" fmla="*/ 2702015 w 10120122"/>
              <a:gd name="connsiteY31" fmla="*/ 1736646 h 1736646"/>
              <a:gd name="connsiteX32" fmla="*/ 2306735 w 10120122"/>
              <a:gd name="connsiteY32" fmla="*/ 1736646 h 1736646"/>
              <a:gd name="connsiteX33" fmla="*/ 1720631 w 10120122"/>
              <a:gd name="connsiteY33" fmla="*/ 1736646 h 1736646"/>
              <a:gd name="connsiteX34" fmla="*/ 1039115 w 10120122"/>
              <a:gd name="connsiteY34" fmla="*/ 1736646 h 1736646"/>
              <a:gd name="connsiteX35" fmla="*/ 289447 w 10120122"/>
              <a:gd name="connsiteY35" fmla="*/ 1736646 h 1736646"/>
              <a:gd name="connsiteX36" fmla="*/ 0 w 10120122"/>
              <a:gd name="connsiteY36" fmla="*/ 1447199 h 1736646"/>
              <a:gd name="connsiteX37" fmla="*/ 0 w 10120122"/>
              <a:gd name="connsiteY37" fmla="*/ 879901 h 1736646"/>
              <a:gd name="connsiteX38" fmla="*/ 0 w 10120122"/>
              <a:gd name="connsiteY3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20122" h="1736646" fill="none" extrusionOk="0">
                <a:moveTo>
                  <a:pt x="0" y="289447"/>
                </a:moveTo>
                <a:cubicBezTo>
                  <a:pt x="-24537" y="133295"/>
                  <a:pt x="131756" y="-3069"/>
                  <a:pt x="289447" y="0"/>
                </a:cubicBezTo>
                <a:cubicBezTo>
                  <a:pt x="479600" y="23077"/>
                  <a:pt x="810558" y="-16677"/>
                  <a:pt x="970963" y="0"/>
                </a:cubicBezTo>
                <a:cubicBezTo>
                  <a:pt x="1131368" y="16677"/>
                  <a:pt x="1480989" y="-18575"/>
                  <a:pt x="1652480" y="0"/>
                </a:cubicBezTo>
                <a:cubicBezTo>
                  <a:pt x="1823971" y="18575"/>
                  <a:pt x="2142577" y="-27674"/>
                  <a:pt x="2429408" y="0"/>
                </a:cubicBezTo>
                <a:cubicBezTo>
                  <a:pt x="2716239" y="27674"/>
                  <a:pt x="2672486" y="-10677"/>
                  <a:pt x="2824688" y="0"/>
                </a:cubicBezTo>
                <a:cubicBezTo>
                  <a:pt x="2976890" y="10677"/>
                  <a:pt x="3232984" y="-19464"/>
                  <a:pt x="3601616" y="0"/>
                </a:cubicBezTo>
                <a:cubicBezTo>
                  <a:pt x="3970248" y="19464"/>
                  <a:pt x="3963603" y="-15525"/>
                  <a:pt x="4092308" y="0"/>
                </a:cubicBezTo>
                <a:cubicBezTo>
                  <a:pt x="4221013" y="15525"/>
                  <a:pt x="4539359" y="-37806"/>
                  <a:pt x="4869236" y="0"/>
                </a:cubicBezTo>
                <a:cubicBezTo>
                  <a:pt x="5199113" y="37806"/>
                  <a:pt x="5298362" y="37148"/>
                  <a:pt x="5646165" y="0"/>
                </a:cubicBezTo>
                <a:cubicBezTo>
                  <a:pt x="5993968" y="-37148"/>
                  <a:pt x="6167179" y="36751"/>
                  <a:pt x="6518506" y="0"/>
                </a:cubicBezTo>
                <a:cubicBezTo>
                  <a:pt x="6869833" y="-36751"/>
                  <a:pt x="6921646" y="12440"/>
                  <a:pt x="7104610" y="0"/>
                </a:cubicBezTo>
                <a:cubicBezTo>
                  <a:pt x="7287574" y="-12440"/>
                  <a:pt x="7463175" y="-11260"/>
                  <a:pt x="7595302" y="0"/>
                </a:cubicBezTo>
                <a:cubicBezTo>
                  <a:pt x="7727429" y="11260"/>
                  <a:pt x="8090637" y="23436"/>
                  <a:pt x="8276818" y="0"/>
                </a:cubicBezTo>
                <a:cubicBezTo>
                  <a:pt x="8462999" y="-23436"/>
                  <a:pt x="8556638" y="1501"/>
                  <a:pt x="8672097" y="0"/>
                </a:cubicBezTo>
                <a:cubicBezTo>
                  <a:pt x="8787556" y="-1501"/>
                  <a:pt x="9412167" y="30502"/>
                  <a:pt x="9830675" y="0"/>
                </a:cubicBezTo>
                <a:cubicBezTo>
                  <a:pt x="9989527" y="-11532"/>
                  <a:pt x="10144414" y="131802"/>
                  <a:pt x="10120122" y="289447"/>
                </a:cubicBezTo>
                <a:cubicBezTo>
                  <a:pt x="10092672" y="461645"/>
                  <a:pt x="10093669" y="585337"/>
                  <a:pt x="10120122" y="868323"/>
                </a:cubicBezTo>
                <a:cubicBezTo>
                  <a:pt x="10146575" y="1151309"/>
                  <a:pt x="10125503" y="1248172"/>
                  <a:pt x="10120122" y="1447199"/>
                </a:cubicBezTo>
                <a:cubicBezTo>
                  <a:pt x="10111691" y="1608834"/>
                  <a:pt x="9988840" y="1729725"/>
                  <a:pt x="9830675" y="1736646"/>
                </a:cubicBezTo>
                <a:cubicBezTo>
                  <a:pt x="9481099" y="1745414"/>
                  <a:pt x="9266647" y="1728103"/>
                  <a:pt x="8958334" y="1736646"/>
                </a:cubicBezTo>
                <a:cubicBezTo>
                  <a:pt x="8650021" y="1745189"/>
                  <a:pt x="8569086" y="1755886"/>
                  <a:pt x="8181406" y="1736646"/>
                </a:cubicBezTo>
                <a:cubicBezTo>
                  <a:pt x="7793726" y="1717406"/>
                  <a:pt x="7737387" y="1741891"/>
                  <a:pt x="7595302" y="1736646"/>
                </a:cubicBezTo>
                <a:cubicBezTo>
                  <a:pt x="7453217" y="1731401"/>
                  <a:pt x="7203319" y="1744026"/>
                  <a:pt x="7104610" y="1736646"/>
                </a:cubicBezTo>
                <a:cubicBezTo>
                  <a:pt x="7005901" y="1729266"/>
                  <a:pt x="6637861" y="1754803"/>
                  <a:pt x="6518506" y="1736646"/>
                </a:cubicBezTo>
                <a:cubicBezTo>
                  <a:pt x="6399151" y="1718489"/>
                  <a:pt x="6165043" y="1743540"/>
                  <a:pt x="6027814" y="1736646"/>
                </a:cubicBezTo>
                <a:cubicBezTo>
                  <a:pt x="5890585" y="1729752"/>
                  <a:pt x="5637257" y="1735110"/>
                  <a:pt x="5346298" y="1736646"/>
                </a:cubicBezTo>
                <a:cubicBezTo>
                  <a:pt x="5055339" y="1738182"/>
                  <a:pt x="5085483" y="1731995"/>
                  <a:pt x="4855606" y="1736646"/>
                </a:cubicBezTo>
                <a:cubicBezTo>
                  <a:pt x="4625729" y="1741297"/>
                  <a:pt x="4383454" y="1718663"/>
                  <a:pt x="4174090" y="1736646"/>
                </a:cubicBezTo>
                <a:cubicBezTo>
                  <a:pt x="3964726" y="1754629"/>
                  <a:pt x="3761275" y="1735999"/>
                  <a:pt x="3492574" y="1736646"/>
                </a:cubicBezTo>
                <a:cubicBezTo>
                  <a:pt x="3223873" y="1737293"/>
                  <a:pt x="3224343" y="1724562"/>
                  <a:pt x="3097294" y="1736646"/>
                </a:cubicBezTo>
                <a:cubicBezTo>
                  <a:pt x="2970245" y="1748730"/>
                  <a:pt x="2874995" y="1719329"/>
                  <a:pt x="2702015" y="1736646"/>
                </a:cubicBezTo>
                <a:cubicBezTo>
                  <a:pt x="2529035" y="1753963"/>
                  <a:pt x="2491304" y="1743365"/>
                  <a:pt x="2306735" y="1736646"/>
                </a:cubicBezTo>
                <a:cubicBezTo>
                  <a:pt x="2122166" y="1729927"/>
                  <a:pt x="1989641" y="1718479"/>
                  <a:pt x="1720631" y="1736646"/>
                </a:cubicBezTo>
                <a:cubicBezTo>
                  <a:pt x="1451621" y="1754813"/>
                  <a:pt x="1247317" y="1753099"/>
                  <a:pt x="1039115" y="1736646"/>
                </a:cubicBezTo>
                <a:cubicBezTo>
                  <a:pt x="830913" y="1720193"/>
                  <a:pt x="524251" y="1735995"/>
                  <a:pt x="289447" y="1736646"/>
                </a:cubicBezTo>
                <a:cubicBezTo>
                  <a:pt x="130815" y="1731868"/>
                  <a:pt x="1915" y="1614969"/>
                  <a:pt x="0" y="1447199"/>
                </a:cubicBezTo>
                <a:cubicBezTo>
                  <a:pt x="-20584" y="1329919"/>
                  <a:pt x="5588" y="1028228"/>
                  <a:pt x="0" y="879901"/>
                </a:cubicBezTo>
                <a:cubicBezTo>
                  <a:pt x="-5588" y="731574"/>
                  <a:pt x="7144" y="456342"/>
                  <a:pt x="0" y="289447"/>
                </a:cubicBezTo>
                <a:close/>
              </a:path>
              <a:path w="10120122" h="1736646" stroke="0" extrusionOk="0">
                <a:moveTo>
                  <a:pt x="0" y="289447"/>
                </a:moveTo>
                <a:cubicBezTo>
                  <a:pt x="-16075" y="125330"/>
                  <a:pt x="134005" y="8386"/>
                  <a:pt x="289447" y="0"/>
                </a:cubicBezTo>
                <a:cubicBezTo>
                  <a:pt x="404062" y="-16926"/>
                  <a:pt x="493777" y="-12931"/>
                  <a:pt x="684726" y="0"/>
                </a:cubicBezTo>
                <a:cubicBezTo>
                  <a:pt x="875675" y="12931"/>
                  <a:pt x="1319954" y="-2814"/>
                  <a:pt x="1557067" y="0"/>
                </a:cubicBezTo>
                <a:cubicBezTo>
                  <a:pt x="1794180" y="2814"/>
                  <a:pt x="1862690" y="-8088"/>
                  <a:pt x="2143171" y="0"/>
                </a:cubicBezTo>
                <a:cubicBezTo>
                  <a:pt x="2423652" y="8088"/>
                  <a:pt x="2596475" y="-18178"/>
                  <a:pt x="2729275" y="0"/>
                </a:cubicBezTo>
                <a:cubicBezTo>
                  <a:pt x="2862075" y="18178"/>
                  <a:pt x="3098410" y="-23525"/>
                  <a:pt x="3219967" y="0"/>
                </a:cubicBezTo>
                <a:cubicBezTo>
                  <a:pt x="3341524" y="23525"/>
                  <a:pt x="3515530" y="11366"/>
                  <a:pt x="3710659" y="0"/>
                </a:cubicBezTo>
                <a:cubicBezTo>
                  <a:pt x="3905788" y="-11366"/>
                  <a:pt x="3987194" y="-10965"/>
                  <a:pt x="4201350" y="0"/>
                </a:cubicBezTo>
                <a:cubicBezTo>
                  <a:pt x="4415506" y="10965"/>
                  <a:pt x="4784814" y="-6098"/>
                  <a:pt x="5073691" y="0"/>
                </a:cubicBezTo>
                <a:cubicBezTo>
                  <a:pt x="5362568" y="6098"/>
                  <a:pt x="5449313" y="12870"/>
                  <a:pt x="5659795" y="0"/>
                </a:cubicBezTo>
                <a:cubicBezTo>
                  <a:pt x="5870277" y="-12870"/>
                  <a:pt x="6081730" y="-24091"/>
                  <a:pt x="6245899" y="0"/>
                </a:cubicBezTo>
                <a:cubicBezTo>
                  <a:pt x="6410068" y="24091"/>
                  <a:pt x="6596697" y="-22396"/>
                  <a:pt x="6832003" y="0"/>
                </a:cubicBezTo>
                <a:cubicBezTo>
                  <a:pt x="7067309" y="22396"/>
                  <a:pt x="7253045" y="12112"/>
                  <a:pt x="7418107" y="0"/>
                </a:cubicBezTo>
                <a:cubicBezTo>
                  <a:pt x="7583169" y="-12112"/>
                  <a:pt x="7826356" y="-25225"/>
                  <a:pt x="8195036" y="0"/>
                </a:cubicBezTo>
                <a:cubicBezTo>
                  <a:pt x="8563716" y="25225"/>
                  <a:pt x="8527001" y="23591"/>
                  <a:pt x="8781140" y="0"/>
                </a:cubicBezTo>
                <a:cubicBezTo>
                  <a:pt x="9035279" y="-23591"/>
                  <a:pt x="9582245" y="-31560"/>
                  <a:pt x="9830675" y="0"/>
                </a:cubicBezTo>
                <a:cubicBezTo>
                  <a:pt x="9979567" y="7885"/>
                  <a:pt x="10146082" y="107200"/>
                  <a:pt x="10120122" y="289447"/>
                </a:cubicBezTo>
                <a:cubicBezTo>
                  <a:pt x="10097496" y="518277"/>
                  <a:pt x="10144814" y="606846"/>
                  <a:pt x="10120122" y="879901"/>
                </a:cubicBezTo>
                <a:cubicBezTo>
                  <a:pt x="10095430" y="1152956"/>
                  <a:pt x="10119302" y="1329456"/>
                  <a:pt x="10120122" y="1447199"/>
                </a:cubicBezTo>
                <a:cubicBezTo>
                  <a:pt x="10125228" y="1590919"/>
                  <a:pt x="9974791" y="1715437"/>
                  <a:pt x="9830675" y="1736646"/>
                </a:cubicBezTo>
                <a:cubicBezTo>
                  <a:pt x="9606354" y="1720631"/>
                  <a:pt x="9559977" y="1722005"/>
                  <a:pt x="9339983" y="1736646"/>
                </a:cubicBezTo>
                <a:cubicBezTo>
                  <a:pt x="9119989" y="1751287"/>
                  <a:pt x="9056031" y="1723485"/>
                  <a:pt x="8849292" y="1736646"/>
                </a:cubicBezTo>
                <a:cubicBezTo>
                  <a:pt x="8642553" y="1749807"/>
                  <a:pt x="8431018" y="1715789"/>
                  <a:pt x="8167775" y="1736646"/>
                </a:cubicBezTo>
                <a:cubicBezTo>
                  <a:pt x="7904532" y="1757503"/>
                  <a:pt x="7757885" y="1739773"/>
                  <a:pt x="7390847" y="1736646"/>
                </a:cubicBezTo>
                <a:cubicBezTo>
                  <a:pt x="7023809" y="1733519"/>
                  <a:pt x="6700341" y="1749008"/>
                  <a:pt x="6518506" y="1736646"/>
                </a:cubicBezTo>
                <a:cubicBezTo>
                  <a:pt x="6336671" y="1724284"/>
                  <a:pt x="6248594" y="1723465"/>
                  <a:pt x="6123226" y="1736646"/>
                </a:cubicBezTo>
                <a:cubicBezTo>
                  <a:pt x="5997858" y="1749827"/>
                  <a:pt x="5812887" y="1723016"/>
                  <a:pt x="5727947" y="1736646"/>
                </a:cubicBezTo>
                <a:cubicBezTo>
                  <a:pt x="5643007" y="1750276"/>
                  <a:pt x="5107143" y="1775048"/>
                  <a:pt x="4855606" y="1736646"/>
                </a:cubicBezTo>
                <a:cubicBezTo>
                  <a:pt x="4604069" y="1698244"/>
                  <a:pt x="4616315" y="1728787"/>
                  <a:pt x="4460327" y="1736646"/>
                </a:cubicBezTo>
                <a:cubicBezTo>
                  <a:pt x="4304339" y="1744505"/>
                  <a:pt x="3996866" y="1718815"/>
                  <a:pt x="3874223" y="1736646"/>
                </a:cubicBezTo>
                <a:cubicBezTo>
                  <a:pt x="3751580" y="1754477"/>
                  <a:pt x="3257346" y="1718730"/>
                  <a:pt x="3001882" y="1736646"/>
                </a:cubicBezTo>
                <a:cubicBezTo>
                  <a:pt x="2746418" y="1754562"/>
                  <a:pt x="2335647" y="1710984"/>
                  <a:pt x="2129541" y="1736646"/>
                </a:cubicBezTo>
                <a:cubicBezTo>
                  <a:pt x="1923435" y="1762308"/>
                  <a:pt x="1650465" y="1753554"/>
                  <a:pt x="1257200" y="1736646"/>
                </a:cubicBezTo>
                <a:cubicBezTo>
                  <a:pt x="863935" y="1719738"/>
                  <a:pt x="490248" y="1726867"/>
                  <a:pt x="289447" y="1736646"/>
                </a:cubicBezTo>
                <a:cubicBezTo>
                  <a:pt x="123511" y="1743505"/>
                  <a:pt x="-5185" y="1616432"/>
                  <a:pt x="0" y="1447199"/>
                </a:cubicBezTo>
                <a:cubicBezTo>
                  <a:pt x="-3525" y="1239643"/>
                  <a:pt x="-9200" y="1099402"/>
                  <a:pt x="0" y="856745"/>
                </a:cubicBezTo>
                <a:cubicBezTo>
                  <a:pt x="9200" y="614088"/>
                  <a:pt x="17873" y="532534"/>
                  <a:pt x="0" y="28944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Một xưởng may đã dùng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 345</a:t>
            </a:r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vi-VN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 để may quần áo, trong đó có số vải may quần chiếm 40%. Hỏi số vải may áo đó là bao nhiêu mét?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238493" y="6207397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689" y="28618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7115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4F4B68-B1E9-468C-9BF1-86F5B1D52262}"/>
              </a:ext>
            </a:extLst>
          </p:cNvPr>
          <p:cNvSpPr txBox="1"/>
          <p:nvPr/>
        </p:nvSpPr>
        <p:spPr>
          <a:xfrm>
            <a:off x="3774202" y="4403145"/>
            <a:ext cx="530574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Số vải để may áo là: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	345 – 138 = 207 (m)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		Đáp số</a:t>
            </a:r>
            <a:r>
              <a:rPr lang="en-US" altLang="en-US" sz="3200" b="1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: 207 m </a:t>
            </a:r>
            <a:r>
              <a:rPr lang="en-US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vải.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95E658-8CE9-4C08-B87C-EA9E1D985E26}"/>
              </a:ext>
            </a:extLst>
          </p:cNvPr>
          <p:cNvSpPr txBox="1"/>
          <p:nvPr/>
        </p:nvSpPr>
        <p:spPr>
          <a:xfrm>
            <a:off x="2542309" y="2342750"/>
            <a:ext cx="7107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4364C3-507B-456A-9B78-08CBB1BB43D8}"/>
              </a:ext>
            </a:extLst>
          </p:cNvPr>
          <p:cNvSpPr txBox="1"/>
          <p:nvPr/>
        </p:nvSpPr>
        <p:spPr>
          <a:xfrm>
            <a:off x="3840018" y="3071715"/>
            <a:ext cx="710738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Số vải để may quần là: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	345 x 40 : 100 = 138 (m)</a:t>
            </a:r>
          </a:p>
        </p:txBody>
      </p:sp>
      <p:pic>
        <p:nvPicPr>
          <p:cNvPr id="7170" name="Picture 2" descr="Snow free icon">
            <a:extLst>
              <a:ext uri="{FF2B5EF4-FFF2-40B4-BE49-F238E27FC236}">
                <a16:creationId xmlns:a16="http://schemas.microsoft.com/office/drawing/2014/main" id="{6FEDF3A0-476D-4B8B-9016-54735314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97" y="3922694"/>
            <a:ext cx="2795685" cy="27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rystal ball free icon">
            <a:extLst>
              <a:ext uri="{FF2B5EF4-FFF2-40B4-BE49-F238E27FC236}">
                <a16:creationId xmlns:a16="http://schemas.microsoft.com/office/drawing/2014/main" id="{4470FECC-19B2-43A1-A710-1B5BF965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20" y="5256094"/>
            <a:ext cx="1804840" cy="18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nowflake free icon">
            <a:extLst>
              <a:ext uri="{FF2B5EF4-FFF2-40B4-BE49-F238E27FC236}">
                <a16:creationId xmlns:a16="http://schemas.microsoft.com/office/drawing/2014/main" id="{468ED1EB-4684-4781-BD5C-6B7DA8A16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20954" y="6637918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nowflake free icon">
            <a:extLst>
              <a:ext uri="{FF2B5EF4-FFF2-40B4-BE49-F238E27FC236}">
                <a16:creationId xmlns:a16="http://schemas.microsoft.com/office/drawing/2014/main" id="{4E8B717C-1826-4C06-969C-B41A79D6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49995" y="306238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:a16="http://schemas.microsoft.com/office/drawing/2014/main" id="{46F4A241-1A5E-4FA0-9FAD-13ACFC65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5992" y="3654287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nowflake free icon">
            <a:extLst>
              <a:ext uri="{FF2B5EF4-FFF2-40B4-BE49-F238E27FC236}">
                <a16:creationId xmlns:a16="http://schemas.microsoft.com/office/drawing/2014/main" id="{3F9936F9-E89A-4B3F-9447-351B5D36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18290" y="581743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nowflake free icon">
            <a:extLst>
              <a:ext uri="{FF2B5EF4-FFF2-40B4-BE49-F238E27FC236}">
                <a16:creationId xmlns:a16="http://schemas.microsoft.com/office/drawing/2014/main" id="{43639044-28BF-4A21-8188-B814E6A6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822860" y="6280801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Snowflake free icon">
            <a:extLst>
              <a:ext uri="{FF2B5EF4-FFF2-40B4-BE49-F238E27FC236}">
                <a16:creationId xmlns:a16="http://schemas.microsoft.com/office/drawing/2014/main" id="{73714082-DA6F-4B41-8386-4A3B4F78C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89008" y="4646498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Snowflake free icon">
            <a:extLst>
              <a:ext uri="{FF2B5EF4-FFF2-40B4-BE49-F238E27FC236}">
                <a16:creationId xmlns:a16="http://schemas.microsoft.com/office/drawing/2014/main" id="{8278380E-16AE-49E8-BF5A-3D55E3B3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088827" y="2205050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Snowflake free icon">
            <a:extLst>
              <a:ext uri="{FF2B5EF4-FFF2-40B4-BE49-F238E27FC236}">
                <a16:creationId xmlns:a16="http://schemas.microsoft.com/office/drawing/2014/main" id="{F11963E6-3582-42D6-8303-19FB11CD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52210" y="5579359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Snowflake free icon">
            <a:extLst>
              <a:ext uri="{FF2B5EF4-FFF2-40B4-BE49-F238E27FC236}">
                <a16:creationId xmlns:a16="http://schemas.microsoft.com/office/drawing/2014/main" id="{474DE87A-7F21-4DDA-9555-B28EFE96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31649" y="2294062"/>
            <a:ext cx="341075" cy="3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0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244AB6B-FDC1-4BF6-A19C-890AB94C5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8"/>
          <a:stretch/>
        </p:blipFill>
        <p:spPr>
          <a:xfrm>
            <a:off x="3349895" y="878889"/>
            <a:ext cx="7441640" cy="25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72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7DB032-3DE7-4929-B7A8-E011B4CF4988}"/>
              </a:ext>
            </a:extLst>
          </p:cNvPr>
          <p:cNvSpPr/>
          <p:nvPr/>
        </p:nvSpPr>
        <p:spPr>
          <a:xfrm>
            <a:off x="1672689" y="1155689"/>
            <a:ext cx="9035156" cy="1020519"/>
          </a:xfrm>
          <a:custGeom>
            <a:avLst/>
            <a:gdLst>
              <a:gd name="connsiteX0" fmla="*/ 0 w 9035156"/>
              <a:gd name="connsiteY0" fmla="*/ 170090 h 1020519"/>
              <a:gd name="connsiteX1" fmla="*/ 170090 w 9035156"/>
              <a:gd name="connsiteY1" fmla="*/ 0 h 1020519"/>
              <a:gd name="connsiteX2" fmla="*/ 925884 w 9035156"/>
              <a:gd name="connsiteY2" fmla="*/ 0 h 1020519"/>
              <a:gd name="connsiteX3" fmla="*/ 1594728 w 9035156"/>
              <a:gd name="connsiteY3" fmla="*/ 0 h 1020519"/>
              <a:gd name="connsiteX4" fmla="*/ 2437472 w 9035156"/>
              <a:gd name="connsiteY4" fmla="*/ 0 h 1020519"/>
              <a:gd name="connsiteX5" fmla="*/ 3019367 w 9035156"/>
              <a:gd name="connsiteY5" fmla="*/ 0 h 1020519"/>
              <a:gd name="connsiteX6" fmla="*/ 3514312 w 9035156"/>
              <a:gd name="connsiteY6" fmla="*/ 0 h 1020519"/>
              <a:gd name="connsiteX7" fmla="*/ 4183156 w 9035156"/>
              <a:gd name="connsiteY7" fmla="*/ 0 h 1020519"/>
              <a:gd name="connsiteX8" fmla="*/ 4591151 w 9035156"/>
              <a:gd name="connsiteY8" fmla="*/ 0 h 1020519"/>
              <a:gd name="connsiteX9" fmla="*/ 5259995 w 9035156"/>
              <a:gd name="connsiteY9" fmla="*/ 0 h 1020519"/>
              <a:gd name="connsiteX10" fmla="*/ 5667990 w 9035156"/>
              <a:gd name="connsiteY10" fmla="*/ 0 h 1020519"/>
              <a:gd name="connsiteX11" fmla="*/ 6336835 w 9035156"/>
              <a:gd name="connsiteY11" fmla="*/ 0 h 1020519"/>
              <a:gd name="connsiteX12" fmla="*/ 7005679 w 9035156"/>
              <a:gd name="connsiteY12" fmla="*/ 0 h 1020519"/>
              <a:gd name="connsiteX13" fmla="*/ 7587573 w 9035156"/>
              <a:gd name="connsiteY13" fmla="*/ 0 h 1020519"/>
              <a:gd name="connsiteX14" fmla="*/ 8082518 w 9035156"/>
              <a:gd name="connsiteY14" fmla="*/ 0 h 1020519"/>
              <a:gd name="connsiteX15" fmla="*/ 8865066 w 9035156"/>
              <a:gd name="connsiteY15" fmla="*/ 0 h 1020519"/>
              <a:gd name="connsiteX16" fmla="*/ 9035156 w 9035156"/>
              <a:gd name="connsiteY16" fmla="*/ 170090 h 1020519"/>
              <a:gd name="connsiteX17" fmla="*/ 9035156 w 9035156"/>
              <a:gd name="connsiteY17" fmla="*/ 850429 h 1020519"/>
              <a:gd name="connsiteX18" fmla="*/ 8865066 w 9035156"/>
              <a:gd name="connsiteY18" fmla="*/ 1020519 h 1020519"/>
              <a:gd name="connsiteX19" fmla="*/ 8457071 w 9035156"/>
              <a:gd name="connsiteY19" fmla="*/ 1020519 h 1020519"/>
              <a:gd name="connsiteX20" fmla="*/ 7788227 w 9035156"/>
              <a:gd name="connsiteY20" fmla="*/ 1020519 h 1020519"/>
              <a:gd name="connsiteX21" fmla="*/ 7293282 w 9035156"/>
              <a:gd name="connsiteY21" fmla="*/ 1020519 h 1020519"/>
              <a:gd name="connsiteX22" fmla="*/ 6624438 w 9035156"/>
              <a:gd name="connsiteY22" fmla="*/ 1020519 h 1020519"/>
              <a:gd name="connsiteX23" fmla="*/ 6129493 w 9035156"/>
              <a:gd name="connsiteY23" fmla="*/ 1020519 h 1020519"/>
              <a:gd name="connsiteX24" fmla="*/ 5634548 w 9035156"/>
              <a:gd name="connsiteY24" fmla="*/ 1020519 h 1020519"/>
              <a:gd name="connsiteX25" fmla="*/ 5226553 w 9035156"/>
              <a:gd name="connsiteY25" fmla="*/ 1020519 h 1020519"/>
              <a:gd name="connsiteX26" fmla="*/ 4731608 w 9035156"/>
              <a:gd name="connsiteY26" fmla="*/ 1020519 h 1020519"/>
              <a:gd name="connsiteX27" fmla="*/ 3888864 w 9035156"/>
              <a:gd name="connsiteY27" fmla="*/ 1020519 h 1020519"/>
              <a:gd name="connsiteX28" fmla="*/ 3220020 w 9035156"/>
              <a:gd name="connsiteY28" fmla="*/ 1020519 h 1020519"/>
              <a:gd name="connsiteX29" fmla="*/ 2464226 w 9035156"/>
              <a:gd name="connsiteY29" fmla="*/ 1020519 h 1020519"/>
              <a:gd name="connsiteX30" fmla="*/ 1621482 w 9035156"/>
              <a:gd name="connsiteY30" fmla="*/ 1020519 h 1020519"/>
              <a:gd name="connsiteX31" fmla="*/ 778738 w 9035156"/>
              <a:gd name="connsiteY31" fmla="*/ 1020519 h 1020519"/>
              <a:gd name="connsiteX32" fmla="*/ 170090 w 9035156"/>
              <a:gd name="connsiteY32" fmla="*/ 1020519 h 1020519"/>
              <a:gd name="connsiteX33" fmla="*/ 0 w 9035156"/>
              <a:gd name="connsiteY33" fmla="*/ 850429 h 1020519"/>
              <a:gd name="connsiteX34" fmla="*/ 0 w 9035156"/>
              <a:gd name="connsiteY34" fmla="*/ 170090 h 102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35156" h="1020519" fill="none" extrusionOk="0">
                <a:moveTo>
                  <a:pt x="0" y="170090"/>
                </a:moveTo>
                <a:cubicBezTo>
                  <a:pt x="9461" y="85328"/>
                  <a:pt x="62355" y="15161"/>
                  <a:pt x="170090" y="0"/>
                </a:cubicBezTo>
                <a:cubicBezTo>
                  <a:pt x="359058" y="5754"/>
                  <a:pt x="648644" y="33606"/>
                  <a:pt x="925884" y="0"/>
                </a:cubicBezTo>
                <a:cubicBezTo>
                  <a:pt x="1203124" y="-33606"/>
                  <a:pt x="1322299" y="-20852"/>
                  <a:pt x="1594728" y="0"/>
                </a:cubicBezTo>
                <a:cubicBezTo>
                  <a:pt x="1867157" y="20852"/>
                  <a:pt x="2257829" y="25645"/>
                  <a:pt x="2437472" y="0"/>
                </a:cubicBezTo>
                <a:cubicBezTo>
                  <a:pt x="2617115" y="-25645"/>
                  <a:pt x="2830325" y="1575"/>
                  <a:pt x="3019367" y="0"/>
                </a:cubicBezTo>
                <a:cubicBezTo>
                  <a:pt x="3208410" y="-1575"/>
                  <a:pt x="3317923" y="-14506"/>
                  <a:pt x="3514312" y="0"/>
                </a:cubicBezTo>
                <a:cubicBezTo>
                  <a:pt x="3710701" y="14506"/>
                  <a:pt x="3885562" y="19339"/>
                  <a:pt x="4183156" y="0"/>
                </a:cubicBezTo>
                <a:cubicBezTo>
                  <a:pt x="4480750" y="-19339"/>
                  <a:pt x="4428164" y="-18944"/>
                  <a:pt x="4591151" y="0"/>
                </a:cubicBezTo>
                <a:cubicBezTo>
                  <a:pt x="4754139" y="18944"/>
                  <a:pt x="4975546" y="-32812"/>
                  <a:pt x="5259995" y="0"/>
                </a:cubicBezTo>
                <a:cubicBezTo>
                  <a:pt x="5544444" y="32812"/>
                  <a:pt x="5506442" y="-15371"/>
                  <a:pt x="5667990" y="0"/>
                </a:cubicBezTo>
                <a:cubicBezTo>
                  <a:pt x="5829538" y="15371"/>
                  <a:pt x="6113547" y="-17104"/>
                  <a:pt x="6336835" y="0"/>
                </a:cubicBezTo>
                <a:cubicBezTo>
                  <a:pt x="6560124" y="17104"/>
                  <a:pt x="6729651" y="20483"/>
                  <a:pt x="7005679" y="0"/>
                </a:cubicBezTo>
                <a:cubicBezTo>
                  <a:pt x="7281707" y="-20483"/>
                  <a:pt x="7453111" y="-27562"/>
                  <a:pt x="7587573" y="0"/>
                </a:cubicBezTo>
                <a:cubicBezTo>
                  <a:pt x="7722035" y="27562"/>
                  <a:pt x="7843464" y="10025"/>
                  <a:pt x="8082518" y="0"/>
                </a:cubicBezTo>
                <a:cubicBezTo>
                  <a:pt x="8321573" y="-10025"/>
                  <a:pt x="8563630" y="18285"/>
                  <a:pt x="8865066" y="0"/>
                </a:cubicBezTo>
                <a:cubicBezTo>
                  <a:pt x="8958293" y="-2232"/>
                  <a:pt x="9043920" y="80275"/>
                  <a:pt x="9035156" y="170090"/>
                </a:cubicBezTo>
                <a:cubicBezTo>
                  <a:pt x="9043867" y="409005"/>
                  <a:pt x="9008042" y="638375"/>
                  <a:pt x="9035156" y="850429"/>
                </a:cubicBezTo>
                <a:cubicBezTo>
                  <a:pt x="9034380" y="939456"/>
                  <a:pt x="8969521" y="1014635"/>
                  <a:pt x="8865066" y="1020519"/>
                </a:cubicBezTo>
                <a:cubicBezTo>
                  <a:pt x="8667921" y="1019689"/>
                  <a:pt x="8639815" y="1015743"/>
                  <a:pt x="8457071" y="1020519"/>
                </a:cubicBezTo>
                <a:cubicBezTo>
                  <a:pt x="8274328" y="1025295"/>
                  <a:pt x="7997981" y="1046892"/>
                  <a:pt x="7788227" y="1020519"/>
                </a:cubicBezTo>
                <a:cubicBezTo>
                  <a:pt x="7578473" y="994146"/>
                  <a:pt x="7539565" y="1033888"/>
                  <a:pt x="7293282" y="1020519"/>
                </a:cubicBezTo>
                <a:cubicBezTo>
                  <a:pt x="7046999" y="1007150"/>
                  <a:pt x="6762857" y="995301"/>
                  <a:pt x="6624438" y="1020519"/>
                </a:cubicBezTo>
                <a:cubicBezTo>
                  <a:pt x="6486019" y="1045737"/>
                  <a:pt x="6276842" y="999849"/>
                  <a:pt x="6129493" y="1020519"/>
                </a:cubicBezTo>
                <a:cubicBezTo>
                  <a:pt x="5982145" y="1041189"/>
                  <a:pt x="5776275" y="1013616"/>
                  <a:pt x="5634548" y="1020519"/>
                </a:cubicBezTo>
                <a:cubicBezTo>
                  <a:pt x="5492821" y="1027422"/>
                  <a:pt x="5359774" y="1017725"/>
                  <a:pt x="5226553" y="1020519"/>
                </a:cubicBezTo>
                <a:cubicBezTo>
                  <a:pt x="5093332" y="1023313"/>
                  <a:pt x="4954784" y="1001328"/>
                  <a:pt x="4731608" y="1020519"/>
                </a:cubicBezTo>
                <a:cubicBezTo>
                  <a:pt x="4508433" y="1039710"/>
                  <a:pt x="4159460" y="982995"/>
                  <a:pt x="3888864" y="1020519"/>
                </a:cubicBezTo>
                <a:cubicBezTo>
                  <a:pt x="3618268" y="1058043"/>
                  <a:pt x="3416340" y="1028396"/>
                  <a:pt x="3220020" y="1020519"/>
                </a:cubicBezTo>
                <a:cubicBezTo>
                  <a:pt x="3023700" y="1012642"/>
                  <a:pt x="2773724" y="1057806"/>
                  <a:pt x="2464226" y="1020519"/>
                </a:cubicBezTo>
                <a:cubicBezTo>
                  <a:pt x="2154728" y="983232"/>
                  <a:pt x="1982588" y="1002483"/>
                  <a:pt x="1621482" y="1020519"/>
                </a:cubicBezTo>
                <a:cubicBezTo>
                  <a:pt x="1260376" y="1038555"/>
                  <a:pt x="1187997" y="1046693"/>
                  <a:pt x="778738" y="1020519"/>
                </a:cubicBezTo>
                <a:cubicBezTo>
                  <a:pt x="369479" y="994345"/>
                  <a:pt x="379877" y="1041937"/>
                  <a:pt x="170090" y="1020519"/>
                </a:cubicBezTo>
                <a:cubicBezTo>
                  <a:pt x="65258" y="1007884"/>
                  <a:pt x="7576" y="955502"/>
                  <a:pt x="0" y="850429"/>
                </a:cubicBezTo>
                <a:cubicBezTo>
                  <a:pt x="-29189" y="553063"/>
                  <a:pt x="-25916" y="498333"/>
                  <a:pt x="0" y="170090"/>
                </a:cubicBezTo>
                <a:close/>
              </a:path>
              <a:path w="9035156" h="1020519" stroke="0" extrusionOk="0">
                <a:moveTo>
                  <a:pt x="0" y="170090"/>
                </a:moveTo>
                <a:cubicBezTo>
                  <a:pt x="2200" y="76432"/>
                  <a:pt x="67228" y="-7206"/>
                  <a:pt x="170090" y="0"/>
                </a:cubicBezTo>
                <a:cubicBezTo>
                  <a:pt x="385472" y="25661"/>
                  <a:pt x="732137" y="-36569"/>
                  <a:pt x="925884" y="0"/>
                </a:cubicBezTo>
                <a:cubicBezTo>
                  <a:pt x="1119631" y="36569"/>
                  <a:pt x="1561675" y="-18193"/>
                  <a:pt x="1768628" y="0"/>
                </a:cubicBezTo>
                <a:cubicBezTo>
                  <a:pt x="1975581" y="18193"/>
                  <a:pt x="2067358" y="10015"/>
                  <a:pt x="2176623" y="0"/>
                </a:cubicBezTo>
                <a:cubicBezTo>
                  <a:pt x="2285888" y="-10015"/>
                  <a:pt x="2486990" y="11417"/>
                  <a:pt x="2584618" y="0"/>
                </a:cubicBezTo>
                <a:cubicBezTo>
                  <a:pt x="2682247" y="-11417"/>
                  <a:pt x="2837288" y="6307"/>
                  <a:pt x="3079563" y="0"/>
                </a:cubicBezTo>
                <a:cubicBezTo>
                  <a:pt x="3321839" y="-6307"/>
                  <a:pt x="3626619" y="-23522"/>
                  <a:pt x="3922307" y="0"/>
                </a:cubicBezTo>
                <a:cubicBezTo>
                  <a:pt x="4217995" y="23522"/>
                  <a:pt x="4291924" y="-7777"/>
                  <a:pt x="4417251" y="0"/>
                </a:cubicBezTo>
                <a:cubicBezTo>
                  <a:pt x="4542578" y="7777"/>
                  <a:pt x="4660852" y="11204"/>
                  <a:pt x="4825246" y="0"/>
                </a:cubicBezTo>
                <a:cubicBezTo>
                  <a:pt x="4989640" y="-11204"/>
                  <a:pt x="5120294" y="6277"/>
                  <a:pt x="5320191" y="0"/>
                </a:cubicBezTo>
                <a:cubicBezTo>
                  <a:pt x="5520088" y="-6277"/>
                  <a:pt x="5551866" y="13565"/>
                  <a:pt x="5728186" y="0"/>
                </a:cubicBezTo>
                <a:cubicBezTo>
                  <a:pt x="5904507" y="-13565"/>
                  <a:pt x="6330340" y="31179"/>
                  <a:pt x="6483980" y="0"/>
                </a:cubicBezTo>
                <a:cubicBezTo>
                  <a:pt x="6637620" y="-31179"/>
                  <a:pt x="7065172" y="-31925"/>
                  <a:pt x="7239774" y="0"/>
                </a:cubicBezTo>
                <a:cubicBezTo>
                  <a:pt x="7414376" y="31925"/>
                  <a:pt x="7551385" y="16210"/>
                  <a:pt x="7821669" y="0"/>
                </a:cubicBezTo>
                <a:cubicBezTo>
                  <a:pt x="8091953" y="-16210"/>
                  <a:pt x="8612961" y="43821"/>
                  <a:pt x="8865066" y="0"/>
                </a:cubicBezTo>
                <a:cubicBezTo>
                  <a:pt x="8955131" y="-178"/>
                  <a:pt x="9043864" y="70965"/>
                  <a:pt x="9035156" y="170090"/>
                </a:cubicBezTo>
                <a:cubicBezTo>
                  <a:pt x="9066355" y="393181"/>
                  <a:pt x="9062684" y="658447"/>
                  <a:pt x="9035156" y="850429"/>
                </a:cubicBezTo>
                <a:cubicBezTo>
                  <a:pt x="9033637" y="934249"/>
                  <a:pt x="8961818" y="1019766"/>
                  <a:pt x="8865066" y="1020519"/>
                </a:cubicBezTo>
                <a:cubicBezTo>
                  <a:pt x="8623883" y="1048853"/>
                  <a:pt x="8415790" y="1012245"/>
                  <a:pt x="8109272" y="1020519"/>
                </a:cubicBezTo>
                <a:cubicBezTo>
                  <a:pt x="7802754" y="1028793"/>
                  <a:pt x="7756164" y="1005114"/>
                  <a:pt x="7527377" y="1020519"/>
                </a:cubicBezTo>
                <a:cubicBezTo>
                  <a:pt x="7298591" y="1035924"/>
                  <a:pt x="7233284" y="1012063"/>
                  <a:pt x="7119382" y="1020519"/>
                </a:cubicBezTo>
                <a:cubicBezTo>
                  <a:pt x="7005480" y="1028975"/>
                  <a:pt x="6743049" y="1030175"/>
                  <a:pt x="6624438" y="1020519"/>
                </a:cubicBezTo>
                <a:cubicBezTo>
                  <a:pt x="6505827" y="1010863"/>
                  <a:pt x="6316040" y="1011957"/>
                  <a:pt x="6216443" y="1020519"/>
                </a:cubicBezTo>
                <a:cubicBezTo>
                  <a:pt x="6116847" y="1029081"/>
                  <a:pt x="5694699" y="1035676"/>
                  <a:pt x="5460648" y="1020519"/>
                </a:cubicBezTo>
                <a:cubicBezTo>
                  <a:pt x="5226597" y="1005362"/>
                  <a:pt x="4965923" y="1010444"/>
                  <a:pt x="4617905" y="1020519"/>
                </a:cubicBezTo>
                <a:cubicBezTo>
                  <a:pt x="4269887" y="1030594"/>
                  <a:pt x="4394547" y="1022494"/>
                  <a:pt x="4209910" y="1020519"/>
                </a:cubicBezTo>
                <a:cubicBezTo>
                  <a:pt x="4025273" y="1018544"/>
                  <a:pt x="3885165" y="1027573"/>
                  <a:pt x="3714965" y="1020519"/>
                </a:cubicBezTo>
                <a:cubicBezTo>
                  <a:pt x="3544765" y="1013465"/>
                  <a:pt x="3268504" y="1030192"/>
                  <a:pt x="2872221" y="1020519"/>
                </a:cubicBezTo>
                <a:cubicBezTo>
                  <a:pt x="2475938" y="1010846"/>
                  <a:pt x="2312364" y="1039170"/>
                  <a:pt x="2029477" y="1020519"/>
                </a:cubicBezTo>
                <a:cubicBezTo>
                  <a:pt x="1746590" y="1001868"/>
                  <a:pt x="1620020" y="1022302"/>
                  <a:pt x="1273683" y="1020519"/>
                </a:cubicBezTo>
                <a:cubicBezTo>
                  <a:pt x="927346" y="1018736"/>
                  <a:pt x="598248" y="1023003"/>
                  <a:pt x="170090" y="1020519"/>
                </a:cubicBezTo>
                <a:cubicBezTo>
                  <a:pt x="62064" y="1017364"/>
                  <a:pt x="-20013" y="933664"/>
                  <a:pt x="0" y="850429"/>
                </a:cubicBezTo>
                <a:cubicBezTo>
                  <a:pt x="32901" y="638190"/>
                  <a:pt x="3641" y="369369"/>
                  <a:pt x="0" y="17009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</a:rPr>
              <a:t>Lớp 5B có 40 học sinh. Hãy tính nhẩm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5362" name="Picture 2" descr="Christmas ball free icon">
            <a:extLst>
              <a:ext uri="{FF2B5EF4-FFF2-40B4-BE49-F238E27FC236}">
                <a16:creationId xmlns:a16="http://schemas.microsoft.com/office/drawing/2014/main" id="{CF61B066-866C-41FE-86D3-24A5F1D6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12" y="-56476"/>
            <a:ext cx="1389888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hristmas bell free icon">
            <a:extLst>
              <a:ext uri="{FF2B5EF4-FFF2-40B4-BE49-F238E27FC236}">
                <a16:creationId xmlns:a16="http://schemas.microsoft.com/office/drawing/2014/main" id="{D404255C-2F27-461D-A4AC-99701E8B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" y="-134200"/>
            <a:ext cx="1545336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hristmas decoration free icon">
            <a:extLst>
              <a:ext uri="{FF2B5EF4-FFF2-40B4-BE49-F238E27FC236}">
                <a16:creationId xmlns:a16="http://schemas.microsoft.com/office/drawing/2014/main" id="{3F70A569-C52E-464F-AF3C-348C3455B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389888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hristmas decoration free icon">
            <a:extLst>
              <a:ext uri="{FF2B5EF4-FFF2-40B4-BE49-F238E27FC236}">
                <a16:creationId xmlns:a16="http://schemas.microsoft.com/office/drawing/2014/main" id="{E921BC2E-98B6-4945-B415-4E377053E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833213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hristmas decoration free icon">
            <a:extLst>
              <a:ext uri="{FF2B5EF4-FFF2-40B4-BE49-F238E27FC236}">
                <a16:creationId xmlns:a16="http://schemas.microsoft.com/office/drawing/2014/main" id="{DE337FDF-3451-4A9B-8109-759A3D68F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590660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hristmas decoration free icon">
            <a:extLst>
              <a:ext uri="{FF2B5EF4-FFF2-40B4-BE49-F238E27FC236}">
                <a16:creationId xmlns:a16="http://schemas.microsoft.com/office/drawing/2014/main" id="{D0FC3E45-5585-455C-ACD1-E099D7082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191046" y="0"/>
            <a:ext cx="1243584" cy="5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LOSED for CHRISTMAS HOLIDAY - Wednesday, December 26, 2018, 12:00 AM -  Butterfield Library - LocalHop">
            <a:extLst>
              <a:ext uri="{FF2B5EF4-FFF2-40B4-BE49-F238E27FC236}">
                <a16:creationId xmlns:a16="http://schemas.microsoft.com/office/drawing/2014/main" id="{32F84E53-1ABF-452A-8076-68888EA0B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24" y="-122476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LOSED for CHRISTMAS HOLIDAY - Wednesday, December 26, 2018, 12:00 AM -  Butterfield Library - LocalHop">
            <a:extLst>
              <a:ext uri="{FF2B5EF4-FFF2-40B4-BE49-F238E27FC236}">
                <a16:creationId xmlns:a16="http://schemas.microsoft.com/office/drawing/2014/main" id="{C08FE866-811A-4717-B99F-E6A80E10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93" y="-134200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LOSED for CHRISTMAS HOLIDAY - Wednesday, December 26, 2018, 12:00 AM -  Butterfield Library - LocalHop">
            <a:extLst>
              <a:ext uri="{FF2B5EF4-FFF2-40B4-BE49-F238E27FC236}">
                <a16:creationId xmlns:a16="http://schemas.microsoft.com/office/drawing/2014/main" id="{34BC3C99-A363-4984-A09D-F74B8D7B4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8" b="89844" l="20000" r="79762">
                        <a14:foregroundMark x1="29048" y1="34180" x2="36548" y2="41602"/>
                        <a14:foregroundMark x1="48810" y1="34766" x2="50714" y2="46484"/>
                        <a14:foregroundMark x1="66071" y1="34766" x2="72738" y2="46484"/>
                        <a14:foregroundMark x1="56071" y1="57617" x2="61667" y2="67188"/>
                        <a14:foregroundMark x1="39643" y1="10547" x2="39643" y2="47461"/>
                        <a14:foregroundMark x1="31190" y1="9961" x2="31190" y2="24219"/>
                        <a14:foregroundMark x1="58810" y1="10547" x2="58810" y2="43750"/>
                        <a14:foregroundMark x1="67976" y1="11914" x2="67738" y2="25586"/>
                        <a14:foregroundMark x1="29286" y1="32813" x2="30357" y2="45703"/>
                        <a14:foregroundMark x1="48214" y1="15430" x2="48214" y2="31055"/>
                        <a14:foregroundMark x1="48452" y1="39648" x2="46548" y2="4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28" y="-134200"/>
            <a:ext cx="2052234" cy="12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CEB3D8-840D-4696-A914-71C6D8FD2761}"/>
              </a:ext>
            </a:extLst>
          </p:cNvPr>
          <p:cNvGrpSpPr/>
          <p:nvPr/>
        </p:nvGrpSpPr>
        <p:grpSpPr>
          <a:xfrm>
            <a:off x="1672689" y="3015516"/>
            <a:ext cx="8581871" cy="1149998"/>
            <a:chOff x="1501101" y="2358325"/>
            <a:chExt cx="8581871" cy="173862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BF9B6DB-FC1B-4288-920E-F95E70C83A15}"/>
                </a:ext>
              </a:extLst>
            </p:cNvPr>
            <p:cNvSpPr/>
            <p:nvPr/>
          </p:nvSpPr>
          <p:spPr>
            <a:xfrm>
              <a:off x="2109028" y="2358325"/>
              <a:ext cx="7973944" cy="1542874"/>
            </a:xfrm>
            <a:prstGeom prst="roundRect">
              <a:avLst>
                <a:gd name="adj" fmla="val 10813"/>
              </a:avLst>
            </a:prstGeom>
            <a:solidFill>
              <a:srgbClr val="FFFFFF">
                <a:alpha val="85098"/>
              </a:srgbClr>
            </a:solidFill>
            <a:ln w="5715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50% số học sinh của lớp là: ……….. học sinh</a:t>
              </a:r>
            </a:p>
          </p:txBody>
        </p:sp>
        <p:pic>
          <p:nvPicPr>
            <p:cNvPr id="22" name="Graphic 41">
              <a:extLst>
                <a:ext uri="{FF2B5EF4-FFF2-40B4-BE49-F238E27FC236}">
                  <a16:creationId xmlns:a16="http://schemas.microsoft.com/office/drawing/2014/main" id="{C56DE0F0-9391-4217-8C62-4E04655DA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 rot="21098014">
              <a:off x="1501101" y="2644665"/>
              <a:ext cx="865269" cy="1452286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68B4BE1-FCF0-4FD0-9E71-E608F2CE4A66}"/>
              </a:ext>
            </a:extLst>
          </p:cNvPr>
          <p:cNvSpPr/>
          <p:nvPr/>
        </p:nvSpPr>
        <p:spPr>
          <a:xfrm>
            <a:off x="2280616" y="4808194"/>
            <a:ext cx="7973944" cy="1020519"/>
          </a:xfrm>
          <a:prstGeom prst="roundRect">
            <a:avLst>
              <a:gd name="adj" fmla="val 10813"/>
            </a:avLst>
          </a:prstGeom>
          <a:solidFill>
            <a:srgbClr val="FFFFFF">
              <a:alpha val="85098"/>
            </a:srgb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25% số học sinh của lớp là: ……….. học sinh</a:t>
            </a:r>
          </a:p>
        </p:txBody>
      </p:sp>
      <p:pic>
        <p:nvPicPr>
          <p:cNvPr id="15372" name="Picture 12" descr="Gift free icon">
            <a:extLst>
              <a:ext uri="{FF2B5EF4-FFF2-40B4-BE49-F238E27FC236}">
                <a16:creationId xmlns:a16="http://schemas.microsoft.com/office/drawing/2014/main" id="{E62E82FF-CE0A-42D1-84C7-61527E44D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079">
            <a:off x="1709416" y="5006340"/>
            <a:ext cx="1008867" cy="10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DB945F-7EF8-446B-B4FC-9923AA77151E}"/>
              </a:ext>
            </a:extLst>
          </p:cNvPr>
          <p:cNvSpPr txBox="1"/>
          <p:nvPr/>
        </p:nvSpPr>
        <p:spPr>
          <a:xfrm>
            <a:off x="7767782" y="3105834"/>
            <a:ext cx="8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F84AA6-CE03-4EF0-974C-3C25842DE6A8}"/>
              </a:ext>
            </a:extLst>
          </p:cNvPr>
          <p:cNvSpPr txBox="1"/>
          <p:nvPr/>
        </p:nvSpPr>
        <p:spPr>
          <a:xfrm>
            <a:off x="7625954" y="4875344"/>
            <a:ext cx="8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32275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7">
            <a:hlinkClick r:id="rId4" action="ppaction://hlinksldjump"/>
            <a:extLst>
              <a:ext uri="{FF2B5EF4-FFF2-40B4-BE49-F238E27FC236}">
                <a16:creationId xmlns:a16="http://schemas.microsoft.com/office/drawing/2014/main" id="{6E7DA028-AD91-416A-B7A4-AEFB62DD9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31370" y="4323016"/>
            <a:ext cx="1818302" cy="240802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F08E08F-0506-455F-AA71-C95F94633E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63691"/>
            <a:ext cx="10467496" cy="25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AF3D34-CBF6-4310-A4CA-C7E949A95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2"/>
          <a:stretch/>
        </p:blipFill>
        <p:spPr>
          <a:xfrm>
            <a:off x="2710568" y="831273"/>
            <a:ext cx="7185696" cy="2597727"/>
          </a:xfrm>
          <a:prstGeom prst="rect">
            <a:avLst/>
          </a:prstGeom>
        </p:spPr>
      </p:pic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82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DB284E3-9192-4C85-8105-FDD91E32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5" y="2497760"/>
            <a:ext cx="4360240" cy="436024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7DB032-3DE7-4929-B7A8-E011B4CF4988}"/>
              </a:ext>
            </a:extLst>
          </p:cNvPr>
          <p:cNvSpPr/>
          <p:nvPr/>
        </p:nvSpPr>
        <p:spPr>
          <a:xfrm>
            <a:off x="1578422" y="390617"/>
            <a:ext cx="9035156" cy="1549524"/>
          </a:xfrm>
          <a:custGeom>
            <a:avLst/>
            <a:gdLst>
              <a:gd name="connsiteX0" fmla="*/ 0 w 9035156"/>
              <a:gd name="connsiteY0" fmla="*/ 258259 h 1549524"/>
              <a:gd name="connsiteX1" fmla="*/ 258259 w 9035156"/>
              <a:gd name="connsiteY1" fmla="*/ 0 h 1549524"/>
              <a:gd name="connsiteX2" fmla="*/ 657980 w 9035156"/>
              <a:gd name="connsiteY2" fmla="*/ 0 h 1549524"/>
              <a:gd name="connsiteX3" fmla="*/ 1228073 w 9035156"/>
              <a:gd name="connsiteY3" fmla="*/ 0 h 1549524"/>
              <a:gd name="connsiteX4" fmla="*/ 1712980 w 9035156"/>
              <a:gd name="connsiteY4" fmla="*/ 0 h 1549524"/>
              <a:gd name="connsiteX5" fmla="*/ 2368260 w 9035156"/>
              <a:gd name="connsiteY5" fmla="*/ 0 h 1549524"/>
              <a:gd name="connsiteX6" fmla="*/ 2767981 w 9035156"/>
              <a:gd name="connsiteY6" fmla="*/ 0 h 1549524"/>
              <a:gd name="connsiteX7" fmla="*/ 3423261 w 9035156"/>
              <a:gd name="connsiteY7" fmla="*/ 0 h 1549524"/>
              <a:gd name="connsiteX8" fmla="*/ 3822981 w 9035156"/>
              <a:gd name="connsiteY8" fmla="*/ 0 h 1549524"/>
              <a:gd name="connsiteX9" fmla="*/ 4478261 w 9035156"/>
              <a:gd name="connsiteY9" fmla="*/ 0 h 1549524"/>
              <a:gd name="connsiteX10" fmla="*/ 5133541 w 9035156"/>
              <a:gd name="connsiteY10" fmla="*/ 0 h 1549524"/>
              <a:gd name="connsiteX11" fmla="*/ 5703635 w 9035156"/>
              <a:gd name="connsiteY11" fmla="*/ 0 h 1549524"/>
              <a:gd name="connsiteX12" fmla="*/ 6188542 w 9035156"/>
              <a:gd name="connsiteY12" fmla="*/ 0 h 1549524"/>
              <a:gd name="connsiteX13" fmla="*/ 7014194 w 9035156"/>
              <a:gd name="connsiteY13" fmla="*/ 0 h 1549524"/>
              <a:gd name="connsiteX14" fmla="*/ 7839847 w 9035156"/>
              <a:gd name="connsiteY14" fmla="*/ 0 h 1549524"/>
              <a:gd name="connsiteX15" fmla="*/ 8776897 w 9035156"/>
              <a:gd name="connsiteY15" fmla="*/ 0 h 1549524"/>
              <a:gd name="connsiteX16" fmla="*/ 9035156 w 9035156"/>
              <a:gd name="connsiteY16" fmla="*/ 258259 h 1549524"/>
              <a:gd name="connsiteX17" fmla="*/ 9035156 w 9035156"/>
              <a:gd name="connsiteY17" fmla="*/ 785092 h 1549524"/>
              <a:gd name="connsiteX18" fmla="*/ 9035156 w 9035156"/>
              <a:gd name="connsiteY18" fmla="*/ 1291265 h 1549524"/>
              <a:gd name="connsiteX19" fmla="*/ 8776897 w 9035156"/>
              <a:gd name="connsiteY19" fmla="*/ 1549524 h 1549524"/>
              <a:gd name="connsiteX20" fmla="*/ 8036431 w 9035156"/>
              <a:gd name="connsiteY20" fmla="*/ 1549524 h 1549524"/>
              <a:gd name="connsiteX21" fmla="*/ 7551524 w 9035156"/>
              <a:gd name="connsiteY21" fmla="*/ 1549524 h 1549524"/>
              <a:gd name="connsiteX22" fmla="*/ 7066617 w 9035156"/>
              <a:gd name="connsiteY22" fmla="*/ 1549524 h 1549524"/>
              <a:gd name="connsiteX23" fmla="*/ 6666896 w 9035156"/>
              <a:gd name="connsiteY23" fmla="*/ 1549524 h 1549524"/>
              <a:gd name="connsiteX24" fmla="*/ 6181989 w 9035156"/>
              <a:gd name="connsiteY24" fmla="*/ 1549524 h 1549524"/>
              <a:gd name="connsiteX25" fmla="*/ 5356336 w 9035156"/>
              <a:gd name="connsiteY25" fmla="*/ 1549524 h 1549524"/>
              <a:gd name="connsiteX26" fmla="*/ 4701056 w 9035156"/>
              <a:gd name="connsiteY26" fmla="*/ 1549524 h 1549524"/>
              <a:gd name="connsiteX27" fmla="*/ 3960590 w 9035156"/>
              <a:gd name="connsiteY27" fmla="*/ 1549524 h 1549524"/>
              <a:gd name="connsiteX28" fmla="*/ 3134938 w 9035156"/>
              <a:gd name="connsiteY28" fmla="*/ 1549524 h 1549524"/>
              <a:gd name="connsiteX29" fmla="*/ 2309285 w 9035156"/>
              <a:gd name="connsiteY29" fmla="*/ 1549524 h 1549524"/>
              <a:gd name="connsiteX30" fmla="*/ 1909564 w 9035156"/>
              <a:gd name="connsiteY30" fmla="*/ 1549524 h 1549524"/>
              <a:gd name="connsiteX31" fmla="*/ 1254284 w 9035156"/>
              <a:gd name="connsiteY31" fmla="*/ 1549524 h 1549524"/>
              <a:gd name="connsiteX32" fmla="*/ 854564 w 9035156"/>
              <a:gd name="connsiteY32" fmla="*/ 1549524 h 1549524"/>
              <a:gd name="connsiteX33" fmla="*/ 258259 w 9035156"/>
              <a:gd name="connsiteY33" fmla="*/ 1549524 h 1549524"/>
              <a:gd name="connsiteX34" fmla="*/ 0 w 9035156"/>
              <a:gd name="connsiteY34" fmla="*/ 1291265 h 1549524"/>
              <a:gd name="connsiteX35" fmla="*/ 0 w 9035156"/>
              <a:gd name="connsiteY35" fmla="*/ 754102 h 1549524"/>
              <a:gd name="connsiteX36" fmla="*/ 0 w 9035156"/>
              <a:gd name="connsiteY36" fmla="*/ 258259 h 154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35156" h="1549524" fill="none" extrusionOk="0">
                <a:moveTo>
                  <a:pt x="0" y="258259"/>
                </a:moveTo>
                <a:cubicBezTo>
                  <a:pt x="18751" y="103611"/>
                  <a:pt x="105332" y="4189"/>
                  <a:pt x="258259" y="0"/>
                </a:cubicBezTo>
                <a:cubicBezTo>
                  <a:pt x="455445" y="-10048"/>
                  <a:pt x="510846" y="-1874"/>
                  <a:pt x="657980" y="0"/>
                </a:cubicBezTo>
                <a:cubicBezTo>
                  <a:pt x="805114" y="1874"/>
                  <a:pt x="944749" y="10837"/>
                  <a:pt x="1228073" y="0"/>
                </a:cubicBezTo>
                <a:cubicBezTo>
                  <a:pt x="1511397" y="-10837"/>
                  <a:pt x="1586870" y="14407"/>
                  <a:pt x="1712980" y="0"/>
                </a:cubicBezTo>
                <a:cubicBezTo>
                  <a:pt x="1839090" y="-14407"/>
                  <a:pt x="2053580" y="7072"/>
                  <a:pt x="2368260" y="0"/>
                </a:cubicBezTo>
                <a:cubicBezTo>
                  <a:pt x="2682940" y="-7072"/>
                  <a:pt x="2633795" y="14944"/>
                  <a:pt x="2767981" y="0"/>
                </a:cubicBezTo>
                <a:cubicBezTo>
                  <a:pt x="2902167" y="-14944"/>
                  <a:pt x="3246492" y="-13699"/>
                  <a:pt x="3423261" y="0"/>
                </a:cubicBezTo>
                <a:cubicBezTo>
                  <a:pt x="3600030" y="13699"/>
                  <a:pt x="3733732" y="-11215"/>
                  <a:pt x="3822981" y="0"/>
                </a:cubicBezTo>
                <a:cubicBezTo>
                  <a:pt x="3912230" y="11215"/>
                  <a:pt x="4264294" y="4910"/>
                  <a:pt x="4478261" y="0"/>
                </a:cubicBezTo>
                <a:cubicBezTo>
                  <a:pt x="4692228" y="-4910"/>
                  <a:pt x="4887220" y="1654"/>
                  <a:pt x="5133541" y="0"/>
                </a:cubicBezTo>
                <a:cubicBezTo>
                  <a:pt x="5379862" y="-1654"/>
                  <a:pt x="5586094" y="-5726"/>
                  <a:pt x="5703635" y="0"/>
                </a:cubicBezTo>
                <a:cubicBezTo>
                  <a:pt x="5821176" y="5726"/>
                  <a:pt x="5966561" y="-10026"/>
                  <a:pt x="6188542" y="0"/>
                </a:cubicBezTo>
                <a:cubicBezTo>
                  <a:pt x="6410523" y="10026"/>
                  <a:pt x="6785946" y="21639"/>
                  <a:pt x="7014194" y="0"/>
                </a:cubicBezTo>
                <a:cubicBezTo>
                  <a:pt x="7242442" y="-21639"/>
                  <a:pt x="7650034" y="37597"/>
                  <a:pt x="7839847" y="0"/>
                </a:cubicBezTo>
                <a:cubicBezTo>
                  <a:pt x="8029660" y="-37597"/>
                  <a:pt x="8439538" y="23534"/>
                  <a:pt x="8776897" y="0"/>
                </a:cubicBezTo>
                <a:cubicBezTo>
                  <a:pt x="8903910" y="30493"/>
                  <a:pt x="9051314" y="133609"/>
                  <a:pt x="9035156" y="258259"/>
                </a:cubicBezTo>
                <a:cubicBezTo>
                  <a:pt x="9009804" y="456729"/>
                  <a:pt x="9025330" y="612064"/>
                  <a:pt x="9035156" y="785092"/>
                </a:cubicBezTo>
                <a:cubicBezTo>
                  <a:pt x="9044982" y="958120"/>
                  <a:pt x="9054046" y="1122119"/>
                  <a:pt x="9035156" y="1291265"/>
                </a:cubicBezTo>
                <a:cubicBezTo>
                  <a:pt x="9033984" y="1438266"/>
                  <a:pt x="8904479" y="1536126"/>
                  <a:pt x="8776897" y="1549524"/>
                </a:cubicBezTo>
                <a:cubicBezTo>
                  <a:pt x="8533011" y="1518657"/>
                  <a:pt x="8249774" y="1524131"/>
                  <a:pt x="8036431" y="1549524"/>
                </a:cubicBezTo>
                <a:cubicBezTo>
                  <a:pt x="7823088" y="1574917"/>
                  <a:pt x="7683286" y="1547304"/>
                  <a:pt x="7551524" y="1549524"/>
                </a:cubicBezTo>
                <a:cubicBezTo>
                  <a:pt x="7419762" y="1551744"/>
                  <a:pt x="7168241" y="1532546"/>
                  <a:pt x="7066617" y="1549524"/>
                </a:cubicBezTo>
                <a:cubicBezTo>
                  <a:pt x="6964993" y="1566502"/>
                  <a:pt x="6795546" y="1558103"/>
                  <a:pt x="6666896" y="1549524"/>
                </a:cubicBezTo>
                <a:cubicBezTo>
                  <a:pt x="6538246" y="1540945"/>
                  <a:pt x="6329880" y="1538885"/>
                  <a:pt x="6181989" y="1549524"/>
                </a:cubicBezTo>
                <a:cubicBezTo>
                  <a:pt x="6034098" y="1560163"/>
                  <a:pt x="5608231" y="1549342"/>
                  <a:pt x="5356336" y="1549524"/>
                </a:cubicBezTo>
                <a:cubicBezTo>
                  <a:pt x="5104441" y="1549706"/>
                  <a:pt x="4912556" y="1556547"/>
                  <a:pt x="4701056" y="1549524"/>
                </a:cubicBezTo>
                <a:cubicBezTo>
                  <a:pt x="4489556" y="1542501"/>
                  <a:pt x="4285768" y="1534078"/>
                  <a:pt x="3960590" y="1549524"/>
                </a:cubicBezTo>
                <a:cubicBezTo>
                  <a:pt x="3635412" y="1564970"/>
                  <a:pt x="3358361" y="1568781"/>
                  <a:pt x="3134938" y="1549524"/>
                </a:cubicBezTo>
                <a:cubicBezTo>
                  <a:pt x="2911515" y="1530267"/>
                  <a:pt x="2478902" y="1520046"/>
                  <a:pt x="2309285" y="1549524"/>
                </a:cubicBezTo>
                <a:cubicBezTo>
                  <a:pt x="2139668" y="1579002"/>
                  <a:pt x="2069332" y="1531587"/>
                  <a:pt x="1909564" y="1549524"/>
                </a:cubicBezTo>
                <a:cubicBezTo>
                  <a:pt x="1749796" y="1567461"/>
                  <a:pt x="1453239" y="1536237"/>
                  <a:pt x="1254284" y="1549524"/>
                </a:cubicBezTo>
                <a:cubicBezTo>
                  <a:pt x="1055329" y="1562811"/>
                  <a:pt x="981564" y="1556689"/>
                  <a:pt x="854564" y="1549524"/>
                </a:cubicBezTo>
                <a:cubicBezTo>
                  <a:pt x="727564" y="1542359"/>
                  <a:pt x="389264" y="1541499"/>
                  <a:pt x="258259" y="1549524"/>
                </a:cubicBezTo>
                <a:cubicBezTo>
                  <a:pt x="99937" y="1559779"/>
                  <a:pt x="-32229" y="1445347"/>
                  <a:pt x="0" y="1291265"/>
                </a:cubicBezTo>
                <a:cubicBezTo>
                  <a:pt x="-7340" y="1080744"/>
                  <a:pt x="5312" y="890887"/>
                  <a:pt x="0" y="754102"/>
                </a:cubicBezTo>
                <a:cubicBezTo>
                  <a:pt x="-5312" y="617317"/>
                  <a:pt x="-3418" y="490790"/>
                  <a:pt x="0" y="258259"/>
                </a:cubicBezTo>
                <a:close/>
              </a:path>
              <a:path w="9035156" h="1549524" stroke="0" extrusionOk="0">
                <a:moveTo>
                  <a:pt x="0" y="258259"/>
                </a:moveTo>
                <a:cubicBezTo>
                  <a:pt x="34275" y="119991"/>
                  <a:pt x="88616" y="-21809"/>
                  <a:pt x="258259" y="0"/>
                </a:cubicBezTo>
                <a:cubicBezTo>
                  <a:pt x="522125" y="27051"/>
                  <a:pt x="830057" y="-2405"/>
                  <a:pt x="998725" y="0"/>
                </a:cubicBezTo>
                <a:cubicBezTo>
                  <a:pt x="1167393" y="2405"/>
                  <a:pt x="1565316" y="36194"/>
                  <a:pt x="1824378" y="0"/>
                </a:cubicBezTo>
                <a:cubicBezTo>
                  <a:pt x="2083440" y="-36194"/>
                  <a:pt x="2038505" y="4689"/>
                  <a:pt x="2224099" y="0"/>
                </a:cubicBezTo>
                <a:cubicBezTo>
                  <a:pt x="2409693" y="-4689"/>
                  <a:pt x="2472440" y="8584"/>
                  <a:pt x="2623819" y="0"/>
                </a:cubicBezTo>
                <a:cubicBezTo>
                  <a:pt x="2775198" y="-8584"/>
                  <a:pt x="2953541" y="17176"/>
                  <a:pt x="3108726" y="0"/>
                </a:cubicBezTo>
                <a:cubicBezTo>
                  <a:pt x="3263911" y="-17176"/>
                  <a:pt x="3626563" y="719"/>
                  <a:pt x="3934379" y="0"/>
                </a:cubicBezTo>
                <a:cubicBezTo>
                  <a:pt x="4242195" y="-719"/>
                  <a:pt x="4222594" y="21779"/>
                  <a:pt x="4419286" y="0"/>
                </a:cubicBezTo>
                <a:cubicBezTo>
                  <a:pt x="4615978" y="-21779"/>
                  <a:pt x="4731074" y="16890"/>
                  <a:pt x="4819007" y="0"/>
                </a:cubicBezTo>
                <a:cubicBezTo>
                  <a:pt x="4906940" y="-16890"/>
                  <a:pt x="5103354" y="-22652"/>
                  <a:pt x="5303914" y="0"/>
                </a:cubicBezTo>
                <a:cubicBezTo>
                  <a:pt x="5504474" y="22652"/>
                  <a:pt x="5522945" y="7577"/>
                  <a:pt x="5703635" y="0"/>
                </a:cubicBezTo>
                <a:cubicBezTo>
                  <a:pt x="5884325" y="-7577"/>
                  <a:pt x="6287597" y="14857"/>
                  <a:pt x="6444101" y="0"/>
                </a:cubicBezTo>
                <a:cubicBezTo>
                  <a:pt x="6600605" y="-14857"/>
                  <a:pt x="6816265" y="-18173"/>
                  <a:pt x="7184567" y="0"/>
                </a:cubicBezTo>
                <a:cubicBezTo>
                  <a:pt x="7552869" y="18173"/>
                  <a:pt x="7601121" y="-25742"/>
                  <a:pt x="7754660" y="0"/>
                </a:cubicBezTo>
                <a:cubicBezTo>
                  <a:pt x="7908199" y="25742"/>
                  <a:pt x="8416763" y="-4939"/>
                  <a:pt x="8776897" y="0"/>
                </a:cubicBezTo>
                <a:cubicBezTo>
                  <a:pt x="8898920" y="-949"/>
                  <a:pt x="9061351" y="100022"/>
                  <a:pt x="9035156" y="258259"/>
                </a:cubicBezTo>
                <a:cubicBezTo>
                  <a:pt x="9040825" y="405796"/>
                  <a:pt x="9058645" y="675899"/>
                  <a:pt x="9035156" y="795422"/>
                </a:cubicBezTo>
                <a:cubicBezTo>
                  <a:pt x="9011667" y="914945"/>
                  <a:pt x="9053689" y="1141895"/>
                  <a:pt x="9035156" y="1291265"/>
                </a:cubicBezTo>
                <a:cubicBezTo>
                  <a:pt x="9027604" y="1421875"/>
                  <a:pt x="8922934" y="1542029"/>
                  <a:pt x="8776897" y="1549524"/>
                </a:cubicBezTo>
                <a:cubicBezTo>
                  <a:pt x="8564118" y="1576673"/>
                  <a:pt x="8375451" y="1521540"/>
                  <a:pt x="8036431" y="1549524"/>
                </a:cubicBezTo>
                <a:cubicBezTo>
                  <a:pt x="7697411" y="1577508"/>
                  <a:pt x="7717281" y="1560477"/>
                  <a:pt x="7636710" y="1549524"/>
                </a:cubicBezTo>
                <a:cubicBezTo>
                  <a:pt x="7556139" y="1538571"/>
                  <a:pt x="7258993" y="1561607"/>
                  <a:pt x="7151803" y="1549524"/>
                </a:cubicBezTo>
                <a:cubicBezTo>
                  <a:pt x="7044613" y="1537441"/>
                  <a:pt x="6949102" y="1532853"/>
                  <a:pt x="6752082" y="1549524"/>
                </a:cubicBezTo>
                <a:cubicBezTo>
                  <a:pt x="6555062" y="1566195"/>
                  <a:pt x="6171087" y="1570581"/>
                  <a:pt x="6011616" y="1549524"/>
                </a:cubicBezTo>
                <a:cubicBezTo>
                  <a:pt x="5852145" y="1528467"/>
                  <a:pt x="5394054" y="1510656"/>
                  <a:pt x="5185963" y="1549524"/>
                </a:cubicBezTo>
                <a:cubicBezTo>
                  <a:pt x="4977872" y="1588392"/>
                  <a:pt x="4871440" y="1530514"/>
                  <a:pt x="4786243" y="1549524"/>
                </a:cubicBezTo>
                <a:cubicBezTo>
                  <a:pt x="4701046" y="1568534"/>
                  <a:pt x="4410823" y="1543375"/>
                  <a:pt x="4301336" y="1549524"/>
                </a:cubicBezTo>
                <a:cubicBezTo>
                  <a:pt x="4191849" y="1555673"/>
                  <a:pt x="3824225" y="1508454"/>
                  <a:pt x="3475683" y="1549524"/>
                </a:cubicBezTo>
                <a:cubicBezTo>
                  <a:pt x="3127141" y="1590594"/>
                  <a:pt x="2871951" y="1575594"/>
                  <a:pt x="2650030" y="1549524"/>
                </a:cubicBezTo>
                <a:cubicBezTo>
                  <a:pt x="2428109" y="1523454"/>
                  <a:pt x="2129347" y="1560030"/>
                  <a:pt x="1909564" y="1549524"/>
                </a:cubicBezTo>
                <a:cubicBezTo>
                  <a:pt x="1689781" y="1539018"/>
                  <a:pt x="1488459" y="1530316"/>
                  <a:pt x="1339471" y="1549524"/>
                </a:cubicBezTo>
                <a:cubicBezTo>
                  <a:pt x="1190483" y="1568732"/>
                  <a:pt x="702066" y="1570835"/>
                  <a:pt x="258259" y="1549524"/>
                </a:cubicBezTo>
                <a:cubicBezTo>
                  <a:pt x="86064" y="1555716"/>
                  <a:pt x="1482" y="1451333"/>
                  <a:pt x="0" y="1291265"/>
                </a:cubicBezTo>
                <a:cubicBezTo>
                  <a:pt x="13131" y="1112508"/>
                  <a:pt x="5604" y="971301"/>
                  <a:pt x="0" y="795422"/>
                </a:cubicBezTo>
                <a:cubicBezTo>
                  <a:pt x="-5604" y="619543"/>
                  <a:pt x="-12241" y="516521"/>
                  <a:pt x="0" y="25825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Tính tỉ số phần trăm của hai số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13 và 20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DEFA9E-F6BB-4B2D-9A84-3BE3D6448414}"/>
              </a:ext>
            </a:extLst>
          </p:cNvPr>
          <p:cNvSpPr txBox="1"/>
          <p:nvPr/>
        </p:nvSpPr>
        <p:spPr>
          <a:xfrm>
            <a:off x="4832866" y="3138250"/>
            <a:ext cx="3235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13 : 20  = 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72999C8-EC17-462A-9834-F3E344050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318" y="3144912"/>
            <a:ext cx="15066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65%</a:t>
            </a:r>
            <a:endParaRPr lang="ru-RU" altLang="en-US" sz="4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51A537C-334D-4C36-9548-25ADA5922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10" y="3138251"/>
            <a:ext cx="19541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0,65  =</a:t>
            </a:r>
            <a:endParaRPr lang="ru-RU" altLang="en-US" sz="4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73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hape, rectangle&#10;&#10;Description automatically generated">
            <a:extLst>
              <a:ext uri="{FF2B5EF4-FFF2-40B4-BE49-F238E27FC236}">
                <a16:creationId xmlns:a16="http://schemas.microsoft.com/office/drawing/2014/main" id="{BA1C30EA-2F23-4844-8313-3BF15EC19B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20" y="2147765"/>
            <a:ext cx="7132333" cy="1194320"/>
          </a:xfrm>
          <a:prstGeom prst="rect">
            <a:avLst/>
          </a:prstGeom>
        </p:spPr>
      </p:pic>
      <p:pic>
        <p:nvPicPr>
          <p:cNvPr id="26" name="Picture 25" descr="Shape, rectangle&#10;&#10;Description automatically generated">
            <a:extLst>
              <a:ext uri="{FF2B5EF4-FFF2-40B4-BE49-F238E27FC236}">
                <a16:creationId xmlns:a16="http://schemas.microsoft.com/office/drawing/2014/main" id="{22BA2895-B654-4C68-93CD-71A01BCAEC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20" y="3592081"/>
            <a:ext cx="7132333" cy="1592478"/>
          </a:xfrm>
          <a:prstGeom prst="rect">
            <a:avLst/>
          </a:prstGeom>
        </p:spPr>
      </p:pic>
      <p:pic>
        <p:nvPicPr>
          <p:cNvPr id="5122" name="Picture 2" descr="Trees free icon">
            <a:extLst>
              <a:ext uri="{FF2B5EF4-FFF2-40B4-BE49-F238E27FC236}">
                <a16:creationId xmlns:a16="http://schemas.microsoft.com/office/drawing/2014/main" id="{14354E8D-18F8-41C2-A789-CF0E98AB7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0839"/>
            <a:ext cx="4556573" cy="46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5E6EBE6-476A-4C6C-A343-3BB17100BF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 b="32521"/>
          <a:stretch/>
        </p:blipFill>
        <p:spPr>
          <a:xfrm>
            <a:off x="5280081" y="426128"/>
            <a:ext cx="6559709" cy="958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B1792-C5EA-4590-AF10-84E8D2777083}"/>
              </a:ext>
            </a:extLst>
          </p:cNvPr>
          <p:cNvSpPr txBox="1"/>
          <p:nvPr/>
        </p:nvSpPr>
        <p:spPr>
          <a:xfrm>
            <a:off x="5436093" y="2264061"/>
            <a:ext cx="6755907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6515100" algn="l"/>
              </a:tabLst>
            </a:pPr>
            <a:r>
              <a:rPr lang="pt-BR" sz="2800" b="1" spc="-2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 được một số phần trăm của một số</a:t>
            </a:r>
            <a:endParaRPr lang="en-US" sz="2800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B40BE1-4CB1-4875-BA91-7FA87C1A9159}"/>
              </a:ext>
            </a:extLst>
          </p:cNvPr>
          <p:cNvSpPr txBox="1"/>
          <p:nvPr/>
        </p:nvSpPr>
        <p:spPr>
          <a:xfrm>
            <a:off x="5481060" y="3729229"/>
            <a:ext cx="6243953" cy="114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15100" algn="l"/>
              </a:tabLst>
              <a:defRPr/>
            </a:pPr>
            <a:r>
              <a:rPr kumimoji="0" lang="vi-VN" sz="2400" b="1" i="0" u="none" strike="noStrike" kern="1200" cap="none" spc="-2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Vận dụng giải bài toán đơn giản về tìm giá trị một số phần trăm của một số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Snowflake free icon">
            <a:extLst>
              <a:ext uri="{FF2B5EF4-FFF2-40B4-BE49-F238E27FC236}">
                <a16:creationId xmlns:a16="http://schemas.microsoft.com/office/drawing/2014/main" id="{DCF0C756-01D0-4919-BAF9-BF747A82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60245" y="2512453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nowflake free icon">
            <a:extLst>
              <a:ext uri="{FF2B5EF4-FFF2-40B4-BE49-F238E27FC236}">
                <a16:creationId xmlns:a16="http://schemas.microsoft.com/office/drawing/2014/main" id="{20035384-6CA7-4E85-A414-427761F6B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60246" y="3931101"/>
            <a:ext cx="347661" cy="3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88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398C72-A3A0-4026-B4DC-112B058C4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01" y="-133057"/>
            <a:ext cx="7931843" cy="39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437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CFB9D12A-B523-459C-91B0-928D9B96A202}"/>
              </a:ext>
            </a:extLst>
          </p:cNvPr>
          <p:cNvSpPr/>
          <p:nvPr/>
        </p:nvSpPr>
        <p:spPr>
          <a:xfrm>
            <a:off x="-1133523" y="6038825"/>
            <a:ext cx="6197107" cy="1475407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A507E-ECA4-4614-9954-72FF790F9C96}"/>
              </a:ext>
            </a:extLst>
          </p:cNvPr>
          <p:cNvSpPr/>
          <p:nvPr/>
        </p:nvSpPr>
        <p:spPr>
          <a:xfrm>
            <a:off x="6788712" y="6482196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A29EC038-70DB-4BF7-99BD-0CE148E5A2A0}"/>
              </a:ext>
            </a:extLst>
          </p:cNvPr>
          <p:cNvSpPr/>
          <p:nvPr/>
        </p:nvSpPr>
        <p:spPr>
          <a:xfrm>
            <a:off x="9079951" y="6417605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792DB9-84E5-4358-AF68-19AA36CDA114}"/>
              </a:ext>
            </a:extLst>
          </p:cNvPr>
          <p:cNvSpPr/>
          <p:nvPr/>
        </p:nvSpPr>
        <p:spPr>
          <a:xfrm rot="21409387">
            <a:off x="3433664" y="6505795"/>
            <a:ext cx="4072684" cy="117833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114E969A-82C5-4DA8-BE0C-354BB5DA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3616" y="57995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nowflake free icon">
            <a:extLst>
              <a:ext uri="{FF2B5EF4-FFF2-40B4-BE49-F238E27FC236}">
                <a16:creationId xmlns:a16="http://schemas.microsoft.com/office/drawing/2014/main" id="{1DBCB09D-FF5D-49F7-B4AE-2466D58F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51785" y="530998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nowman free icon">
            <a:extLst>
              <a:ext uri="{FF2B5EF4-FFF2-40B4-BE49-F238E27FC236}">
                <a16:creationId xmlns:a16="http://schemas.microsoft.com/office/drawing/2014/main" id="{9488DB1C-EA33-4972-9D01-ED7F790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4" y="5114425"/>
            <a:ext cx="1830676" cy="1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0143CDE-2807-4688-A808-875AC71D209C}"/>
              </a:ext>
            </a:extLst>
          </p:cNvPr>
          <p:cNvSpPr/>
          <p:nvPr/>
        </p:nvSpPr>
        <p:spPr>
          <a:xfrm>
            <a:off x="1117566" y="334250"/>
            <a:ext cx="9600267" cy="1215273"/>
          </a:xfrm>
          <a:custGeom>
            <a:avLst/>
            <a:gdLst>
              <a:gd name="connsiteX0" fmla="*/ 0 w 9600267"/>
              <a:gd name="connsiteY0" fmla="*/ 202550 h 1215273"/>
              <a:gd name="connsiteX1" fmla="*/ 202550 w 9600267"/>
              <a:gd name="connsiteY1" fmla="*/ 0 h 1215273"/>
              <a:gd name="connsiteX2" fmla="*/ 583493 w 9600267"/>
              <a:gd name="connsiteY2" fmla="*/ 0 h 1215273"/>
              <a:gd name="connsiteX3" fmla="*/ 1240290 w 9600267"/>
              <a:gd name="connsiteY3" fmla="*/ 0 h 1215273"/>
              <a:gd name="connsiteX4" fmla="*/ 1621233 w 9600267"/>
              <a:gd name="connsiteY4" fmla="*/ 0 h 1215273"/>
              <a:gd name="connsiteX5" fmla="*/ 2278031 w 9600267"/>
              <a:gd name="connsiteY5" fmla="*/ 0 h 1215273"/>
              <a:gd name="connsiteX6" fmla="*/ 2658973 w 9600267"/>
              <a:gd name="connsiteY6" fmla="*/ 0 h 1215273"/>
              <a:gd name="connsiteX7" fmla="*/ 3315771 w 9600267"/>
              <a:gd name="connsiteY7" fmla="*/ 0 h 1215273"/>
              <a:gd name="connsiteX8" fmla="*/ 3972568 w 9600267"/>
              <a:gd name="connsiteY8" fmla="*/ 0 h 1215273"/>
              <a:gd name="connsiteX9" fmla="*/ 4537414 w 9600267"/>
              <a:gd name="connsiteY9" fmla="*/ 0 h 1215273"/>
              <a:gd name="connsiteX10" fmla="*/ 5010309 w 9600267"/>
              <a:gd name="connsiteY10" fmla="*/ 0 h 1215273"/>
              <a:gd name="connsiteX11" fmla="*/ 5851010 w 9600267"/>
              <a:gd name="connsiteY11" fmla="*/ 0 h 1215273"/>
              <a:gd name="connsiteX12" fmla="*/ 6691711 w 9600267"/>
              <a:gd name="connsiteY12" fmla="*/ 0 h 1215273"/>
              <a:gd name="connsiteX13" fmla="*/ 7532412 w 9600267"/>
              <a:gd name="connsiteY13" fmla="*/ 0 h 1215273"/>
              <a:gd name="connsiteX14" fmla="*/ 7913354 w 9600267"/>
              <a:gd name="connsiteY14" fmla="*/ 0 h 1215273"/>
              <a:gd name="connsiteX15" fmla="*/ 8478200 w 9600267"/>
              <a:gd name="connsiteY15" fmla="*/ 0 h 1215273"/>
              <a:gd name="connsiteX16" fmla="*/ 9397717 w 9600267"/>
              <a:gd name="connsiteY16" fmla="*/ 0 h 1215273"/>
              <a:gd name="connsiteX17" fmla="*/ 9600267 w 9600267"/>
              <a:gd name="connsiteY17" fmla="*/ 202550 h 1215273"/>
              <a:gd name="connsiteX18" fmla="*/ 9600267 w 9600267"/>
              <a:gd name="connsiteY18" fmla="*/ 591433 h 1215273"/>
              <a:gd name="connsiteX19" fmla="*/ 9600267 w 9600267"/>
              <a:gd name="connsiteY19" fmla="*/ 1012723 h 1215273"/>
              <a:gd name="connsiteX20" fmla="*/ 9397717 w 9600267"/>
              <a:gd name="connsiteY20" fmla="*/ 1215273 h 1215273"/>
              <a:gd name="connsiteX21" fmla="*/ 8557016 w 9600267"/>
              <a:gd name="connsiteY21" fmla="*/ 1215273 h 1215273"/>
              <a:gd name="connsiteX22" fmla="*/ 8084122 w 9600267"/>
              <a:gd name="connsiteY22" fmla="*/ 1215273 h 1215273"/>
              <a:gd name="connsiteX23" fmla="*/ 7243421 w 9600267"/>
              <a:gd name="connsiteY23" fmla="*/ 1215273 h 1215273"/>
              <a:gd name="connsiteX24" fmla="*/ 6586623 w 9600267"/>
              <a:gd name="connsiteY24" fmla="*/ 1215273 h 1215273"/>
              <a:gd name="connsiteX25" fmla="*/ 5837874 w 9600267"/>
              <a:gd name="connsiteY25" fmla="*/ 1215273 h 1215273"/>
              <a:gd name="connsiteX26" fmla="*/ 4997173 w 9600267"/>
              <a:gd name="connsiteY26" fmla="*/ 1215273 h 1215273"/>
              <a:gd name="connsiteX27" fmla="*/ 4156472 w 9600267"/>
              <a:gd name="connsiteY27" fmla="*/ 1215273 h 1215273"/>
              <a:gd name="connsiteX28" fmla="*/ 3775529 w 9600267"/>
              <a:gd name="connsiteY28" fmla="*/ 1215273 h 1215273"/>
              <a:gd name="connsiteX29" fmla="*/ 3118732 w 9600267"/>
              <a:gd name="connsiteY29" fmla="*/ 1215273 h 1215273"/>
              <a:gd name="connsiteX30" fmla="*/ 2737789 w 9600267"/>
              <a:gd name="connsiteY30" fmla="*/ 1215273 h 1215273"/>
              <a:gd name="connsiteX31" fmla="*/ 2172943 w 9600267"/>
              <a:gd name="connsiteY31" fmla="*/ 1215273 h 1215273"/>
              <a:gd name="connsiteX32" fmla="*/ 1700049 w 9600267"/>
              <a:gd name="connsiteY32" fmla="*/ 1215273 h 1215273"/>
              <a:gd name="connsiteX33" fmla="*/ 1227154 w 9600267"/>
              <a:gd name="connsiteY33" fmla="*/ 1215273 h 1215273"/>
              <a:gd name="connsiteX34" fmla="*/ 202550 w 9600267"/>
              <a:gd name="connsiteY34" fmla="*/ 1215273 h 1215273"/>
              <a:gd name="connsiteX35" fmla="*/ 0 w 9600267"/>
              <a:gd name="connsiteY35" fmla="*/ 1012723 h 1215273"/>
              <a:gd name="connsiteX36" fmla="*/ 0 w 9600267"/>
              <a:gd name="connsiteY36" fmla="*/ 631942 h 1215273"/>
              <a:gd name="connsiteX37" fmla="*/ 0 w 9600267"/>
              <a:gd name="connsiteY37" fmla="*/ 202550 h 121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00267" h="1215273" fill="none" extrusionOk="0">
                <a:moveTo>
                  <a:pt x="0" y="202550"/>
                </a:moveTo>
                <a:cubicBezTo>
                  <a:pt x="1060" y="94064"/>
                  <a:pt x="87899" y="4249"/>
                  <a:pt x="202550" y="0"/>
                </a:cubicBezTo>
                <a:cubicBezTo>
                  <a:pt x="385971" y="16931"/>
                  <a:pt x="481342" y="8171"/>
                  <a:pt x="583493" y="0"/>
                </a:cubicBezTo>
                <a:cubicBezTo>
                  <a:pt x="685644" y="-8171"/>
                  <a:pt x="1078985" y="-25353"/>
                  <a:pt x="1240290" y="0"/>
                </a:cubicBezTo>
                <a:cubicBezTo>
                  <a:pt x="1401595" y="25353"/>
                  <a:pt x="1433474" y="-3270"/>
                  <a:pt x="1621233" y="0"/>
                </a:cubicBezTo>
                <a:cubicBezTo>
                  <a:pt x="1808992" y="3270"/>
                  <a:pt x="2042320" y="13149"/>
                  <a:pt x="2278031" y="0"/>
                </a:cubicBezTo>
                <a:cubicBezTo>
                  <a:pt x="2513742" y="-13149"/>
                  <a:pt x="2542010" y="9463"/>
                  <a:pt x="2658973" y="0"/>
                </a:cubicBezTo>
                <a:cubicBezTo>
                  <a:pt x="2775936" y="-9463"/>
                  <a:pt x="3050803" y="24279"/>
                  <a:pt x="3315771" y="0"/>
                </a:cubicBezTo>
                <a:cubicBezTo>
                  <a:pt x="3580739" y="-24279"/>
                  <a:pt x="3701496" y="-15920"/>
                  <a:pt x="3972568" y="0"/>
                </a:cubicBezTo>
                <a:cubicBezTo>
                  <a:pt x="4243640" y="15920"/>
                  <a:pt x="4343071" y="28105"/>
                  <a:pt x="4537414" y="0"/>
                </a:cubicBezTo>
                <a:cubicBezTo>
                  <a:pt x="4731757" y="-28105"/>
                  <a:pt x="4848744" y="16538"/>
                  <a:pt x="5010309" y="0"/>
                </a:cubicBezTo>
                <a:cubicBezTo>
                  <a:pt x="5171874" y="-16538"/>
                  <a:pt x="5661310" y="33518"/>
                  <a:pt x="5851010" y="0"/>
                </a:cubicBezTo>
                <a:cubicBezTo>
                  <a:pt x="6040710" y="-33518"/>
                  <a:pt x="6472806" y="7870"/>
                  <a:pt x="6691711" y="0"/>
                </a:cubicBezTo>
                <a:cubicBezTo>
                  <a:pt x="6910616" y="-7870"/>
                  <a:pt x="7124172" y="-32621"/>
                  <a:pt x="7532412" y="0"/>
                </a:cubicBezTo>
                <a:cubicBezTo>
                  <a:pt x="7940652" y="32621"/>
                  <a:pt x="7780902" y="6536"/>
                  <a:pt x="7913354" y="0"/>
                </a:cubicBezTo>
                <a:cubicBezTo>
                  <a:pt x="8045806" y="-6536"/>
                  <a:pt x="8215163" y="-15237"/>
                  <a:pt x="8478200" y="0"/>
                </a:cubicBezTo>
                <a:cubicBezTo>
                  <a:pt x="8741237" y="15237"/>
                  <a:pt x="9206562" y="-28339"/>
                  <a:pt x="9397717" y="0"/>
                </a:cubicBezTo>
                <a:cubicBezTo>
                  <a:pt x="9501889" y="-12180"/>
                  <a:pt x="9598029" y="84260"/>
                  <a:pt x="9600267" y="202550"/>
                </a:cubicBezTo>
                <a:cubicBezTo>
                  <a:pt x="9581290" y="323002"/>
                  <a:pt x="9599187" y="511370"/>
                  <a:pt x="9600267" y="591433"/>
                </a:cubicBezTo>
                <a:cubicBezTo>
                  <a:pt x="9601347" y="671496"/>
                  <a:pt x="9579394" y="867321"/>
                  <a:pt x="9600267" y="1012723"/>
                </a:cubicBezTo>
                <a:cubicBezTo>
                  <a:pt x="9611559" y="1136239"/>
                  <a:pt x="9532277" y="1199497"/>
                  <a:pt x="9397717" y="1215273"/>
                </a:cubicBezTo>
                <a:cubicBezTo>
                  <a:pt x="9032022" y="1238272"/>
                  <a:pt x="8916158" y="1252671"/>
                  <a:pt x="8557016" y="1215273"/>
                </a:cubicBezTo>
                <a:cubicBezTo>
                  <a:pt x="8197874" y="1177875"/>
                  <a:pt x="8297555" y="1197244"/>
                  <a:pt x="8084122" y="1215273"/>
                </a:cubicBezTo>
                <a:cubicBezTo>
                  <a:pt x="7870689" y="1233302"/>
                  <a:pt x="7603496" y="1239204"/>
                  <a:pt x="7243421" y="1215273"/>
                </a:cubicBezTo>
                <a:cubicBezTo>
                  <a:pt x="6883346" y="1191342"/>
                  <a:pt x="6906939" y="1235598"/>
                  <a:pt x="6586623" y="1215273"/>
                </a:cubicBezTo>
                <a:cubicBezTo>
                  <a:pt x="6266307" y="1194948"/>
                  <a:pt x="6134553" y="1214973"/>
                  <a:pt x="5837874" y="1215273"/>
                </a:cubicBezTo>
                <a:cubicBezTo>
                  <a:pt x="5541195" y="1215573"/>
                  <a:pt x="5242132" y="1239778"/>
                  <a:pt x="4997173" y="1215273"/>
                </a:cubicBezTo>
                <a:cubicBezTo>
                  <a:pt x="4752214" y="1190768"/>
                  <a:pt x="4448258" y="1179866"/>
                  <a:pt x="4156472" y="1215273"/>
                </a:cubicBezTo>
                <a:cubicBezTo>
                  <a:pt x="3864686" y="1250680"/>
                  <a:pt x="3874380" y="1196639"/>
                  <a:pt x="3775529" y="1215273"/>
                </a:cubicBezTo>
                <a:cubicBezTo>
                  <a:pt x="3676678" y="1233907"/>
                  <a:pt x="3425813" y="1203883"/>
                  <a:pt x="3118732" y="1215273"/>
                </a:cubicBezTo>
                <a:cubicBezTo>
                  <a:pt x="2811651" y="1226663"/>
                  <a:pt x="2865443" y="1230612"/>
                  <a:pt x="2737789" y="1215273"/>
                </a:cubicBezTo>
                <a:cubicBezTo>
                  <a:pt x="2610135" y="1199934"/>
                  <a:pt x="2431251" y="1202207"/>
                  <a:pt x="2172943" y="1215273"/>
                </a:cubicBezTo>
                <a:cubicBezTo>
                  <a:pt x="1914635" y="1228339"/>
                  <a:pt x="1887044" y="1195771"/>
                  <a:pt x="1700049" y="1215273"/>
                </a:cubicBezTo>
                <a:cubicBezTo>
                  <a:pt x="1513054" y="1234775"/>
                  <a:pt x="1346169" y="1191693"/>
                  <a:pt x="1227154" y="1215273"/>
                </a:cubicBezTo>
                <a:cubicBezTo>
                  <a:pt x="1108139" y="1238853"/>
                  <a:pt x="613815" y="1216542"/>
                  <a:pt x="202550" y="1215273"/>
                </a:cubicBezTo>
                <a:cubicBezTo>
                  <a:pt x="87990" y="1195923"/>
                  <a:pt x="-16981" y="1112588"/>
                  <a:pt x="0" y="1012723"/>
                </a:cubicBezTo>
                <a:cubicBezTo>
                  <a:pt x="-14504" y="851994"/>
                  <a:pt x="5280" y="735902"/>
                  <a:pt x="0" y="631942"/>
                </a:cubicBezTo>
                <a:cubicBezTo>
                  <a:pt x="-5280" y="527982"/>
                  <a:pt x="18202" y="363947"/>
                  <a:pt x="0" y="202550"/>
                </a:cubicBezTo>
                <a:close/>
              </a:path>
              <a:path w="9600267" h="1215273" stroke="0" extrusionOk="0">
                <a:moveTo>
                  <a:pt x="0" y="202550"/>
                </a:moveTo>
                <a:cubicBezTo>
                  <a:pt x="26044" y="94002"/>
                  <a:pt x="79427" y="-9090"/>
                  <a:pt x="202550" y="0"/>
                </a:cubicBezTo>
                <a:cubicBezTo>
                  <a:pt x="419689" y="32328"/>
                  <a:pt x="768377" y="-14426"/>
                  <a:pt x="951299" y="0"/>
                </a:cubicBezTo>
                <a:cubicBezTo>
                  <a:pt x="1134221" y="14426"/>
                  <a:pt x="1606283" y="-20985"/>
                  <a:pt x="1792000" y="0"/>
                </a:cubicBezTo>
                <a:cubicBezTo>
                  <a:pt x="1977717" y="20985"/>
                  <a:pt x="1983716" y="-18002"/>
                  <a:pt x="2172943" y="0"/>
                </a:cubicBezTo>
                <a:cubicBezTo>
                  <a:pt x="2362170" y="18002"/>
                  <a:pt x="2432109" y="-11694"/>
                  <a:pt x="2553886" y="0"/>
                </a:cubicBezTo>
                <a:cubicBezTo>
                  <a:pt x="2675663" y="11694"/>
                  <a:pt x="2870218" y="11750"/>
                  <a:pt x="3026780" y="0"/>
                </a:cubicBezTo>
                <a:cubicBezTo>
                  <a:pt x="3183342" y="-11750"/>
                  <a:pt x="3531084" y="34057"/>
                  <a:pt x="3867481" y="0"/>
                </a:cubicBezTo>
                <a:cubicBezTo>
                  <a:pt x="4203878" y="-34057"/>
                  <a:pt x="4142506" y="7677"/>
                  <a:pt x="4340375" y="0"/>
                </a:cubicBezTo>
                <a:cubicBezTo>
                  <a:pt x="4538244" y="-7677"/>
                  <a:pt x="4616128" y="-4461"/>
                  <a:pt x="4721318" y="0"/>
                </a:cubicBezTo>
                <a:cubicBezTo>
                  <a:pt x="4826508" y="4461"/>
                  <a:pt x="5015056" y="9642"/>
                  <a:pt x="5194212" y="0"/>
                </a:cubicBezTo>
                <a:cubicBezTo>
                  <a:pt x="5373368" y="-9642"/>
                  <a:pt x="5396347" y="-14866"/>
                  <a:pt x="5575155" y="0"/>
                </a:cubicBezTo>
                <a:cubicBezTo>
                  <a:pt x="5753963" y="14866"/>
                  <a:pt x="5963645" y="-30972"/>
                  <a:pt x="6323904" y="0"/>
                </a:cubicBezTo>
                <a:cubicBezTo>
                  <a:pt x="6684163" y="30972"/>
                  <a:pt x="6788496" y="-13013"/>
                  <a:pt x="7072653" y="0"/>
                </a:cubicBezTo>
                <a:cubicBezTo>
                  <a:pt x="7356810" y="13013"/>
                  <a:pt x="7462027" y="-16239"/>
                  <a:pt x="7637499" y="0"/>
                </a:cubicBezTo>
                <a:cubicBezTo>
                  <a:pt x="7812971" y="16239"/>
                  <a:pt x="8175492" y="-8439"/>
                  <a:pt x="8478200" y="0"/>
                </a:cubicBezTo>
                <a:cubicBezTo>
                  <a:pt x="8780908" y="8439"/>
                  <a:pt x="8963700" y="6280"/>
                  <a:pt x="9397717" y="0"/>
                </a:cubicBezTo>
                <a:cubicBezTo>
                  <a:pt x="9524191" y="-474"/>
                  <a:pt x="9603983" y="81062"/>
                  <a:pt x="9600267" y="202550"/>
                </a:cubicBezTo>
                <a:cubicBezTo>
                  <a:pt x="9597925" y="328510"/>
                  <a:pt x="9614382" y="413195"/>
                  <a:pt x="9600267" y="623840"/>
                </a:cubicBezTo>
                <a:cubicBezTo>
                  <a:pt x="9586153" y="834485"/>
                  <a:pt x="9616756" y="855419"/>
                  <a:pt x="9600267" y="1012723"/>
                </a:cubicBezTo>
                <a:cubicBezTo>
                  <a:pt x="9600057" y="1137760"/>
                  <a:pt x="9522148" y="1219507"/>
                  <a:pt x="9397717" y="1215273"/>
                </a:cubicBezTo>
                <a:cubicBezTo>
                  <a:pt x="9146049" y="1193123"/>
                  <a:pt x="9026641" y="1242978"/>
                  <a:pt x="8740919" y="1215273"/>
                </a:cubicBezTo>
                <a:cubicBezTo>
                  <a:pt x="8455197" y="1187568"/>
                  <a:pt x="8430200" y="1237650"/>
                  <a:pt x="8268025" y="1215273"/>
                </a:cubicBezTo>
                <a:cubicBezTo>
                  <a:pt x="8105850" y="1192896"/>
                  <a:pt x="8056585" y="1199673"/>
                  <a:pt x="7887082" y="1215273"/>
                </a:cubicBezTo>
                <a:cubicBezTo>
                  <a:pt x="7717579" y="1230873"/>
                  <a:pt x="7316796" y="1238471"/>
                  <a:pt x="7138333" y="1215273"/>
                </a:cubicBezTo>
                <a:cubicBezTo>
                  <a:pt x="6959870" y="1192075"/>
                  <a:pt x="6514442" y="1179028"/>
                  <a:pt x="6297632" y="1215273"/>
                </a:cubicBezTo>
                <a:cubicBezTo>
                  <a:pt x="6080822" y="1251518"/>
                  <a:pt x="6026689" y="1232305"/>
                  <a:pt x="5916689" y="1215273"/>
                </a:cubicBezTo>
                <a:cubicBezTo>
                  <a:pt x="5806689" y="1198241"/>
                  <a:pt x="5624658" y="1234300"/>
                  <a:pt x="5443795" y="1215273"/>
                </a:cubicBezTo>
                <a:cubicBezTo>
                  <a:pt x="5262932" y="1196246"/>
                  <a:pt x="4905587" y="1209149"/>
                  <a:pt x="4603094" y="1215273"/>
                </a:cubicBezTo>
                <a:cubicBezTo>
                  <a:pt x="4300601" y="1221397"/>
                  <a:pt x="4058694" y="1239596"/>
                  <a:pt x="3762393" y="1215273"/>
                </a:cubicBezTo>
                <a:cubicBezTo>
                  <a:pt x="3466092" y="1190950"/>
                  <a:pt x="3241303" y="1201587"/>
                  <a:pt x="3013644" y="1215273"/>
                </a:cubicBezTo>
                <a:cubicBezTo>
                  <a:pt x="2785985" y="1228959"/>
                  <a:pt x="2686276" y="1204013"/>
                  <a:pt x="2448798" y="1215273"/>
                </a:cubicBezTo>
                <a:cubicBezTo>
                  <a:pt x="2211320" y="1226533"/>
                  <a:pt x="1818590" y="1227090"/>
                  <a:pt x="1608097" y="1215273"/>
                </a:cubicBezTo>
                <a:cubicBezTo>
                  <a:pt x="1397604" y="1203456"/>
                  <a:pt x="1167851" y="1190349"/>
                  <a:pt x="1043251" y="1215273"/>
                </a:cubicBezTo>
                <a:cubicBezTo>
                  <a:pt x="918651" y="1240197"/>
                  <a:pt x="595086" y="1256577"/>
                  <a:pt x="202550" y="1215273"/>
                </a:cubicBezTo>
                <a:cubicBezTo>
                  <a:pt x="104034" y="1228220"/>
                  <a:pt x="-4745" y="1129802"/>
                  <a:pt x="0" y="1012723"/>
                </a:cubicBezTo>
                <a:cubicBezTo>
                  <a:pt x="-2113" y="808723"/>
                  <a:pt x="3945" y="769842"/>
                  <a:pt x="0" y="599535"/>
                </a:cubicBezTo>
                <a:cubicBezTo>
                  <a:pt x="-3945" y="429228"/>
                  <a:pt x="4101" y="312284"/>
                  <a:pt x="0" y="20255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Ví dụ 1: Một trường tiểu học có 800 học sinh, trong đó số  học sinh nữ chiếm 52,5% . Tính số học sinh nữ của trường đó.</a:t>
            </a:r>
          </a:p>
        </p:txBody>
      </p:sp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25E077FF-30F8-4444-9F07-412AEE61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2823" y="125569"/>
            <a:ext cx="529486" cy="5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ow free icon">
            <a:extLst>
              <a:ext uri="{FF2B5EF4-FFF2-40B4-BE49-F238E27FC236}">
                <a16:creationId xmlns:a16="http://schemas.microsoft.com/office/drawing/2014/main" id="{EA592309-0835-4B3F-8954-21DEB7B7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16" y="0"/>
            <a:ext cx="1405984" cy="14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">
            <a:extLst>
              <a:ext uri="{FF2B5EF4-FFF2-40B4-BE49-F238E27FC236}">
                <a16:creationId xmlns:a16="http://schemas.microsoft.com/office/drawing/2014/main" id="{918DF8EE-3C72-48F0-87CC-A4003C3F2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28" y="1712717"/>
            <a:ext cx="3806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          Tóm tắt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8F3ABA5A-0845-4AC0-AAE4-6A490FDC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78" y="3464355"/>
            <a:ext cx="4433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  <a:cs typeface="Times New Roman" panose="02020603050405020304" pitchFamily="18" charset="0"/>
              </a:rPr>
              <a:t>(Nữ) 52,5% : ... học sinh?</a:t>
            </a:r>
            <a:endParaRPr lang="ru-RU" altLang="en-US" sz="2800" b="1" dirty="0">
              <a:solidFill>
                <a:srgbClr val="FFE8E3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7B0D0D47-9799-47A8-8BCB-A37E37F97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01" y="2698672"/>
            <a:ext cx="5404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  <a:cs typeface="Times New Roman" panose="02020603050405020304" pitchFamily="18" charset="0"/>
              </a:rPr>
              <a:t>(Trường) 100%: 800 học sinh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FDDF0D-3B05-48AA-AEB2-2E6FFA899CB4}"/>
              </a:ext>
            </a:extLst>
          </p:cNvPr>
          <p:cNvCxnSpPr>
            <a:cxnSpLocks/>
          </p:cNvCxnSpPr>
          <p:nvPr/>
        </p:nvCxnSpPr>
        <p:spPr>
          <a:xfrm>
            <a:off x="4589637" y="2025361"/>
            <a:ext cx="0" cy="37748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3A780824-6E14-406B-BFBB-77C7C12C4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834" y="2194271"/>
            <a:ext cx="4951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1% số học sinh toàn trường là:</a:t>
            </a:r>
          </a:p>
        </p:txBody>
      </p:sp>
      <p:sp>
        <p:nvSpPr>
          <p:cNvPr id="37" name="Text Box 18">
            <a:extLst>
              <a:ext uri="{FF2B5EF4-FFF2-40B4-BE49-F238E27FC236}">
                <a16:creationId xmlns:a16="http://schemas.microsoft.com/office/drawing/2014/main" id="{DCD16B93-6C26-45C4-9840-6E327C51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535" y="2681752"/>
            <a:ext cx="47560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800 : 100   = </a:t>
            </a:r>
            <a:r>
              <a:rPr lang="en-US" altLang="en-US" sz="2800" b="1" dirty="0">
                <a:solidFill>
                  <a:srgbClr val="FFE8E3"/>
                </a:solidFill>
              </a:rPr>
              <a:t>8 (học sinh)</a:t>
            </a: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B0BAB5BE-B7C3-4107-9B4A-E7771D139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996" y="3132584"/>
            <a:ext cx="7313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Số HS nữ hay 52,5% số học sinh toàn trường là: </a:t>
            </a:r>
          </a:p>
        </p:txBody>
      </p:sp>
      <p:sp>
        <p:nvSpPr>
          <p:cNvPr id="39" name="Text Box 21">
            <a:extLst>
              <a:ext uri="{FF2B5EF4-FFF2-40B4-BE49-F238E27FC236}">
                <a16:creationId xmlns:a16="http://schemas.microsoft.com/office/drawing/2014/main" id="{7DF3C941-3176-4A68-A675-64976B3B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571" y="3658601"/>
            <a:ext cx="5297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8   x   52,5  = </a:t>
            </a:r>
            <a:r>
              <a:rPr lang="en-US" altLang="en-US" sz="2800" b="1" dirty="0">
                <a:solidFill>
                  <a:srgbClr val="FFE8E3"/>
                </a:solidFill>
              </a:rPr>
              <a:t>420 (học sinh)</a:t>
            </a:r>
          </a:p>
        </p:txBody>
      </p:sp>
      <p:sp>
        <p:nvSpPr>
          <p:cNvPr id="40" name="Text Box 22">
            <a:extLst>
              <a:ext uri="{FF2B5EF4-FFF2-40B4-BE49-F238E27FC236}">
                <a16:creationId xmlns:a16="http://schemas.microsoft.com/office/drawing/2014/main" id="{603A1F9A-B559-4064-8901-1ADB3E098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939" y="4216435"/>
            <a:ext cx="7156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Hai bước tính trên có thể viết gộp thành:</a:t>
            </a:r>
          </a:p>
        </p:txBody>
      </p:sp>
      <p:sp>
        <p:nvSpPr>
          <p:cNvPr id="41" name="Text Box 23">
            <a:extLst>
              <a:ext uri="{FF2B5EF4-FFF2-40B4-BE49-F238E27FC236}">
                <a16:creationId xmlns:a16="http://schemas.microsoft.com/office/drawing/2014/main" id="{84D77F66-9AD8-46F9-BB56-F6339F28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96" y="4648796"/>
            <a:ext cx="4887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              800 : 100  x  52,5  =  420 </a:t>
            </a:r>
          </a:p>
        </p:txBody>
      </p:sp>
      <p:sp>
        <p:nvSpPr>
          <p:cNvPr id="42" name="Text Box 24">
            <a:extLst>
              <a:ext uri="{FF2B5EF4-FFF2-40B4-BE49-F238E27FC236}">
                <a16:creationId xmlns:a16="http://schemas.microsoft.com/office/drawing/2014/main" id="{E9617624-D4CE-4AAD-AE64-2513BD0F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151" y="5137081"/>
            <a:ext cx="517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E8E3"/>
                </a:solidFill>
                <a:latin typeface="+mn-lt"/>
              </a:rPr>
              <a:t>hoặc:    800  x  52,5 : 100  =  420</a:t>
            </a:r>
          </a:p>
        </p:txBody>
      </p:sp>
      <p:sp>
        <p:nvSpPr>
          <p:cNvPr id="45" name="Text Box 2">
            <a:extLst>
              <a:ext uri="{FF2B5EF4-FFF2-40B4-BE49-F238E27FC236}">
                <a16:creationId xmlns:a16="http://schemas.microsoft.com/office/drawing/2014/main" id="{5D94AF66-3B99-41ED-88C8-57AD74C1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062" y="1659072"/>
            <a:ext cx="3806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485BB7-A8FC-4741-A7A1-82BC6DA34B51}"/>
              </a:ext>
            </a:extLst>
          </p:cNvPr>
          <p:cNvSpPr txBox="1"/>
          <p:nvPr/>
        </p:nvSpPr>
        <p:spPr>
          <a:xfrm>
            <a:off x="1451867" y="5645820"/>
            <a:ext cx="10490751" cy="1077218"/>
          </a:xfrm>
          <a:custGeom>
            <a:avLst/>
            <a:gdLst>
              <a:gd name="connsiteX0" fmla="*/ 0 w 10490751"/>
              <a:gd name="connsiteY0" fmla="*/ 0 h 1077218"/>
              <a:gd name="connsiteX1" fmla="*/ 10490751 w 10490751"/>
              <a:gd name="connsiteY1" fmla="*/ 0 h 1077218"/>
              <a:gd name="connsiteX2" fmla="*/ 10490751 w 10490751"/>
              <a:gd name="connsiteY2" fmla="*/ 1077218 h 1077218"/>
              <a:gd name="connsiteX3" fmla="*/ 0 w 10490751"/>
              <a:gd name="connsiteY3" fmla="*/ 1077218 h 1077218"/>
              <a:gd name="connsiteX4" fmla="*/ 0 w 10490751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0751" h="1077218" fill="none" extrusionOk="0">
                <a:moveTo>
                  <a:pt x="0" y="0"/>
                </a:moveTo>
                <a:cubicBezTo>
                  <a:pt x="2282478" y="92334"/>
                  <a:pt x="8246393" y="145686"/>
                  <a:pt x="10490751" y="0"/>
                </a:cubicBezTo>
                <a:cubicBezTo>
                  <a:pt x="10459215" y="392943"/>
                  <a:pt x="10496563" y="822577"/>
                  <a:pt x="10490751" y="1077218"/>
                </a:cubicBezTo>
                <a:cubicBezTo>
                  <a:pt x="8714076" y="1077835"/>
                  <a:pt x="4049184" y="1025285"/>
                  <a:pt x="0" y="1077218"/>
                </a:cubicBezTo>
                <a:cubicBezTo>
                  <a:pt x="29580" y="860452"/>
                  <a:pt x="-15528" y="159950"/>
                  <a:pt x="0" y="0"/>
                </a:cubicBezTo>
                <a:close/>
              </a:path>
              <a:path w="10490751" h="1077218" stroke="0" extrusionOk="0">
                <a:moveTo>
                  <a:pt x="0" y="0"/>
                </a:moveTo>
                <a:cubicBezTo>
                  <a:pt x="1207938" y="-52642"/>
                  <a:pt x="6050039" y="112190"/>
                  <a:pt x="10490751" y="0"/>
                </a:cubicBezTo>
                <a:cubicBezTo>
                  <a:pt x="10444523" y="435269"/>
                  <a:pt x="10464347" y="789273"/>
                  <a:pt x="10490751" y="1077218"/>
                </a:cubicBezTo>
                <a:cubicBezTo>
                  <a:pt x="7799364" y="967875"/>
                  <a:pt x="3623689" y="907544"/>
                  <a:pt x="0" y="1077218"/>
                </a:cubicBezTo>
                <a:cubicBezTo>
                  <a:pt x="17496" y="926713"/>
                  <a:pt x="-10178" y="451667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79806223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</a:rPr>
              <a:t>Muốn tìm 52,5 % của 800 ta có thể lấy 800 chia cho 100 rồi nhân với 52,5 hoặc lấy 800 nhân với 52,5 rồi chia cho 100.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C9FB1B-C733-461E-8F1A-1486CC7CB210}"/>
              </a:ext>
            </a:extLst>
          </p:cNvPr>
          <p:cNvSpPr txBox="1"/>
          <p:nvPr/>
        </p:nvSpPr>
        <p:spPr>
          <a:xfrm>
            <a:off x="2289947" y="5779313"/>
            <a:ext cx="8555734" cy="646331"/>
          </a:xfrm>
          <a:custGeom>
            <a:avLst/>
            <a:gdLst>
              <a:gd name="connsiteX0" fmla="*/ 0 w 8555734"/>
              <a:gd name="connsiteY0" fmla="*/ 0 h 646331"/>
              <a:gd name="connsiteX1" fmla="*/ 8555734 w 8555734"/>
              <a:gd name="connsiteY1" fmla="*/ 0 h 646331"/>
              <a:gd name="connsiteX2" fmla="*/ 8555734 w 8555734"/>
              <a:gd name="connsiteY2" fmla="*/ 646331 h 646331"/>
              <a:gd name="connsiteX3" fmla="*/ 0 w 8555734"/>
              <a:gd name="connsiteY3" fmla="*/ 646331 h 646331"/>
              <a:gd name="connsiteX4" fmla="*/ 0 w 8555734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5734" h="646331" fill="none" extrusionOk="0">
                <a:moveTo>
                  <a:pt x="0" y="0"/>
                </a:moveTo>
                <a:cubicBezTo>
                  <a:pt x="4212236" y="92334"/>
                  <a:pt x="4751078" y="145686"/>
                  <a:pt x="8555734" y="0"/>
                </a:cubicBezTo>
                <a:cubicBezTo>
                  <a:pt x="8601886" y="90061"/>
                  <a:pt x="8601162" y="342156"/>
                  <a:pt x="8555734" y="646331"/>
                </a:cubicBezTo>
                <a:cubicBezTo>
                  <a:pt x="6462576" y="646948"/>
                  <a:pt x="3197112" y="594398"/>
                  <a:pt x="0" y="646331"/>
                </a:cubicBezTo>
                <a:cubicBezTo>
                  <a:pt x="-9920" y="561242"/>
                  <a:pt x="-16675" y="204130"/>
                  <a:pt x="0" y="0"/>
                </a:cubicBezTo>
                <a:close/>
              </a:path>
              <a:path w="8555734" h="646331" stroke="0" extrusionOk="0">
                <a:moveTo>
                  <a:pt x="0" y="0"/>
                </a:moveTo>
                <a:cubicBezTo>
                  <a:pt x="1391914" y="-52642"/>
                  <a:pt x="4404909" y="112190"/>
                  <a:pt x="8555734" y="0"/>
                </a:cubicBezTo>
                <a:cubicBezTo>
                  <a:pt x="8510701" y="217503"/>
                  <a:pt x="8568839" y="400738"/>
                  <a:pt x="8555734" y="646331"/>
                </a:cubicBezTo>
                <a:cubicBezTo>
                  <a:pt x="5128230" y="536988"/>
                  <a:pt x="4148976" y="476657"/>
                  <a:pt x="0" y="646331"/>
                </a:cubicBezTo>
                <a:cubicBezTo>
                  <a:pt x="-21316" y="458124"/>
                  <a:pt x="-50187" y="153818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79806223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</a:rPr>
              <a:t>Muốn tìm 52,5 % của 800 ta làm thế nào?</a:t>
            </a:r>
          </a:p>
        </p:txBody>
      </p:sp>
    </p:spTree>
    <p:extLst>
      <p:ext uri="{BB962C8B-B14F-4D97-AF65-F5344CB8AC3E}">
        <p14:creationId xmlns:p14="http://schemas.microsoft.com/office/powerpoint/2010/main" val="1605611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7" grpId="0" animBg="1"/>
      <p:bldP spid="48" grpId="0" animBg="1"/>
      <p:bldP spid="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27BE21A-133C-4A1F-86FA-ECEDE13FBDAF}"/>
              </a:ext>
            </a:extLst>
          </p:cNvPr>
          <p:cNvSpPr txBox="1"/>
          <p:nvPr/>
        </p:nvSpPr>
        <p:spPr>
          <a:xfrm>
            <a:off x="856745" y="264864"/>
            <a:ext cx="10182945" cy="1940957"/>
          </a:xfrm>
          <a:custGeom>
            <a:avLst/>
            <a:gdLst>
              <a:gd name="connsiteX0" fmla="*/ 0 w 10182945"/>
              <a:gd name="connsiteY0" fmla="*/ 323499 h 1940957"/>
              <a:gd name="connsiteX1" fmla="*/ 323499 w 10182945"/>
              <a:gd name="connsiteY1" fmla="*/ 0 h 1940957"/>
              <a:gd name="connsiteX2" fmla="*/ 1004638 w 10182945"/>
              <a:gd name="connsiteY2" fmla="*/ 0 h 1940957"/>
              <a:gd name="connsiteX3" fmla="*/ 1685777 w 10182945"/>
              <a:gd name="connsiteY3" fmla="*/ 0 h 1940957"/>
              <a:gd name="connsiteX4" fmla="*/ 2462276 w 10182945"/>
              <a:gd name="connsiteY4" fmla="*/ 0 h 1940957"/>
              <a:gd name="connsiteX5" fmla="*/ 2952696 w 10182945"/>
              <a:gd name="connsiteY5" fmla="*/ 0 h 1940957"/>
              <a:gd name="connsiteX6" fmla="*/ 3824554 w 10182945"/>
              <a:gd name="connsiteY6" fmla="*/ 0 h 1940957"/>
              <a:gd name="connsiteX7" fmla="*/ 4601052 w 10182945"/>
              <a:gd name="connsiteY7" fmla="*/ 0 h 1940957"/>
              <a:gd name="connsiteX8" fmla="*/ 5377551 w 10182945"/>
              <a:gd name="connsiteY8" fmla="*/ 0 h 1940957"/>
              <a:gd name="connsiteX9" fmla="*/ 6154049 w 10182945"/>
              <a:gd name="connsiteY9" fmla="*/ 0 h 1940957"/>
              <a:gd name="connsiteX10" fmla="*/ 6739829 w 10182945"/>
              <a:gd name="connsiteY10" fmla="*/ 0 h 1940957"/>
              <a:gd name="connsiteX11" fmla="*/ 7611687 w 10182945"/>
              <a:gd name="connsiteY11" fmla="*/ 0 h 1940957"/>
              <a:gd name="connsiteX12" fmla="*/ 8197467 w 10182945"/>
              <a:gd name="connsiteY12" fmla="*/ 0 h 1940957"/>
              <a:gd name="connsiteX13" fmla="*/ 8592527 w 10182945"/>
              <a:gd name="connsiteY13" fmla="*/ 0 h 1940957"/>
              <a:gd name="connsiteX14" fmla="*/ 9273666 w 10182945"/>
              <a:gd name="connsiteY14" fmla="*/ 0 h 1940957"/>
              <a:gd name="connsiteX15" fmla="*/ 9859446 w 10182945"/>
              <a:gd name="connsiteY15" fmla="*/ 0 h 1940957"/>
              <a:gd name="connsiteX16" fmla="*/ 10182945 w 10182945"/>
              <a:gd name="connsiteY16" fmla="*/ 323499 h 1940957"/>
              <a:gd name="connsiteX17" fmla="*/ 10182945 w 10182945"/>
              <a:gd name="connsiteY17" fmla="*/ 996358 h 1940957"/>
              <a:gd name="connsiteX18" fmla="*/ 10182945 w 10182945"/>
              <a:gd name="connsiteY18" fmla="*/ 1617458 h 1940957"/>
              <a:gd name="connsiteX19" fmla="*/ 9859446 w 10182945"/>
              <a:gd name="connsiteY19" fmla="*/ 1940957 h 1940957"/>
              <a:gd name="connsiteX20" fmla="*/ 9273666 w 10182945"/>
              <a:gd name="connsiteY20" fmla="*/ 1940957 h 1940957"/>
              <a:gd name="connsiteX21" fmla="*/ 8497168 w 10182945"/>
              <a:gd name="connsiteY21" fmla="*/ 1940957 h 1940957"/>
              <a:gd name="connsiteX22" fmla="*/ 7816029 w 10182945"/>
              <a:gd name="connsiteY22" fmla="*/ 1940957 h 1940957"/>
              <a:gd name="connsiteX23" fmla="*/ 7134890 w 10182945"/>
              <a:gd name="connsiteY23" fmla="*/ 1940957 h 1940957"/>
              <a:gd name="connsiteX24" fmla="*/ 6263032 w 10182945"/>
              <a:gd name="connsiteY24" fmla="*/ 1940957 h 1940957"/>
              <a:gd name="connsiteX25" fmla="*/ 5772612 w 10182945"/>
              <a:gd name="connsiteY25" fmla="*/ 1940957 h 1940957"/>
              <a:gd name="connsiteX26" fmla="*/ 5091473 w 10182945"/>
              <a:gd name="connsiteY26" fmla="*/ 1940957 h 1940957"/>
              <a:gd name="connsiteX27" fmla="*/ 4410333 w 10182945"/>
              <a:gd name="connsiteY27" fmla="*/ 1940957 h 1940957"/>
              <a:gd name="connsiteX28" fmla="*/ 3538475 w 10182945"/>
              <a:gd name="connsiteY28" fmla="*/ 1940957 h 1940957"/>
              <a:gd name="connsiteX29" fmla="*/ 2857336 w 10182945"/>
              <a:gd name="connsiteY29" fmla="*/ 1940957 h 1940957"/>
              <a:gd name="connsiteX30" fmla="*/ 1985478 w 10182945"/>
              <a:gd name="connsiteY30" fmla="*/ 1940957 h 1940957"/>
              <a:gd name="connsiteX31" fmla="*/ 1208980 w 10182945"/>
              <a:gd name="connsiteY31" fmla="*/ 1940957 h 1940957"/>
              <a:gd name="connsiteX32" fmla="*/ 323499 w 10182945"/>
              <a:gd name="connsiteY32" fmla="*/ 1940957 h 1940957"/>
              <a:gd name="connsiteX33" fmla="*/ 0 w 10182945"/>
              <a:gd name="connsiteY33" fmla="*/ 1617458 h 1940957"/>
              <a:gd name="connsiteX34" fmla="*/ 0 w 10182945"/>
              <a:gd name="connsiteY34" fmla="*/ 944599 h 1940957"/>
              <a:gd name="connsiteX35" fmla="*/ 0 w 10182945"/>
              <a:gd name="connsiteY35" fmla="*/ 323499 h 194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182945" h="1940957" fill="none" extrusionOk="0">
                <a:moveTo>
                  <a:pt x="0" y="323499"/>
                </a:moveTo>
                <a:cubicBezTo>
                  <a:pt x="25684" y="152867"/>
                  <a:pt x="149583" y="4993"/>
                  <a:pt x="323499" y="0"/>
                </a:cubicBezTo>
                <a:cubicBezTo>
                  <a:pt x="493932" y="-7189"/>
                  <a:pt x="727695" y="3952"/>
                  <a:pt x="1004638" y="0"/>
                </a:cubicBezTo>
                <a:cubicBezTo>
                  <a:pt x="1281581" y="-3952"/>
                  <a:pt x="1532336" y="-88"/>
                  <a:pt x="1685777" y="0"/>
                </a:cubicBezTo>
                <a:cubicBezTo>
                  <a:pt x="1839218" y="88"/>
                  <a:pt x="2244862" y="-29261"/>
                  <a:pt x="2462276" y="0"/>
                </a:cubicBezTo>
                <a:cubicBezTo>
                  <a:pt x="2679690" y="29261"/>
                  <a:pt x="2821216" y="-6492"/>
                  <a:pt x="2952696" y="0"/>
                </a:cubicBezTo>
                <a:cubicBezTo>
                  <a:pt x="3084176" y="6492"/>
                  <a:pt x="3464446" y="13703"/>
                  <a:pt x="3824554" y="0"/>
                </a:cubicBezTo>
                <a:cubicBezTo>
                  <a:pt x="4184662" y="-13703"/>
                  <a:pt x="4240251" y="-24497"/>
                  <a:pt x="4601052" y="0"/>
                </a:cubicBezTo>
                <a:cubicBezTo>
                  <a:pt x="4961853" y="24497"/>
                  <a:pt x="5077053" y="15954"/>
                  <a:pt x="5377551" y="0"/>
                </a:cubicBezTo>
                <a:cubicBezTo>
                  <a:pt x="5678049" y="-15954"/>
                  <a:pt x="5977552" y="37497"/>
                  <a:pt x="6154049" y="0"/>
                </a:cubicBezTo>
                <a:cubicBezTo>
                  <a:pt x="6330546" y="-37497"/>
                  <a:pt x="6535919" y="-28961"/>
                  <a:pt x="6739829" y="0"/>
                </a:cubicBezTo>
                <a:cubicBezTo>
                  <a:pt x="6943739" y="28961"/>
                  <a:pt x="7306993" y="14942"/>
                  <a:pt x="7611687" y="0"/>
                </a:cubicBezTo>
                <a:cubicBezTo>
                  <a:pt x="7916381" y="-14942"/>
                  <a:pt x="7905890" y="-6639"/>
                  <a:pt x="8197467" y="0"/>
                </a:cubicBezTo>
                <a:cubicBezTo>
                  <a:pt x="8489044" y="6639"/>
                  <a:pt x="8477361" y="-19141"/>
                  <a:pt x="8592527" y="0"/>
                </a:cubicBezTo>
                <a:cubicBezTo>
                  <a:pt x="8707693" y="19141"/>
                  <a:pt x="8960890" y="14451"/>
                  <a:pt x="9273666" y="0"/>
                </a:cubicBezTo>
                <a:cubicBezTo>
                  <a:pt x="9586442" y="-14451"/>
                  <a:pt x="9689317" y="26888"/>
                  <a:pt x="9859446" y="0"/>
                </a:cubicBezTo>
                <a:cubicBezTo>
                  <a:pt x="10045245" y="18904"/>
                  <a:pt x="10206758" y="135725"/>
                  <a:pt x="10182945" y="323499"/>
                </a:cubicBezTo>
                <a:cubicBezTo>
                  <a:pt x="10160049" y="539901"/>
                  <a:pt x="10211340" y="694989"/>
                  <a:pt x="10182945" y="996358"/>
                </a:cubicBezTo>
                <a:cubicBezTo>
                  <a:pt x="10154550" y="1297727"/>
                  <a:pt x="10193264" y="1420114"/>
                  <a:pt x="10182945" y="1617458"/>
                </a:cubicBezTo>
                <a:cubicBezTo>
                  <a:pt x="10181320" y="1800621"/>
                  <a:pt x="10033717" y="1931860"/>
                  <a:pt x="9859446" y="1940957"/>
                </a:cubicBezTo>
                <a:cubicBezTo>
                  <a:pt x="9722927" y="1957711"/>
                  <a:pt x="9411495" y="1962261"/>
                  <a:pt x="9273666" y="1940957"/>
                </a:cubicBezTo>
                <a:cubicBezTo>
                  <a:pt x="9135837" y="1919653"/>
                  <a:pt x="8684129" y="1968642"/>
                  <a:pt x="8497168" y="1940957"/>
                </a:cubicBezTo>
                <a:cubicBezTo>
                  <a:pt x="8310207" y="1913272"/>
                  <a:pt x="8075555" y="1939375"/>
                  <a:pt x="7816029" y="1940957"/>
                </a:cubicBezTo>
                <a:cubicBezTo>
                  <a:pt x="7556503" y="1942539"/>
                  <a:pt x="7336009" y="1970723"/>
                  <a:pt x="7134890" y="1940957"/>
                </a:cubicBezTo>
                <a:cubicBezTo>
                  <a:pt x="6933771" y="1911191"/>
                  <a:pt x="6674580" y="1969200"/>
                  <a:pt x="6263032" y="1940957"/>
                </a:cubicBezTo>
                <a:cubicBezTo>
                  <a:pt x="5851484" y="1912714"/>
                  <a:pt x="5871477" y="1930774"/>
                  <a:pt x="5772612" y="1940957"/>
                </a:cubicBezTo>
                <a:cubicBezTo>
                  <a:pt x="5673747" y="1951140"/>
                  <a:pt x="5279607" y="1955289"/>
                  <a:pt x="5091473" y="1940957"/>
                </a:cubicBezTo>
                <a:cubicBezTo>
                  <a:pt x="4903339" y="1926625"/>
                  <a:pt x="4554376" y="1962271"/>
                  <a:pt x="4410333" y="1940957"/>
                </a:cubicBezTo>
                <a:cubicBezTo>
                  <a:pt x="4266290" y="1919643"/>
                  <a:pt x="3874718" y="1955744"/>
                  <a:pt x="3538475" y="1940957"/>
                </a:cubicBezTo>
                <a:cubicBezTo>
                  <a:pt x="3202232" y="1926170"/>
                  <a:pt x="3029841" y="1922982"/>
                  <a:pt x="2857336" y="1940957"/>
                </a:cubicBezTo>
                <a:cubicBezTo>
                  <a:pt x="2684831" y="1958932"/>
                  <a:pt x="2176290" y="1977378"/>
                  <a:pt x="1985478" y="1940957"/>
                </a:cubicBezTo>
                <a:cubicBezTo>
                  <a:pt x="1794666" y="1904536"/>
                  <a:pt x="1369987" y="1949954"/>
                  <a:pt x="1208980" y="1940957"/>
                </a:cubicBezTo>
                <a:cubicBezTo>
                  <a:pt x="1047973" y="1931960"/>
                  <a:pt x="608002" y="1982996"/>
                  <a:pt x="323499" y="1940957"/>
                </a:cubicBezTo>
                <a:cubicBezTo>
                  <a:pt x="149150" y="1925104"/>
                  <a:pt x="826" y="1781132"/>
                  <a:pt x="0" y="1617458"/>
                </a:cubicBezTo>
                <a:cubicBezTo>
                  <a:pt x="-19709" y="1360905"/>
                  <a:pt x="31512" y="1116100"/>
                  <a:pt x="0" y="944599"/>
                </a:cubicBezTo>
                <a:cubicBezTo>
                  <a:pt x="-31512" y="773098"/>
                  <a:pt x="30803" y="460287"/>
                  <a:pt x="0" y="323499"/>
                </a:cubicBezTo>
                <a:close/>
              </a:path>
              <a:path w="10182945" h="1940957" stroke="0" extrusionOk="0">
                <a:moveTo>
                  <a:pt x="0" y="323499"/>
                </a:moveTo>
                <a:cubicBezTo>
                  <a:pt x="-3610" y="155918"/>
                  <a:pt x="166004" y="-9121"/>
                  <a:pt x="323499" y="0"/>
                </a:cubicBezTo>
                <a:cubicBezTo>
                  <a:pt x="526228" y="-6807"/>
                  <a:pt x="778315" y="23185"/>
                  <a:pt x="1195357" y="0"/>
                </a:cubicBezTo>
                <a:cubicBezTo>
                  <a:pt x="1612399" y="-23185"/>
                  <a:pt x="1555738" y="-7948"/>
                  <a:pt x="1781137" y="0"/>
                </a:cubicBezTo>
                <a:cubicBezTo>
                  <a:pt x="2006536" y="7948"/>
                  <a:pt x="2205503" y="198"/>
                  <a:pt x="2462276" y="0"/>
                </a:cubicBezTo>
                <a:cubicBezTo>
                  <a:pt x="2719049" y="-198"/>
                  <a:pt x="2765752" y="9896"/>
                  <a:pt x="2857336" y="0"/>
                </a:cubicBezTo>
                <a:cubicBezTo>
                  <a:pt x="2948920" y="-9896"/>
                  <a:pt x="3203440" y="-19557"/>
                  <a:pt x="3538475" y="0"/>
                </a:cubicBezTo>
                <a:cubicBezTo>
                  <a:pt x="3873510" y="19557"/>
                  <a:pt x="3784124" y="1910"/>
                  <a:pt x="3933536" y="0"/>
                </a:cubicBezTo>
                <a:cubicBezTo>
                  <a:pt x="4082948" y="-1910"/>
                  <a:pt x="4202932" y="14313"/>
                  <a:pt x="4328597" y="0"/>
                </a:cubicBezTo>
                <a:cubicBezTo>
                  <a:pt x="4454262" y="-14313"/>
                  <a:pt x="4915487" y="-2697"/>
                  <a:pt x="5200455" y="0"/>
                </a:cubicBezTo>
                <a:cubicBezTo>
                  <a:pt x="5485423" y="2697"/>
                  <a:pt x="5562998" y="20374"/>
                  <a:pt x="5881594" y="0"/>
                </a:cubicBezTo>
                <a:cubicBezTo>
                  <a:pt x="6200190" y="-20374"/>
                  <a:pt x="6117041" y="16261"/>
                  <a:pt x="6276654" y="0"/>
                </a:cubicBezTo>
                <a:cubicBezTo>
                  <a:pt x="6436267" y="-16261"/>
                  <a:pt x="6656472" y="29970"/>
                  <a:pt x="6957794" y="0"/>
                </a:cubicBezTo>
                <a:cubicBezTo>
                  <a:pt x="7259116" y="-29970"/>
                  <a:pt x="7367840" y="-3673"/>
                  <a:pt x="7543573" y="0"/>
                </a:cubicBezTo>
                <a:cubicBezTo>
                  <a:pt x="7719306" y="3673"/>
                  <a:pt x="8016890" y="24119"/>
                  <a:pt x="8320072" y="0"/>
                </a:cubicBezTo>
                <a:cubicBezTo>
                  <a:pt x="8623254" y="-24119"/>
                  <a:pt x="8745675" y="33449"/>
                  <a:pt x="9096570" y="0"/>
                </a:cubicBezTo>
                <a:cubicBezTo>
                  <a:pt x="9447465" y="-33449"/>
                  <a:pt x="9594029" y="-9496"/>
                  <a:pt x="9859446" y="0"/>
                </a:cubicBezTo>
                <a:cubicBezTo>
                  <a:pt x="10059807" y="-21775"/>
                  <a:pt x="10157894" y="162597"/>
                  <a:pt x="10182945" y="323499"/>
                </a:cubicBezTo>
                <a:cubicBezTo>
                  <a:pt x="10205943" y="473267"/>
                  <a:pt x="10181546" y="758603"/>
                  <a:pt x="10182945" y="970479"/>
                </a:cubicBezTo>
                <a:cubicBezTo>
                  <a:pt x="10184344" y="1182355"/>
                  <a:pt x="10180229" y="1373677"/>
                  <a:pt x="10182945" y="1617458"/>
                </a:cubicBezTo>
                <a:cubicBezTo>
                  <a:pt x="10185863" y="1785304"/>
                  <a:pt x="10009594" y="1931830"/>
                  <a:pt x="9859446" y="1940957"/>
                </a:cubicBezTo>
                <a:cubicBezTo>
                  <a:pt x="9657209" y="1943801"/>
                  <a:pt x="9594728" y="1933920"/>
                  <a:pt x="9369026" y="1940957"/>
                </a:cubicBezTo>
                <a:cubicBezTo>
                  <a:pt x="9143324" y="1947994"/>
                  <a:pt x="8843766" y="1977022"/>
                  <a:pt x="8592527" y="1940957"/>
                </a:cubicBezTo>
                <a:cubicBezTo>
                  <a:pt x="8341288" y="1904892"/>
                  <a:pt x="8113178" y="1970525"/>
                  <a:pt x="7816029" y="1940957"/>
                </a:cubicBezTo>
                <a:cubicBezTo>
                  <a:pt x="7518880" y="1911389"/>
                  <a:pt x="7317964" y="1967881"/>
                  <a:pt x="6944171" y="1940957"/>
                </a:cubicBezTo>
                <a:cubicBezTo>
                  <a:pt x="6570378" y="1914033"/>
                  <a:pt x="6495167" y="1942136"/>
                  <a:pt x="6358391" y="1940957"/>
                </a:cubicBezTo>
                <a:cubicBezTo>
                  <a:pt x="6221615" y="1939778"/>
                  <a:pt x="6080353" y="1940749"/>
                  <a:pt x="5867971" y="1940957"/>
                </a:cubicBezTo>
                <a:cubicBezTo>
                  <a:pt x="5655589" y="1941165"/>
                  <a:pt x="5504702" y="1945208"/>
                  <a:pt x="5186832" y="1940957"/>
                </a:cubicBezTo>
                <a:cubicBezTo>
                  <a:pt x="4868962" y="1936706"/>
                  <a:pt x="4587698" y="1916416"/>
                  <a:pt x="4314974" y="1940957"/>
                </a:cubicBezTo>
                <a:cubicBezTo>
                  <a:pt x="4042250" y="1965498"/>
                  <a:pt x="3745734" y="1933903"/>
                  <a:pt x="3538475" y="1940957"/>
                </a:cubicBezTo>
                <a:cubicBezTo>
                  <a:pt x="3331216" y="1948011"/>
                  <a:pt x="3192513" y="1944563"/>
                  <a:pt x="3048055" y="1940957"/>
                </a:cubicBezTo>
                <a:cubicBezTo>
                  <a:pt x="2903597" y="1937351"/>
                  <a:pt x="2759257" y="1923954"/>
                  <a:pt x="2652995" y="1940957"/>
                </a:cubicBezTo>
                <a:cubicBezTo>
                  <a:pt x="2546733" y="1957960"/>
                  <a:pt x="2350091" y="1929941"/>
                  <a:pt x="2257934" y="1940957"/>
                </a:cubicBezTo>
                <a:cubicBezTo>
                  <a:pt x="2165777" y="1951973"/>
                  <a:pt x="1800416" y="1977656"/>
                  <a:pt x="1481435" y="1940957"/>
                </a:cubicBezTo>
                <a:cubicBezTo>
                  <a:pt x="1162454" y="1904258"/>
                  <a:pt x="1256363" y="1928989"/>
                  <a:pt x="1086375" y="1940957"/>
                </a:cubicBezTo>
                <a:cubicBezTo>
                  <a:pt x="916387" y="1952925"/>
                  <a:pt x="625880" y="1957576"/>
                  <a:pt x="323499" y="1940957"/>
                </a:cubicBezTo>
                <a:cubicBezTo>
                  <a:pt x="145015" y="1933657"/>
                  <a:pt x="-10361" y="1803083"/>
                  <a:pt x="0" y="1617458"/>
                </a:cubicBezTo>
                <a:cubicBezTo>
                  <a:pt x="-23373" y="1295608"/>
                  <a:pt x="25740" y="1268059"/>
                  <a:pt x="0" y="970479"/>
                </a:cubicBezTo>
                <a:cubicBezTo>
                  <a:pt x="-25740" y="672899"/>
                  <a:pt x="12358" y="608113"/>
                  <a:pt x="0" y="32349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12636931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toán: Lãi suất tiết kiệm là 0,5% một tháng. Một người gửi tiết kiệm 1 000 000 đồng. Tính số tiền lãi sau một tháng.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15EEACF-E569-4522-9AAB-E8CA4925BFEF}"/>
              </a:ext>
            </a:extLst>
          </p:cNvPr>
          <p:cNvSpPr/>
          <p:nvPr/>
        </p:nvSpPr>
        <p:spPr>
          <a:xfrm>
            <a:off x="-1200751" y="6348388"/>
            <a:ext cx="6197107" cy="2534479"/>
          </a:xfrm>
          <a:prstGeom prst="cloud">
            <a:avLst/>
          </a:prstGeom>
          <a:solidFill>
            <a:srgbClr val="D1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A89530-22E0-4BAA-B9A3-EEB120271966}"/>
              </a:ext>
            </a:extLst>
          </p:cNvPr>
          <p:cNvSpPr/>
          <p:nvPr/>
        </p:nvSpPr>
        <p:spPr>
          <a:xfrm>
            <a:off x="6693462" y="6434570"/>
            <a:ext cx="5067251" cy="1298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41C53285-5632-4A73-AC51-B2E8C7903CD8}"/>
              </a:ext>
            </a:extLst>
          </p:cNvPr>
          <p:cNvSpPr/>
          <p:nvPr/>
        </p:nvSpPr>
        <p:spPr>
          <a:xfrm>
            <a:off x="8984701" y="6369979"/>
            <a:ext cx="3878985" cy="14676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66843DB-97DB-4C99-8C3D-D2D123617684}"/>
              </a:ext>
            </a:extLst>
          </p:cNvPr>
          <p:cNvSpPr/>
          <p:nvPr/>
        </p:nvSpPr>
        <p:spPr>
          <a:xfrm rot="328713">
            <a:off x="5692871" y="6631487"/>
            <a:ext cx="5593570" cy="241233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ome free icon">
            <a:extLst>
              <a:ext uri="{FF2B5EF4-FFF2-40B4-BE49-F238E27FC236}">
                <a16:creationId xmlns:a16="http://schemas.microsoft.com/office/drawing/2014/main" id="{CE8DD4A3-AD28-4CBC-8553-C0974537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4523840"/>
            <a:ext cx="2364024" cy="23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0AE6BBE8-36D1-47DA-83F3-8705EDE1CABB}"/>
              </a:ext>
            </a:extLst>
          </p:cNvPr>
          <p:cNvSpPr/>
          <p:nvPr/>
        </p:nvSpPr>
        <p:spPr>
          <a:xfrm rot="21409387">
            <a:off x="1761164" y="6570415"/>
            <a:ext cx="5393252" cy="253447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Snowflake free icon">
            <a:extLst>
              <a:ext uri="{FF2B5EF4-FFF2-40B4-BE49-F238E27FC236}">
                <a16:creationId xmlns:a16="http://schemas.microsoft.com/office/drawing/2014/main" id="{9F61C930-B66C-444E-9550-C0931BA3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9106" y="11282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nowflake free icon">
            <a:extLst>
              <a:ext uri="{FF2B5EF4-FFF2-40B4-BE49-F238E27FC236}">
                <a16:creationId xmlns:a16="http://schemas.microsoft.com/office/drawing/2014/main" id="{61B10D46-A486-4946-82AD-3ABBC185B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48217" y="1531221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nowflake free icon">
            <a:extLst>
              <a:ext uri="{FF2B5EF4-FFF2-40B4-BE49-F238E27FC236}">
                <a16:creationId xmlns:a16="http://schemas.microsoft.com/office/drawing/2014/main" id="{2CF810F7-3033-4BED-ADD1-C085022B4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532916" y="595087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nowflake free icon">
            <a:extLst>
              <a:ext uri="{FF2B5EF4-FFF2-40B4-BE49-F238E27FC236}">
                <a16:creationId xmlns:a16="http://schemas.microsoft.com/office/drawing/2014/main" id="{68CC2034-3913-48E9-AB88-525B84C0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9106" y="479103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now free icon">
            <a:extLst>
              <a:ext uri="{FF2B5EF4-FFF2-40B4-BE49-F238E27FC236}">
                <a16:creationId xmlns:a16="http://schemas.microsoft.com/office/drawing/2014/main" id="{69D54C12-A2C7-4BA2-9BE7-F9C9C60B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90" y="112821"/>
            <a:ext cx="1200727" cy="12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7B43DD-384A-443E-81CC-34B930118D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928"/>
                    </a14:imgEffect>
                    <a14:imgEffect>
                      <a14:saturation sat="3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94" b="22964"/>
          <a:stretch/>
        </p:blipFill>
        <p:spPr>
          <a:xfrm>
            <a:off x="8465313" y="4964352"/>
            <a:ext cx="3759397" cy="2016629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DDD52A0-D06B-4D34-9BCC-FFED77EB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652" y="2076706"/>
            <a:ext cx="7241716" cy="1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tiền lãi sau một tháng là: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5F04CDC-FF74-44F8-81FD-4A7DB87FB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802" y="2347522"/>
            <a:ext cx="2003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tắt: 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7F106961-D763-45E8-868A-04F64BC2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993359"/>
            <a:ext cx="651163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(Tiền gửi) 100%: 1 000 000 đồng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33A19120-3B41-44EA-9811-7B7A24834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83" y="3668657"/>
            <a:ext cx="6352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(Tiền lãi) 0,5%: ……..... đồng?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3C062B-D48E-4696-9E11-F962BE10A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006" y="3629019"/>
            <a:ext cx="6283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1 000 000 : 100 x 0,5 = 5 000 (đồng)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3A45BB-2B12-4562-B044-9A332FA96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42" y="4275204"/>
            <a:ext cx="4280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5 000 đồng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922431-DB1C-49E0-A406-4FEBEDBBAB12}"/>
              </a:ext>
            </a:extLst>
          </p:cNvPr>
          <p:cNvCxnSpPr/>
          <p:nvPr/>
        </p:nvCxnSpPr>
        <p:spPr>
          <a:xfrm>
            <a:off x="5800039" y="2375795"/>
            <a:ext cx="0" cy="4058775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06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02EA92-D7AE-4206-9BBB-8705D2F0B23C}"/>
              </a:ext>
            </a:extLst>
          </p:cNvPr>
          <p:cNvSpPr txBox="1"/>
          <p:nvPr/>
        </p:nvSpPr>
        <p:spPr>
          <a:xfrm>
            <a:off x="839100" y="846296"/>
            <a:ext cx="10997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Muốn tìm giá trị phần trăm của một số ta làm thế nào?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4F5A52-DFE4-48DE-9792-AE320F85D377}"/>
              </a:ext>
            </a:extLst>
          </p:cNvPr>
          <p:cNvSpPr txBox="1"/>
          <p:nvPr/>
        </p:nvSpPr>
        <p:spPr>
          <a:xfrm>
            <a:off x="1035939" y="672560"/>
            <a:ext cx="10120122" cy="2826306"/>
          </a:xfrm>
          <a:custGeom>
            <a:avLst/>
            <a:gdLst>
              <a:gd name="connsiteX0" fmla="*/ 0 w 10120122"/>
              <a:gd name="connsiteY0" fmla="*/ 471060 h 2826306"/>
              <a:gd name="connsiteX1" fmla="*/ 471060 w 10120122"/>
              <a:gd name="connsiteY1" fmla="*/ 0 h 2826306"/>
              <a:gd name="connsiteX2" fmla="*/ 851292 w 10120122"/>
              <a:gd name="connsiteY2" fmla="*/ 0 h 2826306"/>
              <a:gd name="connsiteX3" fmla="*/ 1231523 w 10120122"/>
              <a:gd name="connsiteY3" fmla="*/ 0 h 2826306"/>
              <a:gd name="connsiteX4" fmla="*/ 1978875 w 10120122"/>
              <a:gd name="connsiteY4" fmla="*/ 0 h 2826306"/>
              <a:gd name="connsiteX5" fmla="*/ 2450886 w 10120122"/>
              <a:gd name="connsiteY5" fmla="*/ 0 h 2826306"/>
              <a:gd name="connsiteX6" fmla="*/ 3198238 w 10120122"/>
              <a:gd name="connsiteY6" fmla="*/ 0 h 2826306"/>
              <a:gd name="connsiteX7" fmla="*/ 3945589 w 10120122"/>
              <a:gd name="connsiteY7" fmla="*/ 0 h 2826306"/>
              <a:gd name="connsiteX8" fmla="*/ 4784721 w 10120122"/>
              <a:gd name="connsiteY8" fmla="*/ 0 h 2826306"/>
              <a:gd name="connsiteX9" fmla="*/ 5348512 w 10120122"/>
              <a:gd name="connsiteY9" fmla="*/ 0 h 2826306"/>
              <a:gd name="connsiteX10" fmla="*/ 5820524 w 10120122"/>
              <a:gd name="connsiteY10" fmla="*/ 0 h 2826306"/>
              <a:gd name="connsiteX11" fmla="*/ 6476096 w 10120122"/>
              <a:gd name="connsiteY11" fmla="*/ 0 h 2826306"/>
              <a:gd name="connsiteX12" fmla="*/ 6856327 w 10120122"/>
              <a:gd name="connsiteY12" fmla="*/ 0 h 2826306"/>
              <a:gd name="connsiteX13" fmla="*/ 7603679 w 10120122"/>
              <a:gd name="connsiteY13" fmla="*/ 0 h 2826306"/>
              <a:gd name="connsiteX14" fmla="*/ 8075690 w 10120122"/>
              <a:gd name="connsiteY14" fmla="*/ 0 h 2826306"/>
              <a:gd name="connsiteX15" fmla="*/ 8455922 w 10120122"/>
              <a:gd name="connsiteY15" fmla="*/ 0 h 2826306"/>
              <a:gd name="connsiteX16" fmla="*/ 9649062 w 10120122"/>
              <a:gd name="connsiteY16" fmla="*/ 0 h 2826306"/>
              <a:gd name="connsiteX17" fmla="*/ 10120122 w 10120122"/>
              <a:gd name="connsiteY17" fmla="*/ 471060 h 2826306"/>
              <a:gd name="connsiteX18" fmla="*/ 10120122 w 10120122"/>
              <a:gd name="connsiteY18" fmla="*/ 1136806 h 2826306"/>
              <a:gd name="connsiteX19" fmla="*/ 10120122 w 10120122"/>
              <a:gd name="connsiteY19" fmla="*/ 1746026 h 2826306"/>
              <a:gd name="connsiteX20" fmla="*/ 10120122 w 10120122"/>
              <a:gd name="connsiteY20" fmla="*/ 2355246 h 2826306"/>
              <a:gd name="connsiteX21" fmla="*/ 9649062 w 10120122"/>
              <a:gd name="connsiteY21" fmla="*/ 2826306 h 2826306"/>
              <a:gd name="connsiteX22" fmla="*/ 9268830 w 10120122"/>
              <a:gd name="connsiteY22" fmla="*/ 2826306 h 2826306"/>
              <a:gd name="connsiteX23" fmla="*/ 8796819 w 10120122"/>
              <a:gd name="connsiteY23" fmla="*/ 2826306 h 2826306"/>
              <a:gd name="connsiteX24" fmla="*/ 8141247 w 10120122"/>
              <a:gd name="connsiteY24" fmla="*/ 2826306 h 2826306"/>
              <a:gd name="connsiteX25" fmla="*/ 7669236 w 10120122"/>
              <a:gd name="connsiteY25" fmla="*/ 2826306 h 2826306"/>
              <a:gd name="connsiteX26" fmla="*/ 7013664 w 10120122"/>
              <a:gd name="connsiteY26" fmla="*/ 2826306 h 2826306"/>
              <a:gd name="connsiteX27" fmla="*/ 6358093 w 10120122"/>
              <a:gd name="connsiteY27" fmla="*/ 2826306 h 2826306"/>
              <a:gd name="connsiteX28" fmla="*/ 5977861 w 10120122"/>
              <a:gd name="connsiteY28" fmla="*/ 2826306 h 2826306"/>
              <a:gd name="connsiteX29" fmla="*/ 5597630 w 10120122"/>
              <a:gd name="connsiteY29" fmla="*/ 2826306 h 2826306"/>
              <a:gd name="connsiteX30" fmla="*/ 5217398 w 10120122"/>
              <a:gd name="connsiteY30" fmla="*/ 2826306 h 2826306"/>
              <a:gd name="connsiteX31" fmla="*/ 4653607 w 10120122"/>
              <a:gd name="connsiteY31" fmla="*/ 2826306 h 2826306"/>
              <a:gd name="connsiteX32" fmla="*/ 3998035 w 10120122"/>
              <a:gd name="connsiteY32" fmla="*/ 2826306 h 2826306"/>
              <a:gd name="connsiteX33" fmla="*/ 3342463 w 10120122"/>
              <a:gd name="connsiteY33" fmla="*/ 2826306 h 2826306"/>
              <a:gd name="connsiteX34" fmla="*/ 2595112 w 10120122"/>
              <a:gd name="connsiteY34" fmla="*/ 2826306 h 2826306"/>
              <a:gd name="connsiteX35" fmla="*/ 2031320 w 10120122"/>
              <a:gd name="connsiteY35" fmla="*/ 2826306 h 2826306"/>
              <a:gd name="connsiteX36" fmla="*/ 1283969 w 10120122"/>
              <a:gd name="connsiteY36" fmla="*/ 2826306 h 2826306"/>
              <a:gd name="connsiteX37" fmla="*/ 471060 w 10120122"/>
              <a:gd name="connsiteY37" fmla="*/ 2826306 h 2826306"/>
              <a:gd name="connsiteX38" fmla="*/ 0 w 10120122"/>
              <a:gd name="connsiteY38" fmla="*/ 2355246 h 2826306"/>
              <a:gd name="connsiteX39" fmla="*/ 0 w 10120122"/>
              <a:gd name="connsiteY39" fmla="*/ 1708342 h 2826306"/>
              <a:gd name="connsiteX40" fmla="*/ 0 w 10120122"/>
              <a:gd name="connsiteY40" fmla="*/ 1099122 h 2826306"/>
              <a:gd name="connsiteX41" fmla="*/ 0 w 10120122"/>
              <a:gd name="connsiteY41" fmla="*/ 471060 h 28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120122" h="2826306" fill="none" extrusionOk="0">
                <a:moveTo>
                  <a:pt x="0" y="471060"/>
                </a:moveTo>
                <a:cubicBezTo>
                  <a:pt x="37920" y="226565"/>
                  <a:pt x="208717" y="-27178"/>
                  <a:pt x="471060" y="0"/>
                </a:cubicBezTo>
                <a:cubicBezTo>
                  <a:pt x="636960" y="-478"/>
                  <a:pt x="686147" y="6695"/>
                  <a:pt x="851292" y="0"/>
                </a:cubicBezTo>
                <a:cubicBezTo>
                  <a:pt x="1016437" y="-6695"/>
                  <a:pt x="1127512" y="16323"/>
                  <a:pt x="1231523" y="0"/>
                </a:cubicBezTo>
                <a:cubicBezTo>
                  <a:pt x="1335534" y="-16323"/>
                  <a:pt x="1719193" y="27514"/>
                  <a:pt x="1978875" y="0"/>
                </a:cubicBezTo>
                <a:cubicBezTo>
                  <a:pt x="2238557" y="-27514"/>
                  <a:pt x="2281884" y="4503"/>
                  <a:pt x="2450886" y="0"/>
                </a:cubicBezTo>
                <a:cubicBezTo>
                  <a:pt x="2619888" y="-4503"/>
                  <a:pt x="3029445" y="28521"/>
                  <a:pt x="3198238" y="0"/>
                </a:cubicBezTo>
                <a:cubicBezTo>
                  <a:pt x="3367031" y="-28521"/>
                  <a:pt x="3620091" y="16504"/>
                  <a:pt x="3945589" y="0"/>
                </a:cubicBezTo>
                <a:cubicBezTo>
                  <a:pt x="4271087" y="-16504"/>
                  <a:pt x="4373588" y="-7228"/>
                  <a:pt x="4784721" y="0"/>
                </a:cubicBezTo>
                <a:cubicBezTo>
                  <a:pt x="5195854" y="7228"/>
                  <a:pt x="5097267" y="-1959"/>
                  <a:pt x="5348512" y="0"/>
                </a:cubicBezTo>
                <a:cubicBezTo>
                  <a:pt x="5599757" y="1959"/>
                  <a:pt x="5714243" y="-1340"/>
                  <a:pt x="5820524" y="0"/>
                </a:cubicBezTo>
                <a:cubicBezTo>
                  <a:pt x="5926805" y="1340"/>
                  <a:pt x="6175805" y="3072"/>
                  <a:pt x="6476096" y="0"/>
                </a:cubicBezTo>
                <a:cubicBezTo>
                  <a:pt x="6776387" y="-3072"/>
                  <a:pt x="6723181" y="17445"/>
                  <a:pt x="6856327" y="0"/>
                </a:cubicBezTo>
                <a:cubicBezTo>
                  <a:pt x="6989473" y="-17445"/>
                  <a:pt x="7400147" y="10010"/>
                  <a:pt x="7603679" y="0"/>
                </a:cubicBezTo>
                <a:cubicBezTo>
                  <a:pt x="7807211" y="-10010"/>
                  <a:pt x="7973978" y="-20764"/>
                  <a:pt x="8075690" y="0"/>
                </a:cubicBezTo>
                <a:cubicBezTo>
                  <a:pt x="8177402" y="20764"/>
                  <a:pt x="8332596" y="12492"/>
                  <a:pt x="8455922" y="0"/>
                </a:cubicBezTo>
                <a:cubicBezTo>
                  <a:pt x="8579248" y="-12492"/>
                  <a:pt x="9330681" y="-43821"/>
                  <a:pt x="9649062" y="0"/>
                </a:cubicBezTo>
                <a:cubicBezTo>
                  <a:pt x="9896972" y="-18178"/>
                  <a:pt x="10150123" y="253348"/>
                  <a:pt x="10120122" y="471060"/>
                </a:cubicBezTo>
                <a:cubicBezTo>
                  <a:pt x="10128570" y="725554"/>
                  <a:pt x="10122063" y="941530"/>
                  <a:pt x="10120122" y="1136806"/>
                </a:cubicBezTo>
                <a:cubicBezTo>
                  <a:pt x="10118181" y="1332082"/>
                  <a:pt x="10091108" y="1605085"/>
                  <a:pt x="10120122" y="1746026"/>
                </a:cubicBezTo>
                <a:cubicBezTo>
                  <a:pt x="10149136" y="1886967"/>
                  <a:pt x="10145281" y="2081334"/>
                  <a:pt x="10120122" y="2355246"/>
                </a:cubicBezTo>
                <a:cubicBezTo>
                  <a:pt x="10097820" y="2591424"/>
                  <a:pt x="9848815" y="2819597"/>
                  <a:pt x="9649062" y="2826306"/>
                </a:cubicBezTo>
                <a:cubicBezTo>
                  <a:pt x="9502388" y="2839949"/>
                  <a:pt x="9398492" y="2816127"/>
                  <a:pt x="9268830" y="2826306"/>
                </a:cubicBezTo>
                <a:cubicBezTo>
                  <a:pt x="9139168" y="2836485"/>
                  <a:pt x="8943469" y="2835679"/>
                  <a:pt x="8796819" y="2826306"/>
                </a:cubicBezTo>
                <a:cubicBezTo>
                  <a:pt x="8650169" y="2816933"/>
                  <a:pt x="8392446" y="2827944"/>
                  <a:pt x="8141247" y="2826306"/>
                </a:cubicBezTo>
                <a:cubicBezTo>
                  <a:pt x="7890048" y="2824668"/>
                  <a:pt x="7890607" y="2831223"/>
                  <a:pt x="7669236" y="2826306"/>
                </a:cubicBezTo>
                <a:cubicBezTo>
                  <a:pt x="7447865" y="2821389"/>
                  <a:pt x="7296823" y="2801724"/>
                  <a:pt x="7013664" y="2826306"/>
                </a:cubicBezTo>
                <a:cubicBezTo>
                  <a:pt x="6730505" y="2850888"/>
                  <a:pt x="6678719" y="2832460"/>
                  <a:pt x="6358093" y="2826306"/>
                </a:cubicBezTo>
                <a:cubicBezTo>
                  <a:pt x="6037467" y="2820152"/>
                  <a:pt x="6086903" y="2828662"/>
                  <a:pt x="5977861" y="2826306"/>
                </a:cubicBezTo>
                <a:cubicBezTo>
                  <a:pt x="5868819" y="2823950"/>
                  <a:pt x="5723528" y="2845006"/>
                  <a:pt x="5597630" y="2826306"/>
                </a:cubicBezTo>
                <a:cubicBezTo>
                  <a:pt x="5471732" y="2807606"/>
                  <a:pt x="5349633" y="2831056"/>
                  <a:pt x="5217398" y="2826306"/>
                </a:cubicBezTo>
                <a:cubicBezTo>
                  <a:pt x="5085163" y="2821556"/>
                  <a:pt x="4931528" y="2849591"/>
                  <a:pt x="4653607" y="2826306"/>
                </a:cubicBezTo>
                <a:cubicBezTo>
                  <a:pt x="4375686" y="2803021"/>
                  <a:pt x="4231039" y="2849948"/>
                  <a:pt x="3998035" y="2826306"/>
                </a:cubicBezTo>
                <a:cubicBezTo>
                  <a:pt x="3765031" y="2802664"/>
                  <a:pt x="3566714" y="2809669"/>
                  <a:pt x="3342463" y="2826306"/>
                </a:cubicBezTo>
                <a:cubicBezTo>
                  <a:pt x="3118212" y="2842943"/>
                  <a:pt x="2811844" y="2827981"/>
                  <a:pt x="2595112" y="2826306"/>
                </a:cubicBezTo>
                <a:cubicBezTo>
                  <a:pt x="2378380" y="2824631"/>
                  <a:pt x="2303576" y="2842283"/>
                  <a:pt x="2031320" y="2826306"/>
                </a:cubicBezTo>
                <a:cubicBezTo>
                  <a:pt x="1759064" y="2810329"/>
                  <a:pt x="1543835" y="2795529"/>
                  <a:pt x="1283969" y="2826306"/>
                </a:cubicBezTo>
                <a:cubicBezTo>
                  <a:pt x="1024103" y="2857083"/>
                  <a:pt x="741666" y="2851202"/>
                  <a:pt x="471060" y="2826306"/>
                </a:cubicBezTo>
                <a:cubicBezTo>
                  <a:pt x="198040" y="2819005"/>
                  <a:pt x="-4863" y="2654536"/>
                  <a:pt x="0" y="2355246"/>
                </a:cubicBezTo>
                <a:cubicBezTo>
                  <a:pt x="-27492" y="2098419"/>
                  <a:pt x="6101" y="1867324"/>
                  <a:pt x="0" y="1708342"/>
                </a:cubicBezTo>
                <a:cubicBezTo>
                  <a:pt x="-6101" y="1549360"/>
                  <a:pt x="12658" y="1276523"/>
                  <a:pt x="0" y="1099122"/>
                </a:cubicBezTo>
                <a:cubicBezTo>
                  <a:pt x="-12658" y="921721"/>
                  <a:pt x="-6058" y="727073"/>
                  <a:pt x="0" y="471060"/>
                </a:cubicBezTo>
                <a:close/>
              </a:path>
              <a:path w="10120122" h="2826306" stroke="0" extrusionOk="0">
                <a:moveTo>
                  <a:pt x="0" y="471060"/>
                </a:moveTo>
                <a:cubicBezTo>
                  <a:pt x="-16657" y="206487"/>
                  <a:pt x="232035" y="40142"/>
                  <a:pt x="471060" y="0"/>
                </a:cubicBezTo>
                <a:cubicBezTo>
                  <a:pt x="633238" y="1716"/>
                  <a:pt x="736356" y="13265"/>
                  <a:pt x="851292" y="0"/>
                </a:cubicBezTo>
                <a:cubicBezTo>
                  <a:pt x="966228" y="-13265"/>
                  <a:pt x="1328314" y="-15248"/>
                  <a:pt x="1690423" y="0"/>
                </a:cubicBezTo>
                <a:cubicBezTo>
                  <a:pt x="2052532" y="15248"/>
                  <a:pt x="2053087" y="27916"/>
                  <a:pt x="2254215" y="0"/>
                </a:cubicBezTo>
                <a:cubicBezTo>
                  <a:pt x="2455343" y="-27916"/>
                  <a:pt x="2543626" y="-23072"/>
                  <a:pt x="2818006" y="0"/>
                </a:cubicBezTo>
                <a:cubicBezTo>
                  <a:pt x="3092386" y="23072"/>
                  <a:pt x="3183451" y="23469"/>
                  <a:pt x="3290018" y="0"/>
                </a:cubicBezTo>
                <a:cubicBezTo>
                  <a:pt x="3396585" y="-23469"/>
                  <a:pt x="3535514" y="15828"/>
                  <a:pt x="3762029" y="0"/>
                </a:cubicBezTo>
                <a:cubicBezTo>
                  <a:pt x="3988544" y="-15828"/>
                  <a:pt x="4118714" y="22353"/>
                  <a:pt x="4234041" y="0"/>
                </a:cubicBezTo>
                <a:cubicBezTo>
                  <a:pt x="4349368" y="-22353"/>
                  <a:pt x="4762560" y="29081"/>
                  <a:pt x="5073172" y="0"/>
                </a:cubicBezTo>
                <a:cubicBezTo>
                  <a:pt x="5383784" y="-29081"/>
                  <a:pt x="5502070" y="-16422"/>
                  <a:pt x="5636964" y="0"/>
                </a:cubicBezTo>
                <a:cubicBezTo>
                  <a:pt x="5771858" y="16422"/>
                  <a:pt x="6028346" y="-27191"/>
                  <a:pt x="6200756" y="0"/>
                </a:cubicBezTo>
                <a:cubicBezTo>
                  <a:pt x="6373166" y="27191"/>
                  <a:pt x="6527047" y="23210"/>
                  <a:pt x="6764547" y="0"/>
                </a:cubicBezTo>
                <a:cubicBezTo>
                  <a:pt x="7002047" y="-23210"/>
                  <a:pt x="7199663" y="12332"/>
                  <a:pt x="7328339" y="0"/>
                </a:cubicBezTo>
                <a:cubicBezTo>
                  <a:pt x="7457015" y="-12332"/>
                  <a:pt x="7850006" y="8057"/>
                  <a:pt x="8075690" y="0"/>
                </a:cubicBezTo>
                <a:cubicBezTo>
                  <a:pt x="8301374" y="-8057"/>
                  <a:pt x="8439726" y="5026"/>
                  <a:pt x="8639482" y="0"/>
                </a:cubicBezTo>
                <a:cubicBezTo>
                  <a:pt x="8839238" y="-5026"/>
                  <a:pt x="9174154" y="-40767"/>
                  <a:pt x="9649062" y="0"/>
                </a:cubicBezTo>
                <a:cubicBezTo>
                  <a:pt x="9895180" y="10096"/>
                  <a:pt x="10151048" y="184228"/>
                  <a:pt x="10120122" y="471060"/>
                </a:cubicBezTo>
                <a:cubicBezTo>
                  <a:pt x="10092540" y="778655"/>
                  <a:pt x="10115526" y="955956"/>
                  <a:pt x="10120122" y="1117964"/>
                </a:cubicBezTo>
                <a:cubicBezTo>
                  <a:pt x="10124718" y="1279972"/>
                  <a:pt x="10117724" y="1569141"/>
                  <a:pt x="10120122" y="1708342"/>
                </a:cubicBezTo>
                <a:cubicBezTo>
                  <a:pt x="10122520" y="1847543"/>
                  <a:pt x="10132102" y="2058389"/>
                  <a:pt x="10120122" y="2355246"/>
                </a:cubicBezTo>
                <a:cubicBezTo>
                  <a:pt x="10102253" y="2608213"/>
                  <a:pt x="9871595" y="2872077"/>
                  <a:pt x="9649062" y="2826306"/>
                </a:cubicBezTo>
                <a:cubicBezTo>
                  <a:pt x="9463583" y="2814709"/>
                  <a:pt x="9280823" y="2841753"/>
                  <a:pt x="9085270" y="2826306"/>
                </a:cubicBezTo>
                <a:cubicBezTo>
                  <a:pt x="8889717" y="2810859"/>
                  <a:pt x="8635732" y="2821808"/>
                  <a:pt x="8429699" y="2826306"/>
                </a:cubicBezTo>
                <a:cubicBezTo>
                  <a:pt x="8223666" y="2830804"/>
                  <a:pt x="7896593" y="2862729"/>
                  <a:pt x="7682347" y="2826306"/>
                </a:cubicBezTo>
                <a:cubicBezTo>
                  <a:pt x="7468101" y="2789883"/>
                  <a:pt x="7107463" y="2813785"/>
                  <a:pt x="6843216" y="2826306"/>
                </a:cubicBezTo>
                <a:cubicBezTo>
                  <a:pt x="6578969" y="2838827"/>
                  <a:pt x="6576208" y="2829566"/>
                  <a:pt x="6462984" y="2826306"/>
                </a:cubicBezTo>
                <a:cubicBezTo>
                  <a:pt x="6349760" y="2823046"/>
                  <a:pt x="6266329" y="2807982"/>
                  <a:pt x="6082753" y="2826306"/>
                </a:cubicBezTo>
                <a:cubicBezTo>
                  <a:pt x="5899177" y="2844630"/>
                  <a:pt x="5472009" y="2802015"/>
                  <a:pt x="5243621" y="2826306"/>
                </a:cubicBezTo>
                <a:cubicBezTo>
                  <a:pt x="5015233" y="2850597"/>
                  <a:pt x="5050911" y="2834056"/>
                  <a:pt x="4863390" y="2826306"/>
                </a:cubicBezTo>
                <a:cubicBezTo>
                  <a:pt x="4675869" y="2818556"/>
                  <a:pt x="4540627" y="2822373"/>
                  <a:pt x="4299598" y="2826306"/>
                </a:cubicBezTo>
                <a:cubicBezTo>
                  <a:pt x="4058569" y="2830239"/>
                  <a:pt x="3863672" y="2798864"/>
                  <a:pt x="3460466" y="2826306"/>
                </a:cubicBezTo>
                <a:cubicBezTo>
                  <a:pt x="3057260" y="2853748"/>
                  <a:pt x="2830531" y="2841211"/>
                  <a:pt x="2621335" y="2826306"/>
                </a:cubicBezTo>
                <a:cubicBezTo>
                  <a:pt x="2412139" y="2811401"/>
                  <a:pt x="2097724" y="2804921"/>
                  <a:pt x="1782203" y="2826306"/>
                </a:cubicBezTo>
                <a:cubicBezTo>
                  <a:pt x="1466682" y="2847691"/>
                  <a:pt x="1401719" y="2843504"/>
                  <a:pt x="1034852" y="2826306"/>
                </a:cubicBezTo>
                <a:cubicBezTo>
                  <a:pt x="667985" y="2809108"/>
                  <a:pt x="640227" y="2814322"/>
                  <a:pt x="471060" y="2826306"/>
                </a:cubicBezTo>
                <a:cubicBezTo>
                  <a:pt x="198156" y="2849407"/>
                  <a:pt x="-21896" y="2628839"/>
                  <a:pt x="0" y="2355246"/>
                </a:cubicBezTo>
                <a:cubicBezTo>
                  <a:pt x="24865" y="2197872"/>
                  <a:pt x="-21328" y="2019631"/>
                  <a:pt x="0" y="1783710"/>
                </a:cubicBezTo>
                <a:cubicBezTo>
                  <a:pt x="21328" y="1547789"/>
                  <a:pt x="8459" y="1470272"/>
                  <a:pt x="0" y="1212173"/>
                </a:cubicBezTo>
                <a:cubicBezTo>
                  <a:pt x="-8459" y="954074"/>
                  <a:pt x="18028" y="767440"/>
                  <a:pt x="0" y="47106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1865635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Muốn tìm giá trị phần trăm của một số ta lấy số đó </a:t>
            </a:r>
            <a:r>
              <a:rPr lang="en-US" sz="4000" b="1" i="0" dirty="0">
                <a:solidFill>
                  <a:srgbClr val="DB54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chia cho 100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rgbClr val="ACD2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rgbClr val="DB54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 với số phần trăm 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hoặc lấy số đó </a:t>
            </a:r>
            <a:r>
              <a:rPr lang="en-US" sz="40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 với số phần trăm </a:t>
            </a:r>
            <a:r>
              <a:rPr lang="en-US" sz="4000" b="1" i="0" dirty="0">
                <a:solidFill>
                  <a:srgbClr val="ACD2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chia cho 100</a:t>
            </a:r>
            <a: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8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B8220-DD60-4D78-81C6-E759E4DE1F32}"/>
              </a:ext>
            </a:extLst>
          </p:cNvPr>
          <p:cNvSpPr/>
          <p:nvPr/>
        </p:nvSpPr>
        <p:spPr>
          <a:xfrm>
            <a:off x="2539014" y="1500327"/>
            <a:ext cx="3986074" cy="1589102"/>
          </a:xfrm>
          <a:prstGeom prst="rect">
            <a:avLst/>
          </a:prstGeom>
          <a:solidFill>
            <a:srgbClr val="C0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hristmas present free icon">
            <a:extLst>
              <a:ext uri="{FF2B5EF4-FFF2-40B4-BE49-F238E27FC236}">
                <a16:creationId xmlns:a16="http://schemas.microsoft.com/office/drawing/2014/main" id="{FBC7CD32-F4EF-4C89-91EC-B18D00D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4" y="3761509"/>
            <a:ext cx="2967182" cy="29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ft">
            <a:extLst>
              <a:ext uri="{FF2B5EF4-FFF2-40B4-BE49-F238E27FC236}">
                <a16:creationId xmlns:a16="http://schemas.microsoft.com/office/drawing/2014/main" id="{F46D5247-86A2-4E3A-A932-8A2250D7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9" y="5190835"/>
            <a:ext cx="1537856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33F98BB-F4CC-4844-BBF4-E8E80D9E8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20" y="995207"/>
            <a:ext cx="7576515" cy="25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974</Words>
  <Application>Microsoft Office PowerPoint</Application>
  <PresentationFormat>Widescreen</PresentationFormat>
  <Paragraphs>89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175968</dc:creator>
  <cp:lastModifiedBy>User</cp:lastModifiedBy>
  <cp:revision>8</cp:revision>
  <dcterms:created xsi:type="dcterms:W3CDTF">2021-12-15T14:07:27Z</dcterms:created>
  <dcterms:modified xsi:type="dcterms:W3CDTF">2021-12-21T02:35:01Z</dcterms:modified>
</cp:coreProperties>
</file>