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73" r:id="rId2"/>
    <p:sldId id="576" r:id="rId3"/>
    <p:sldId id="256" r:id="rId4"/>
    <p:sldId id="270" r:id="rId5"/>
    <p:sldId id="259" r:id="rId6"/>
    <p:sldId id="274" r:id="rId7"/>
    <p:sldId id="260" r:id="rId8"/>
    <p:sldId id="267" r:id="rId9"/>
    <p:sldId id="577" r:id="rId10"/>
    <p:sldId id="261" r:id="rId11"/>
    <p:sldId id="271" r:id="rId12"/>
    <p:sldId id="275" r:id="rId13"/>
    <p:sldId id="30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FE521"/>
    <a:srgbClr val="47CC40"/>
    <a:srgbClr val="04FC04"/>
    <a:srgbClr val="006600"/>
    <a:srgbClr val="009900"/>
    <a:srgbClr val="37D54A"/>
    <a:srgbClr val="FF33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60"/>
  </p:normalViewPr>
  <p:slideViewPr>
    <p:cSldViewPr>
      <p:cViewPr varScale="1">
        <p:scale>
          <a:sx n="78" d="100"/>
          <a:sy n="78" d="100"/>
        </p:scale>
        <p:origin x="151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D105A-B1D6-4629-AF31-88EC97FB1ADC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611F9-ABC2-4863-B305-F74B88B8D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373E20DA-E66A-4E3B-8359-86256C3E2F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>
            <a:extLst>
              <a:ext uri="{FF2B5EF4-FFF2-40B4-BE49-F238E27FC236}">
                <a16:creationId xmlns:a16="http://schemas.microsoft.com/office/drawing/2014/main" id="{51FCB38A-520C-4A7D-8D7F-698BAE0E0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24" name="灯片编号占位符 3">
            <a:extLst>
              <a:ext uri="{FF2B5EF4-FFF2-40B4-BE49-F238E27FC236}">
                <a16:creationId xmlns:a16="http://schemas.microsoft.com/office/drawing/2014/main" id="{94EB4705-F603-4A3F-A5A9-7B24F9D7D8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5A284A-F151-4529-A80B-0D8FDFCDEBC8}" type="slidenum">
              <a:rPr lang="zh-CN" altLang="en-US" b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zh-CN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06A951B-307A-4772-B266-CB0D0E0240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E6A051A1-B576-497B-B90A-92E9A7B2C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A8E61E4-2B78-4155-924C-CF3EE60921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939929E-BCB9-4985-8E35-76BD069D9CEA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CD9A-D849-44A2-906A-39708064AA8E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3C63-9EC1-44AF-AA7A-006923836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CD9A-D849-44A2-906A-39708064AA8E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3C63-9EC1-44AF-AA7A-006923836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CD9A-D849-44A2-906A-39708064AA8E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3C63-9EC1-44AF-AA7A-006923836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CD9A-D849-44A2-906A-39708064AA8E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3C63-9EC1-44AF-AA7A-006923836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CD9A-D849-44A2-906A-39708064AA8E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3C63-9EC1-44AF-AA7A-006923836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CD9A-D849-44A2-906A-39708064AA8E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3C63-9EC1-44AF-AA7A-006923836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CD9A-D849-44A2-906A-39708064AA8E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3C63-9EC1-44AF-AA7A-006923836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CD9A-D849-44A2-906A-39708064AA8E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3C63-9EC1-44AF-AA7A-006923836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CD9A-D849-44A2-906A-39708064AA8E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3C63-9EC1-44AF-AA7A-006923836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CD9A-D849-44A2-906A-39708064AA8E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3C63-9EC1-44AF-AA7A-006923836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CD9A-D849-44A2-906A-39708064AA8E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3C63-9EC1-44AF-AA7A-006923836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8CD9A-D849-44A2-906A-39708064AA8E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93C63-9EC1-44AF-AA7A-006923836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flower7">
            <a:extLst>
              <a:ext uri="{FF2B5EF4-FFF2-40B4-BE49-F238E27FC236}">
                <a16:creationId xmlns:a16="http://schemas.microsoft.com/office/drawing/2014/main" id="{A18CB806-4B29-8529-D5B8-6D4038AF14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381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flower7">
            <a:extLst>
              <a:ext uri="{FF2B5EF4-FFF2-40B4-BE49-F238E27FC236}">
                <a16:creationId xmlns:a16="http://schemas.microsoft.com/office/drawing/2014/main" id="{63D6E3B8-82EB-C550-09DE-60E8FE0E8B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48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Group 3">
            <a:extLst>
              <a:ext uri="{FF2B5EF4-FFF2-40B4-BE49-F238E27FC236}">
                <a16:creationId xmlns:a16="http://schemas.microsoft.com/office/drawing/2014/main" id="{58A7044D-1902-628A-8224-BBE9E887D30E}"/>
              </a:ext>
            </a:extLst>
          </p:cNvPr>
          <p:cNvGrpSpPr>
            <a:grpSpLocks/>
          </p:cNvGrpSpPr>
          <p:nvPr/>
        </p:nvGrpSpPr>
        <p:grpSpPr bwMode="auto">
          <a:xfrm>
            <a:off x="327025" y="228600"/>
            <a:ext cx="2325688" cy="2317750"/>
            <a:chOff x="3633788" y="2438399"/>
            <a:chExt cx="2081212" cy="2199961"/>
          </a:xfrm>
        </p:grpSpPr>
        <p:pic>
          <p:nvPicPr>
            <p:cNvPr id="6155" name="Picture 13" descr="Logo dep 5 (nen trong)">
              <a:extLst>
                <a:ext uri="{FF2B5EF4-FFF2-40B4-BE49-F238E27FC236}">
                  <a16:creationId xmlns:a16="http://schemas.microsoft.com/office/drawing/2014/main" id="{42EAB94A-F96A-90C6-DD24-911965F2C3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788" y="2438399"/>
              <a:ext cx="2081212" cy="2199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6" name="TextBox 2">
              <a:extLst>
                <a:ext uri="{FF2B5EF4-FFF2-40B4-BE49-F238E27FC236}">
                  <a16:creationId xmlns:a16="http://schemas.microsoft.com/office/drawing/2014/main" id="{31888DAD-B1E2-0619-3E38-A38C195D51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3765" y="4371224"/>
              <a:ext cx="1447800" cy="197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DẠY TỐT-HỌC TỐT</a:t>
              </a:r>
              <a:endParaRPr lang="vi-VN" altLang="en-US" sz="1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149" name="Picture 16">
            <a:extLst>
              <a:ext uri="{FF2B5EF4-FFF2-40B4-BE49-F238E27FC236}">
                <a16:creationId xmlns:a16="http://schemas.microsoft.com/office/drawing/2014/main" id="{62865850-9B02-4698-AFD0-BE8C62E4D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181600"/>
            <a:ext cx="145256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15">
            <a:extLst>
              <a:ext uri="{FF2B5EF4-FFF2-40B4-BE49-F238E27FC236}">
                <a16:creationId xmlns:a16="http://schemas.microsoft.com/office/drawing/2014/main" id="{468F9CE7-3073-DE6C-CD3A-2E712841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5554663"/>
            <a:ext cx="12922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5">
            <a:extLst>
              <a:ext uri="{FF2B5EF4-FFF2-40B4-BE49-F238E27FC236}">
                <a16:creationId xmlns:a16="http://schemas.microsoft.com/office/drawing/2014/main" id="{C2934F76-387F-9719-A7B4-7BFA1CB34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11113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360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6152" name="TextBox 1">
            <a:extLst>
              <a:ext uri="{FF2B5EF4-FFF2-40B4-BE49-F238E27FC236}">
                <a16:creationId xmlns:a16="http://schemas.microsoft.com/office/drawing/2014/main" id="{EE1CC263-AABD-A97E-274D-22D0F2AE2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3340100"/>
            <a:ext cx="7102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LUYỆN TẬP CHUNG </a:t>
            </a:r>
          </a:p>
          <a:p>
            <a:pPr algn="ctr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TRANG 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6153" name="TextBox 2">
            <a:extLst>
              <a:ext uri="{FF2B5EF4-FFF2-40B4-BE49-F238E27FC236}">
                <a16:creationId xmlns:a16="http://schemas.microsoft.com/office/drawing/2014/main" id="{C5E3B915-2B5D-6260-73BE-AD04DCE0A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447800"/>
            <a:ext cx="5410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 5 </a:t>
            </a:r>
          </a:p>
        </p:txBody>
      </p:sp>
      <p:sp>
        <p:nvSpPr>
          <p:cNvPr id="6154" name="TextBox 3">
            <a:extLst>
              <a:ext uri="{FF2B5EF4-FFF2-40B4-BE49-F238E27FC236}">
                <a16:creationId xmlns:a16="http://schemas.microsoft.com/office/drawing/2014/main" id="{8E3EA785-2A61-DB23-C411-D8D5660F3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38" y="457200"/>
            <a:ext cx="63579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NGỌC LÂM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Arrow Connector 40"/>
          <p:cNvCxnSpPr/>
          <p:nvPr/>
        </p:nvCxnSpPr>
        <p:spPr>
          <a:xfrm rot="5400000" flipH="1" flipV="1">
            <a:off x="3581400" y="5181600"/>
            <a:ext cx="609600" cy="152400"/>
          </a:xfrm>
          <a:prstGeom prst="straightConnector1">
            <a:avLst/>
          </a:prstGeom>
          <a:ln w="76200">
            <a:solidFill>
              <a:srgbClr val="2FE5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743200" cy="4525963"/>
          </a:xfrm>
          <a:ln>
            <a:solidFill>
              <a:schemeClr val="bg1"/>
            </a:solidFill>
          </a:ln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en-US" sz="4400" dirty="0">
                <a:latin typeface=".VnTime" pitchFamily="34" charset="0"/>
              </a:rPr>
              <a:t>a) ……kg</a:t>
            </a:r>
            <a:endParaRPr lang="en-US" sz="5400" dirty="0">
              <a:latin typeface=".VnTime" pitchFamily="34" charset="0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en-US" sz="4400" dirty="0">
                <a:latin typeface=".VnTime" pitchFamily="34" charset="0"/>
              </a:rPr>
              <a:t>b)…….g</a:t>
            </a:r>
          </a:p>
        </p:txBody>
      </p:sp>
      <p:sp>
        <p:nvSpPr>
          <p:cNvPr id="110602" name="AutoShape 10"/>
          <p:cNvSpPr>
            <a:spLocks noChangeArrowheads="1"/>
          </p:cNvSpPr>
          <p:nvPr/>
        </p:nvSpPr>
        <p:spPr bwMode="auto">
          <a:xfrm>
            <a:off x="1447800" y="2362200"/>
            <a:ext cx="990600" cy="4572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800" b="1">
              <a:solidFill>
                <a:srgbClr val="FFFF66"/>
              </a:solidFill>
            </a:endParaRPr>
          </a:p>
        </p:txBody>
      </p:sp>
      <p:sp>
        <p:nvSpPr>
          <p:cNvPr id="110603" name="AutoShape 11"/>
          <p:cNvSpPr>
            <a:spLocks noChangeArrowheads="1"/>
          </p:cNvSpPr>
          <p:nvPr/>
        </p:nvSpPr>
        <p:spPr bwMode="auto">
          <a:xfrm>
            <a:off x="1143000" y="4495800"/>
            <a:ext cx="1752600" cy="7620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800" b="1">
              <a:solidFill>
                <a:srgbClr val="FFFF66"/>
              </a:solidFill>
            </a:endParaRPr>
          </a:p>
        </p:txBody>
      </p:sp>
      <p:sp>
        <p:nvSpPr>
          <p:cNvPr id="110615" name="AutoShape 23"/>
          <p:cNvSpPr>
            <a:spLocks noChangeArrowheads="1"/>
          </p:cNvSpPr>
          <p:nvPr/>
        </p:nvSpPr>
        <p:spPr bwMode="auto">
          <a:xfrm>
            <a:off x="914400" y="1524000"/>
            <a:ext cx="1295400" cy="7620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1,8</a:t>
            </a:r>
          </a:p>
        </p:txBody>
      </p:sp>
      <p:sp>
        <p:nvSpPr>
          <p:cNvPr id="110620" name="AutoShape 28"/>
          <p:cNvSpPr>
            <a:spLocks noChangeArrowheads="1"/>
          </p:cNvSpPr>
          <p:nvPr/>
        </p:nvSpPr>
        <p:spPr bwMode="auto">
          <a:xfrm>
            <a:off x="753792" y="2382128"/>
            <a:ext cx="1752600" cy="7620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 dirty="0">
                <a:solidFill>
                  <a:srgbClr val="00B050"/>
                </a:solidFill>
              </a:rPr>
              <a:t>1800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200400" y="1447800"/>
            <a:ext cx="5486400" cy="2514600"/>
            <a:chOff x="3623589" y="2644720"/>
            <a:chExt cx="4552377" cy="3504877"/>
          </a:xfrm>
        </p:grpSpPr>
        <p:grpSp>
          <p:nvGrpSpPr>
            <p:cNvPr id="2" name="Group 21"/>
            <p:cNvGrpSpPr>
              <a:grpSpLocks/>
            </p:cNvGrpSpPr>
            <p:nvPr/>
          </p:nvGrpSpPr>
          <p:grpSpPr bwMode="auto">
            <a:xfrm>
              <a:off x="3623589" y="2644720"/>
              <a:ext cx="4552377" cy="3504877"/>
              <a:chOff x="2571" y="1021"/>
              <a:chExt cx="2784" cy="2171"/>
            </a:xfrm>
          </p:grpSpPr>
          <p:pic>
            <p:nvPicPr>
              <p:cNvPr id="110604" name="Picture 12" descr="IMG_000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2903" t="7843" r="17741" b="18496"/>
              <a:stretch>
                <a:fillRect/>
              </a:stretch>
            </p:blipFill>
            <p:spPr bwMode="auto">
              <a:xfrm>
                <a:off x="2571" y="1021"/>
                <a:ext cx="2784" cy="2171"/>
              </a:xfrm>
              <a:prstGeom prst="rect">
                <a:avLst/>
              </a:prstGeom>
              <a:noFill/>
            </p:spPr>
          </p:pic>
          <p:sp>
            <p:nvSpPr>
              <p:cNvPr id="110605" name="Text Box 13"/>
              <p:cNvSpPr txBox="1">
                <a:spLocks noChangeArrowheads="1"/>
              </p:cNvSpPr>
              <p:nvPr/>
            </p:nvSpPr>
            <p:spPr bwMode="auto">
              <a:xfrm>
                <a:off x="3984" y="1236"/>
                <a:ext cx="480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/>
                  <a:t>1 kg</a:t>
                </a:r>
              </a:p>
            </p:txBody>
          </p:sp>
          <p:sp>
            <p:nvSpPr>
              <p:cNvPr id="110606" name="Text Box 14"/>
              <p:cNvSpPr txBox="1">
                <a:spLocks noChangeArrowheads="1"/>
              </p:cNvSpPr>
              <p:nvPr/>
            </p:nvSpPr>
            <p:spPr bwMode="auto">
              <a:xfrm>
                <a:off x="4328" y="1021"/>
                <a:ext cx="528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/>
                  <a:t>500</a:t>
                </a:r>
                <a:r>
                  <a:rPr lang="en-US" dirty="0"/>
                  <a:t> g</a:t>
                </a:r>
              </a:p>
            </p:txBody>
          </p:sp>
          <p:sp>
            <p:nvSpPr>
              <p:cNvPr id="110607" name="Text Box 15"/>
              <p:cNvSpPr txBox="1">
                <a:spLocks noChangeArrowheads="1"/>
              </p:cNvSpPr>
              <p:nvPr/>
            </p:nvSpPr>
            <p:spPr bwMode="auto">
              <a:xfrm>
                <a:off x="4540" y="1421"/>
                <a:ext cx="528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200 g</a:t>
                </a:r>
              </a:p>
            </p:txBody>
          </p:sp>
          <p:sp>
            <p:nvSpPr>
              <p:cNvPr id="110608" name="Text Box 16"/>
              <p:cNvSpPr txBox="1">
                <a:spLocks noChangeArrowheads="1"/>
              </p:cNvSpPr>
              <p:nvPr/>
            </p:nvSpPr>
            <p:spPr bwMode="auto">
              <a:xfrm>
                <a:off x="4739" y="1671"/>
                <a:ext cx="528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100 g</a:t>
                </a:r>
              </a:p>
            </p:txBody>
          </p:sp>
          <p:sp>
            <p:nvSpPr>
              <p:cNvPr id="110609" name="Line 17"/>
              <p:cNvSpPr>
                <a:spLocks noChangeShapeType="1"/>
              </p:cNvSpPr>
              <p:nvPr/>
            </p:nvSpPr>
            <p:spPr bwMode="auto">
              <a:xfrm>
                <a:off x="4152" y="1488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10" name="Line 18"/>
              <p:cNvSpPr>
                <a:spLocks noChangeShapeType="1"/>
              </p:cNvSpPr>
              <p:nvPr/>
            </p:nvSpPr>
            <p:spPr bwMode="auto">
              <a:xfrm>
                <a:off x="4488" y="1248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11" name="Line 19"/>
              <p:cNvSpPr>
                <a:spLocks noChangeShapeType="1"/>
              </p:cNvSpPr>
              <p:nvPr/>
            </p:nvSpPr>
            <p:spPr bwMode="auto">
              <a:xfrm>
                <a:off x="4699" y="1632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7243898" y="4242374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3200400" y="4191000"/>
            <a:ext cx="1752600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4" name="Oval 23"/>
          <p:cNvSpPr/>
          <p:nvPr/>
        </p:nvSpPr>
        <p:spPr>
          <a:xfrm>
            <a:off x="6037380" y="4224996"/>
            <a:ext cx="1752600" cy="7280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cxnSp>
        <p:nvCxnSpPr>
          <p:cNvPr id="26" name="Straight Arrow Connector 25"/>
          <p:cNvCxnSpPr>
            <a:endCxn id="21" idx="0"/>
          </p:cNvCxnSpPr>
          <p:nvPr/>
        </p:nvCxnSpPr>
        <p:spPr>
          <a:xfrm rot="5400000">
            <a:off x="3486150" y="3562350"/>
            <a:ext cx="1219200" cy="38100"/>
          </a:xfrm>
          <a:prstGeom prst="straightConnector1">
            <a:avLst/>
          </a:prstGeom>
          <a:ln w="76200">
            <a:solidFill>
              <a:srgbClr val="2FE5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6307306" y="3582278"/>
            <a:ext cx="1219200" cy="38100"/>
          </a:xfrm>
          <a:prstGeom prst="straightConnector1">
            <a:avLst/>
          </a:prstGeom>
          <a:ln w="76200">
            <a:solidFill>
              <a:srgbClr val="2FE5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47604" y="3934264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=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986996" y="5460612"/>
            <a:ext cx="4114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1kg + 500g + 200g + 100g</a:t>
            </a:r>
          </a:p>
        </p:txBody>
      </p:sp>
      <p:cxnSp>
        <p:nvCxnSpPr>
          <p:cNvPr id="34" name="Straight Arrow Connector 33"/>
          <p:cNvCxnSpPr>
            <a:stCxn id="24" idx="4"/>
          </p:cNvCxnSpPr>
          <p:nvPr/>
        </p:nvCxnSpPr>
        <p:spPr>
          <a:xfrm rot="16200000" flipH="1">
            <a:off x="6657240" y="5209440"/>
            <a:ext cx="533400" cy="20520"/>
          </a:xfrm>
          <a:prstGeom prst="straightConnector1">
            <a:avLst/>
          </a:prstGeom>
          <a:ln w="76200">
            <a:solidFill>
              <a:srgbClr val="2FE5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126220" y="5486400"/>
            <a:ext cx="1143000" cy="6096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1kg 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rot="10800000">
            <a:off x="4100732" y="5791200"/>
            <a:ext cx="872196" cy="12312"/>
          </a:xfrm>
          <a:prstGeom prst="straightConnector1">
            <a:avLst/>
          </a:prstGeom>
          <a:ln w="76200">
            <a:solidFill>
              <a:srgbClr val="2FE5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676400" y="838200"/>
            <a:ext cx="3124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971800" y="5486400"/>
            <a:ext cx="1135632" cy="6096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800g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3338052" y="3261852"/>
            <a:ext cx="1524000" cy="29496"/>
          </a:xfrm>
          <a:prstGeom prst="straightConnector1">
            <a:avLst/>
          </a:prstGeom>
          <a:ln w="76200">
            <a:solidFill>
              <a:srgbClr val="2FE5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10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5" grpId="0"/>
      <p:bldP spid="110620" grpId="0"/>
      <p:bldP spid="21" grpId="0" animBg="1"/>
      <p:bldP spid="24" grpId="0" animBg="1"/>
      <p:bldP spid="32" grpId="0"/>
      <p:bldP spid="33" grpId="0" animBg="1"/>
      <p:bldP spid="37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7_8_1343098492_42_04u3cdm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2400"/>
            <a:ext cx="4724400" cy="2057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3393820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“,”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“.”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3622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Leonardo Fibonacci (1175 – 1250)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Italia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TK XIII.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Arrow Connector 42"/>
          <p:cNvCxnSpPr/>
          <p:nvPr/>
        </p:nvCxnSpPr>
        <p:spPr>
          <a:xfrm flipV="1">
            <a:off x="5716339" y="3119047"/>
            <a:ext cx="1295400" cy="800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orizontal Scroll 25"/>
          <p:cNvSpPr/>
          <p:nvPr/>
        </p:nvSpPr>
        <p:spPr>
          <a:xfrm>
            <a:off x="2761070" y="755399"/>
            <a:ext cx="3578492" cy="609600"/>
          </a:xfrm>
          <a:prstGeom prst="horizontalScrol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Horizontal Scroll 26"/>
          <p:cNvSpPr/>
          <p:nvPr/>
        </p:nvSpPr>
        <p:spPr>
          <a:xfrm>
            <a:off x="3011239" y="4738971"/>
            <a:ext cx="3352800" cy="609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dò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68816" y="5563992"/>
            <a:ext cx="8763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32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48,49</a:t>
            </a:r>
            <a:r>
              <a:rPr lang="en-US" sz="32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76664" y="1866900"/>
            <a:ext cx="1981200" cy="2209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hay</a:t>
            </a:r>
          </a:p>
          <a:p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45416" y="1632948"/>
            <a:ext cx="2209800" cy="914400"/>
          </a:xfrm>
          <a:prstGeom prst="rect">
            <a:avLst/>
          </a:prstGeom>
          <a:solidFill>
            <a:srgbClr val="04FC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97012" y="2358096"/>
            <a:ext cx="1447800" cy="1447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99660" y="3641227"/>
            <a:ext cx="2209800" cy="609600"/>
          </a:xfrm>
          <a:prstGeom prst="rect">
            <a:avLst/>
          </a:prstGeom>
          <a:solidFill>
            <a:srgbClr val="04FC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2326207" y="2241479"/>
            <a:ext cx="1187552" cy="8816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3" idx="3"/>
            <a:endCxn id="34" idx="1"/>
          </p:cNvCxnSpPr>
          <p:nvPr/>
        </p:nvCxnSpPr>
        <p:spPr>
          <a:xfrm>
            <a:off x="5655216" y="2090148"/>
            <a:ext cx="1341796" cy="9918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5" idx="1"/>
          </p:cNvCxnSpPr>
          <p:nvPr/>
        </p:nvCxnSpPr>
        <p:spPr>
          <a:xfrm>
            <a:off x="2304260" y="3222127"/>
            <a:ext cx="1295400" cy="723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  <p:bldP spid="31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motion background">
            <a:hlinkClick r:id="" action="ppaction://media"/>
            <a:extLst>
              <a:ext uri="{FF2B5EF4-FFF2-40B4-BE49-F238E27FC236}">
                <a16:creationId xmlns:a16="http://schemas.microsoft.com/office/drawing/2014/main" id="{9E0AE318-4AAD-46DC-877E-5CDC8EAF5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EACD2A-41D5-4224-BB56-DC2A47BBE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8800"/>
            <a:ext cx="815657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5000" b="1" i="1" dirty="0">
                <a:solidFill>
                  <a:srgbClr val="7030A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Chào các em !</a:t>
            </a:r>
            <a:endParaRPr lang="en-US" altLang="en-US" sz="4500" b="1" i="1" dirty="0">
              <a:solidFill>
                <a:srgbClr val="7030A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630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xit" presetSubtype="0" accel="100000" fill="hold" grpId="1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3" nodeType="withEffect">
                                  <p:stCondLst>
                                    <p:cond delay="8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xit" presetSubtype="4" fill="hold" grpId="4" nodeType="withEffect">
                                  <p:stCondLst>
                                    <p:cond delay="1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5" nodeType="withEffect">
                                  <p:stCondLst>
                                    <p:cond delay="18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6" nodeType="withEffect">
                                  <p:stCondLst>
                                    <p:cond delay="18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grpId="7" nodeType="withEffect">
                                  <p:stCondLst>
                                    <p:cond delay="2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8" nodeType="withEffect">
                                  <p:stCondLst>
                                    <p:cond delay="26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9" nodeType="withEffect">
                                  <p:stCondLst>
                                    <p:cond delay="26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xit" presetSubtype="544" fill="hold" grpId="10" nodeType="withEffect">
                                  <p:stCondLst>
                                    <p:cond delay="3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grpId="11" nodeType="withEffect">
                                  <p:stCondLst>
                                    <p:cond delay="35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18" nodeType="withEffect">
                                  <p:stCondLst>
                                    <p:cond delay="35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xit" presetSubtype="0" accel="100000" fill="hold" grpId="12" nodeType="withEffect">
                                  <p:stCondLst>
                                    <p:cond delay="4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grpId="13" nodeType="withEffect">
                                  <p:stCondLst>
                                    <p:cond delay="44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41" presetClass="exit" presetSubtype="0" fill="hold" grpId="14" nodeType="withEffect">
                                  <p:stCondLst>
                                    <p:cond delay="49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750" tmFilter="0,0; .5, 0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0" presetClass="exit" presetSubtype="0" fill="hold" grpId="15" nodeType="withEffect">
                                  <p:stCondLst>
                                    <p:cond delay="49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4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8" presetClass="entr" presetSubtype="0" accel="50000" fill="hold" grpId="16" nodeType="withEffect">
                                  <p:stCondLst>
                                    <p:cond delay="5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3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5" presetClass="exit" presetSubtype="0" fill="hold" grpId="17" nodeType="withEffect">
                                  <p:stCondLst>
                                    <p:cond delay="58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  <p:bldP spid="4" grpId="8"/>
      <p:bldP spid="4" grpId="9"/>
      <p:bldP spid="4" grpId="10"/>
      <p:bldP spid="4" grpId="11"/>
      <p:bldP spid="4" grpId="12"/>
      <p:bldP spid="4" grpId="13"/>
      <p:bldP spid="4" grpId="14"/>
      <p:bldP spid="4" grpId="15"/>
      <p:bldP spid="4" grpId="16"/>
      <p:bldP spid="4" grpId="17"/>
      <p:bldP spid="4" grpId="18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7">
            <a:extLst>
              <a:ext uri="{FF2B5EF4-FFF2-40B4-BE49-F238E27FC236}">
                <a16:creationId xmlns:a16="http://schemas.microsoft.com/office/drawing/2014/main" id="{1FD00E52-CF5D-4102-B4BE-014838E2C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1"/>
          <a:stretch>
            <a:fillRect/>
          </a:stretch>
        </p:blipFill>
        <p:spPr bwMode="auto">
          <a:xfrm>
            <a:off x="0" y="993913"/>
            <a:ext cx="9144000" cy="487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reeform 9">
            <a:extLst>
              <a:ext uri="{FF2B5EF4-FFF2-40B4-BE49-F238E27FC236}">
                <a16:creationId xmlns:a16="http://schemas.microsoft.com/office/drawing/2014/main" id="{5AAC3C2A-CB68-43B2-902B-41622E39C072}"/>
              </a:ext>
            </a:extLst>
          </p:cNvPr>
          <p:cNvSpPr/>
          <p:nvPr/>
        </p:nvSpPr>
        <p:spPr bwMode="auto">
          <a:xfrm>
            <a:off x="1604065" y="1254816"/>
            <a:ext cx="6084957" cy="3078370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4935" tIns="32467" rIns="64935" bIns="32467"/>
          <a:lstStyle/>
          <a:p>
            <a:pPr defTabSz="649364">
              <a:defRPr/>
            </a:pPr>
            <a:endParaRPr lang="zh-CN" altLang="en-US" sz="1278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4100" name="图片 5">
            <a:extLst>
              <a:ext uri="{FF2B5EF4-FFF2-40B4-BE49-F238E27FC236}">
                <a16:creationId xmlns:a16="http://schemas.microsoft.com/office/drawing/2014/main" id="{50845031-7404-4935-9899-164BED946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26666" r="20952" b="53651"/>
          <a:stretch>
            <a:fillRect/>
          </a:stretch>
        </p:blipFill>
        <p:spPr bwMode="auto">
          <a:xfrm>
            <a:off x="813077" y="1254816"/>
            <a:ext cx="7758043" cy="178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图片 3">
            <a:extLst>
              <a:ext uri="{FF2B5EF4-FFF2-40B4-BE49-F238E27FC236}">
                <a16:creationId xmlns:a16="http://schemas.microsoft.com/office/drawing/2014/main" id="{6D3580FA-CE85-4F00-A03C-EE3F2A37C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1" r="27975" b="38837"/>
          <a:stretch>
            <a:fillRect/>
          </a:stretch>
        </p:blipFill>
        <p:spPr bwMode="auto">
          <a:xfrm>
            <a:off x="7171360" y="1297609"/>
            <a:ext cx="1035326" cy="93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图片 8">
            <a:extLst>
              <a:ext uri="{FF2B5EF4-FFF2-40B4-BE49-F238E27FC236}">
                <a16:creationId xmlns:a16="http://schemas.microsoft.com/office/drawing/2014/main" id="{96E6E7BF-51FC-4BF5-9F64-72E76EFBD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 bwMode="auto">
          <a:xfrm>
            <a:off x="3411055" y="3844511"/>
            <a:ext cx="1281043" cy="123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图片 9">
            <a:extLst>
              <a:ext uri="{FF2B5EF4-FFF2-40B4-BE49-F238E27FC236}">
                <a16:creationId xmlns:a16="http://schemas.microsoft.com/office/drawing/2014/main" id="{6B5E21BB-5979-4EC2-BE8F-8A2931DF9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 bwMode="auto">
          <a:xfrm>
            <a:off x="7049881" y="3213652"/>
            <a:ext cx="811696" cy="82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212541B-1CE6-4FEB-BE77-11E6E8CC4155}"/>
              </a:ext>
            </a:extLst>
          </p:cNvPr>
          <p:cNvSpPr/>
          <p:nvPr/>
        </p:nvSpPr>
        <p:spPr>
          <a:xfrm>
            <a:off x="2285818" y="2567998"/>
            <a:ext cx="4721707" cy="1044599"/>
          </a:xfrm>
          <a:prstGeom prst="rect">
            <a:avLst/>
          </a:prstGeom>
          <a:noFill/>
        </p:spPr>
        <p:txBody>
          <a:bodyPr wrap="none" lIns="69484" tIns="34743" rIns="69484" bIns="34743">
            <a:spAutoFit/>
          </a:bodyPr>
          <a:lstStyle/>
          <a:p>
            <a:pPr algn="ctr" defTabSz="694871">
              <a:defRPr/>
            </a:pPr>
            <a:r>
              <a:rPr lang="en-US" sz="6332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3" name="图片 3">
            <a:extLst>
              <a:ext uri="{FF2B5EF4-FFF2-40B4-BE49-F238E27FC236}">
                <a16:creationId xmlns:a16="http://schemas.microsoft.com/office/drawing/2014/main" id="{9EB8B03C-E0B5-430C-8CC6-A44E57F93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7" y="3638826"/>
            <a:ext cx="3297859" cy="233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905000"/>
            <a:ext cx="7162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4034m = …………km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3544" y="2504044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4,034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69460" y="3254324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13kg 5g = ………….kg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3200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13, 005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3810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1072" y="4114800"/>
            <a:ext cx="1752600" cy="251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hay</a:t>
            </a:r>
          </a:p>
          <a:p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141808" y="4648200"/>
            <a:ext cx="1075008" cy="723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99604" y="5372100"/>
            <a:ext cx="1179344" cy="723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02748" y="4191000"/>
            <a:ext cx="2209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64880" y="5791200"/>
            <a:ext cx="2209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384412" y="4610100"/>
            <a:ext cx="1219200" cy="723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474680" y="5410200"/>
            <a:ext cx="1143000" cy="723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603612" y="4648200"/>
            <a:ext cx="19812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9" grpId="1"/>
      <p:bldP spid="11" grpId="0" animBg="1"/>
      <p:bldP spid="17" grpId="0" animBg="1"/>
      <p:bldP spid="20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2332625"/>
            <a:ext cx="73914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a) 3m 6dm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b) 4dm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8744" y="3451276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 3,6 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0536" y="4060876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 0,4 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4604" y="4704472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 34,05 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2400" y="5348068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 3,45 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2392" y="4133544"/>
            <a:ext cx="37338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c) 34m 5cm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d) 345cm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215660" y="2870243"/>
            <a:ext cx="609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976404" y="2861733"/>
            <a:ext cx="1066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66800" y="3352800"/>
            <a:ext cx="838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14600" y="3352800"/>
            <a:ext cx="20574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88358" y="514719"/>
            <a:ext cx="6366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45: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10668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703978"/>
              </p:ext>
            </p:extLst>
          </p:nvPr>
        </p:nvGraphicFramePr>
        <p:xfrm>
          <a:off x="1066800" y="3065379"/>
          <a:ext cx="6781800" cy="3515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400" baseline="0" dirty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400" baseline="0" dirty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400" baseline="0" dirty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tấn</a:t>
                      </a:r>
                      <a:endParaRPr lang="en-US" sz="2400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400" baseline="0" dirty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400" baseline="0" dirty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400" baseline="0" dirty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ki-lô-gam</a:t>
                      </a:r>
                      <a:endParaRPr lang="en-US" sz="2400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3,2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tấn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502 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tấn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57800" y="3733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3200kg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447800" y="1659459"/>
            <a:ext cx="3200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1954228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219200" y="2667000"/>
          <a:ext cx="6781800" cy="3515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tấn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ki-lô-gam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3,2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tấn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502 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 </a:t>
                      </a:r>
                      <a:r>
                        <a:rPr lang="en-US" sz="32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tấn</a:t>
                      </a:r>
                      <a:endParaRPr lang="en-US" sz="32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62600" y="3443068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3200kg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63232" y="550581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0,021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4075289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0,502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4812873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2500 kg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19200" y="3928615"/>
            <a:ext cx="3429000" cy="838200"/>
          </a:xfrm>
          <a:prstGeom prst="rect">
            <a:avLst/>
          </a:prstGeom>
          <a:solidFill>
            <a:srgbClr val="47CC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19200" y="5379097"/>
            <a:ext cx="3429000" cy="8382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25622" y="4667610"/>
            <a:ext cx="3352800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57FBF3-8620-4DFA-8C8F-435D65543ED9}"/>
              </a:ext>
            </a:extLst>
          </p:cNvPr>
          <p:cNvSpPr txBox="1"/>
          <p:nvPr/>
        </p:nvSpPr>
        <p:spPr>
          <a:xfrm>
            <a:off x="1699802" y="348315"/>
            <a:ext cx="6366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45: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1" animBg="1"/>
      <p:bldP spid="18" grpId="1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600200"/>
            <a:ext cx="8686800" cy="3327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42dm 4cm = …… dm           3kg 5g = …….  kg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56cm 9mm = …… cm           30g     = …….  Kg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26m 2cm   = ……  m            1103 g = …….  kg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769806" y="2133600"/>
            <a:ext cx="4267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C302EE4-7805-414E-A4B9-4FA116559275}"/>
              </a:ext>
            </a:extLst>
          </p:cNvPr>
          <p:cNvSpPr txBox="1"/>
          <p:nvPr/>
        </p:nvSpPr>
        <p:spPr>
          <a:xfrm>
            <a:off x="1769806" y="381000"/>
            <a:ext cx="6366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739596" y="5063196"/>
            <a:ext cx="126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1,103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67000" y="5051476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26,02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29868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42dm 4cm = …… dm           3kg 5g = …….  kg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56cm 9mm = …… cm           30g     = …….  Kg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26m 2cm   = ……  m            1103 g = …….  kg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5136" y="3152336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42,4</a:t>
            </a:r>
          </a:p>
        </p:txBody>
      </p:sp>
      <p:sp>
        <p:nvSpPr>
          <p:cNvPr id="12" name="12-Point Star 11"/>
          <p:cNvSpPr/>
          <p:nvPr/>
        </p:nvSpPr>
        <p:spPr>
          <a:xfrm>
            <a:off x="2667000" y="3014004"/>
            <a:ext cx="914400" cy="762000"/>
          </a:xfrm>
          <a:prstGeom prst="star12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Ô1</a:t>
            </a:r>
          </a:p>
        </p:txBody>
      </p:sp>
      <p:sp>
        <p:nvSpPr>
          <p:cNvPr id="14" name="12-Point Star 13"/>
          <p:cNvSpPr/>
          <p:nvPr/>
        </p:nvSpPr>
        <p:spPr>
          <a:xfrm>
            <a:off x="2700996" y="4924864"/>
            <a:ext cx="1066800" cy="762000"/>
          </a:xfrm>
          <a:prstGeom prst="star12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Ô3</a:t>
            </a:r>
          </a:p>
        </p:txBody>
      </p:sp>
      <p:sp>
        <p:nvSpPr>
          <p:cNvPr id="17" name="12-Point Star 16"/>
          <p:cNvSpPr/>
          <p:nvPr/>
        </p:nvSpPr>
        <p:spPr>
          <a:xfrm>
            <a:off x="6795868" y="4953000"/>
            <a:ext cx="1066800" cy="762000"/>
          </a:xfrm>
          <a:prstGeom prst="star12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Ô6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93612" y="410894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56,9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73592" y="3132408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3,005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67732" y="410894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0,030</a:t>
            </a:r>
          </a:p>
        </p:txBody>
      </p:sp>
      <p:sp>
        <p:nvSpPr>
          <p:cNvPr id="13" name="12-Point Star 12"/>
          <p:cNvSpPr/>
          <p:nvPr/>
        </p:nvSpPr>
        <p:spPr>
          <a:xfrm>
            <a:off x="2819400" y="3962400"/>
            <a:ext cx="914400" cy="762000"/>
          </a:xfrm>
          <a:prstGeom prst="star12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Ô2</a:t>
            </a:r>
          </a:p>
        </p:txBody>
      </p:sp>
      <p:sp>
        <p:nvSpPr>
          <p:cNvPr id="15" name="12-Point Star 14"/>
          <p:cNvSpPr/>
          <p:nvPr/>
        </p:nvSpPr>
        <p:spPr>
          <a:xfrm>
            <a:off x="6787660" y="3014004"/>
            <a:ext cx="1137140" cy="762000"/>
          </a:xfrm>
          <a:prstGeom prst="star12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Ô4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6753664" y="3968260"/>
            <a:ext cx="1219200" cy="762000"/>
          </a:xfrm>
          <a:prstGeom prst="star12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Ô5</a:t>
            </a:r>
          </a:p>
        </p:txBody>
      </p:sp>
      <p:sp>
        <p:nvSpPr>
          <p:cNvPr id="23" name="Right Arrow 22">
            <a:hlinkClick r:id="rId2" action="ppaction://hlinksldjump"/>
          </p:cNvPr>
          <p:cNvSpPr/>
          <p:nvPr/>
        </p:nvSpPr>
        <p:spPr>
          <a:xfrm>
            <a:off x="8001000" y="6248400"/>
            <a:ext cx="609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EE79BE-0579-4DFD-B38F-8E7DAF09B167}"/>
              </a:ext>
            </a:extLst>
          </p:cNvPr>
          <p:cNvSpPr txBox="1"/>
          <p:nvPr/>
        </p:nvSpPr>
        <p:spPr>
          <a:xfrm>
            <a:off x="1752600" y="392124"/>
            <a:ext cx="6366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2" grpId="0"/>
      <p:bldP spid="19" grpId="0"/>
      <p:bldP spid="10" grpId="0"/>
      <p:bldP spid="12" grpId="0" animBg="1"/>
      <p:bldP spid="14" grpId="0" animBg="1"/>
      <p:bldP spid="17" grpId="0" animBg="1"/>
      <p:bldP spid="18" grpId="0"/>
      <p:bldP spid="20" grpId="0"/>
      <p:bldP spid="21" grpId="0"/>
      <p:bldP spid="13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434296" y="5016083"/>
            <a:ext cx="126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1,103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362200"/>
            <a:ext cx="8610600" cy="3327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3kg5g  = ……  kg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30g     = …….  kg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c)1103 g = …       kg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0496" y="3132408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3,005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0496" y="4119781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0,030</a:t>
            </a:r>
          </a:p>
        </p:txBody>
      </p:sp>
    </p:spTree>
    <p:extLst>
      <p:ext uri="{BB962C8B-B14F-4D97-AF65-F5344CB8AC3E}">
        <p14:creationId xmlns:p14="http://schemas.microsoft.com/office/powerpoint/2010/main" val="50967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/>
      <p:bldP spid="1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552</Words>
  <Application>Microsoft Office PowerPoint</Application>
  <PresentationFormat>On-screen Show (4:3)</PresentationFormat>
  <Paragraphs>108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.VnTime</vt:lpstr>
      <vt:lpstr>Arial</vt:lpstr>
      <vt:lpstr>Calibri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5: Viết số thích hợp vào chỗ chấm:    Túi cam cân nặng:</vt:lpstr>
      <vt:lpstr>PowerPoint Presentation</vt:lpstr>
      <vt:lpstr>PowerPoint Presentation</vt:lpstr>
      <vt:lpstr>PowerPoint Presentation</vt:lpstr>
    </vt:vector>
  </TitlesOfParts>
  <Company>0974 095 680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Phạm Trường</dc:creator>
  <cp:lastModifiedBy>Hà Minh Châu</cp:lastModifiedBy>
  <cp:revision>96</cp:revision>
  <dcterms:created xsi:type="dcterms:W3CDTF">2016-10-25T13:10:51Z</dcterms:created>
  <dcterms:modified xsi:type="dcterms:W3CDTF">2022-10-22T16:25:23Z</dcterms:modified>
</cp:coreProperties>
</file>