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9" r:id="rId2"/>
  </p:sldMasterIdLst>
  <p:notesMasterIdLst>
    <p:notesMasterId r:id="rId25"/>
  </p:notesMasterIdLst>
  <p:sldIdLst>
    <p:sldId id="256" r:id="rId3"/>
    <p:sldId id="257" r:id="rId4"/>
    <p:sldId id="260" r:id="rId5"/>
    <p:sldId id="290" r:id="rId6"/>
    <p:sldId id="291" r:id="rId7"/>
    <p:sldId id="293" r:id="rId8"/>
    <p:sldId id="301" r:id="rId9"/>
    <p:sldId id="288" r:id="rId10"/>
    <p:sldId id="286" r:id="rId11"/>
    <p:sldId id="289" r:id="rId12"/>
    <p:sldId id="281" r:id="rId13"/>
    <p:sldId id="302" r:id="rId14"/>
    <p:sldId id="265" r:id="rId15"/>
    <p:sldId id="266" r:id="rId16"/>
    <p:sldId id="296" r:id="rId17"/>
    <p:sldId id="297" r:id="rId18"/>
    <p:sldId id="298" r:id="rId19"/>
    <p:sldId id="294" r:id="rId20"/>
    <p:sldId id="295" r:id="rId21"/>
    <p:sldId id="303" r:id="rId22"/>
    <p:sldId id="304" r:id="rId23"/>
    <p:sldId id="26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UTM A&amp;S Signwriter" panose="02040603050506020204" pitchFamily="18" charset="0"/>
      <p:regular r:id="rId34"/>
    </p:embeddedFont>
    <p:embeddedFont>
      <p:font typeface="UTM Aristote" panose="02040603050506020204" pitchFamily="18" charset="0"/>
      <p:regular r:id="rId35"/>
    </p:embeddedFont>
    <p:embeddedFont>
      <p:font typeface="UTM Cool Blue" panose="02040603050506020204" pitchFamily="18" charset="0"/>
      <p:regular r:id="rId36"/>
    </p:embeddedFont>
    <p:embeddedFont>
      <p:font typeface="UTM Duepuntozero" panose="02040603050506020204" pitchFamily="18" charset="0"/>
      <p:regular r:id="rId37"/>
      <p:bold r:id="rId38"/>
    </p:embeddedFont>
    <p:embeddedFont>
      <p:font typeface="UTM Fire House" panose="02040603050506020204" pitchFamily="18" charset="0"/>
      <p:regular r:id="rId39"/>
    </p:embeddedFont>
    <p:embeddedFont>
      <p:font typeface="UTM Isadora" panose="02040603050506020204" pitchFamily="18" charset="0"/>
      <p:regular r:id="rId40"/>
      <p:bold r:id="rId41"/>
    </p:embeddedFont>
    <p:embeddedFont>
      <p:font typeface="UTM Khuccamta" panose="02040603050506020204" pitchFamily="18" charset="0"/>
      <p:regular r:id="rId42"/>
    </p:embeddedFont>
    <p:embeddedFont>
      <p:font typeface="UTM LinotypeZapfino KT" panose="02040603050506020204" pitchFamily="18" charset="0"/>
      <p:regular r:id="rId43"/>
    </p:embeddedFont>
    <p:embeddedFont>
      <p:font typeface="UTM Seagull" panose="02040603050506020204" pitchFamily="18" charset="0"/>
      <p:bold r:id="rId44"/>
      <p:boldItalic r:id="rId45"/>
    </p:embeddedFont>
    <p:embeddedFont>
      <p:font typeface="UTM Silk Script" panose="02040603050506020204" pitchFamily="18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962"/>
    <a:srgbClr val="FFC91D"/>
    <a:srgbClr val="396F73"/>
    <a:srgbClr val="448388"/>
    <a:srgbClr val="002060"/>
    <a:srgbClr val="4B9298"/>
    <a:srgbClr val="52ACD3"/>
    <a:srgbClr val="4EA6CD"/>
    <a:srgbClr val="E9C44A"/>
    <a:srgbClr val="979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624" autoAdjust="0"/>
  </p:normalViewPr>
  <p:slideViewPr>
    <p:cSldViewPr snapToGrid="0" snapToObjects="1" showGuides="1">
      <p:cViewPr varScale="1">
        <p:scale>
          <a:sx n="59" d="100"/>
          <a:sy n="59" d="100"/>
        </p:scale>
        <p:origin x="942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B203-19BB-48E4-8CCC-3354C733C4F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40AF1-85C8-4546-9DAE-DC5ED3E76D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52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0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30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60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1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2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8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2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7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4AF4300-0EAB-45A5-8806-A2B74DAE9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08857112-2AA7-47F8-B3E7-E3A8DF75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7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56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3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image" Target="../media/image8.jpeg"/><Relationship Id="rId1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15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2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5.pn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6212F3-1443-4A46-B50B-43FC25456617}"/>
              </a:ext>
            </a:extLst>
          </p:cNvPr>
          <p:cNvSpPr txBox="1"/>
          <p:nvPr/>
        </p:nvSpPr>
        <p:spPr>
          <a:xfrm>
            <a:off x="2358358" y="1404679"/>
            <a:ext cx="76438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Hans" sz="8800" spc="-300" dirty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HÀNG CỦA SỐ THẬP PHÂN. </a:t>
            </a:r>
          </a:p>
          <a:p>
            <a:pPr algn="just"/>
            <a:r>
              <a:rPr kumimoji="1" lang="en-US" altLang="zh-Hans" sz="8800" spc="-300" dirty="0">
                <a:solidFill>
                  <a:srgbClr val="002060"/>
                </a:solidFill>
                <a:latin typeface="UTM Fire House" pitchFamily="18" charset="0"/>
                <a:ea typeface="字魂27号-布丁体" pitchFamily="2" charset="-122"/>
              </a:rPr>
              <a:t>ĐỌC, VIẾT SỐ THẬP PHÂN</a:t>
            </a:r>
            <a:endParaRPr kumimoji="1" lang="zh-CN" altLang="en-US" sz="8800" spc="-300" dirty="0">
              <a:solidFill>
                <a:srgbClr val="002060"/>
              </a:solidFill>
              <a:latin typeface="UTM Fire Hous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F5BEF5-F25D-4640-8BC8-FD55CD0D0CEE}"/>
              </a:ext>
            </a:extLst>
          </p:cNvPr>
          <p:cNvGrpSpPr/>
          <p:nvPr/>
        </p:nvGrpSpPr>
        <p:grpSpPr>
          <a:xfrm>
            <a:off x="4728321" y="216082"/>
            <a:ext cx="2423071" cy="830997"/>
            <a:chOff x="3790950" y="1413953"/>
            <a:chExt cx="2038350" cy="699056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647A6C07-1F21-0944-9C20-4B25F2E42E36}"/>
                </a:ext>
              </a:extLst>
            </p:cNvPr>
            <p:cNvSpPr/>
            <p:nvPr/>
          </p:nvSpPr>
          <p:spPr>
            <a:xfrm>
              <a:off x="3790950" y="1517868"/>
              <a:ext cx="2038350" cy="539532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BD31FAB-7C9B-DD42-85EC-B266FFABFB1F}"/>
                </a:ext>
              </a:extLst>
            </p:cNvPr>
            <p:cNvSpPr txBox="1"/>
            <p:nvPr/>
          </p:nvSpPr>
          <p:spPr>
            <a:xfrm>
              <a:off x="3841588" y="1413953"/>
              <a:ext cx="1943100" cy="69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Hans" sz="4800" spc="-300" dirty="0" err="1">
                  <a:solidFill>
                    <a:schemeClr val="bg1"/>
                  </a:solidFill>
                  <a:latin typeface="UTM Isadora" pitchFamily="18" charset="0"/>
                  <a:ea typeface="字魂27号-布丁体" pitchFamily="2" charset="-122"/>
                </a:rPr>
                <a:t>Toán</a:t>
              </a:r>
              <a:endParaRPr kumimoji="1" lang="zh-CN" altLang="en-US" sz="4800" spc="-300" dirty="0">
                <a:solidFill>
                  <a:schemeClr val="bg1"/>
                </a:solidFill>
                <a:latin typeface="UTM Isadora" pitchFamily="18" charset="0"/>
                <a:ea typeface="字魂27号-布丁体" pitchFamily="2" charset="-122"/>
              </a:endParaRPr>
            </a:p>
          </p:txBody>
        </p:sp>
      </p:grpSp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392768" y="6203458"/>
            <a:ext cx="1810106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Hans" sz="3600" b="1" dirty="0" err="1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Trang</a:t>
            </a:r>
            <a:r>
              <a:rPr lang="en-US" altLang="zh-Hans" sz="3600" b="1" dirty="0">
                <a:solidFill>
                  <a:srgbClr val="002060"/>
                </a:solidFill>
                <a:latin typeface="UTM LinotypeZapfino KT" pitchFamily="18" charset="0"/>
                <a:ea typeface="字魂27号-布丁体" panose="00000500000000000000" pitchFamily="2" charset="-122"/>
              </a:rPr>
              <a:t> 37,38</a:t>
            </a:r>
          </a:p>
        </p:txBody>
      </p:sp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521579" y="62158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84714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33920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42312" y="791716"/>
            <a:ext cx="338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3096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83126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32332" y="6215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32749" y="100447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0,1985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74278" y="1529391"/>
            <a:ext cx="6245724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828788" y="1529391"/>
            <a:ext cx="1938549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072370" y="1669302"/>
            <a:ext cx="1463040" cy="1785210"/>
            <a:chOff x="2401993" y="1892595"/>
            <a:chExt cx="1270796" cy="1371600"/>
          </a:xfrm>
        </p:grpSpPr>
        <p:pic>
          <p:nvPicPr>
            <p:cNvPr id="4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515254" y="2576493"/>
              <a:ext cx="1034257" cy="287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Đơn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vị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97574" y="1669302"/>
            <a:ext cx="1463040" cy="1785210"/>
            <a:chOff x="2401993" y="1892595"/>
            <a:chExt cx="1270796" cy="1371600"/>
          </a:xfrm>
        </p:grpSpPr>
        <p:pic>
          <p:nvPicPr>
            <p:cNvPr id="4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2477895" y="2466015"/>
              <a:ext cx="1052623" cy="510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mười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57366" y="1664301"/>
            <a:ext cx="1463040" cy="1780496"/>
            <a:chOff x="2401993" y="1892595"/>
            <a:chExt cx="1270796" cy="1371600"/>
          </a:xfrm>
        </p:grpSpPr>
        <p:pic>
          <p:nvPicPr>
            <p:cNvPr id="4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2477895" y="2482847"/>
              <a:ext cx="1052623" cy="51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trăm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21387" y="1681928"/>
            <a:ext cx="1463040" cy="1753207"/>
            <a:chOff x="2401993" y="1892595"/>
            <a:chExt cx="1270796" cy="1371600"/>
          </a:xfrm>
        </p:grpSpPr>
        <p:pic>
          <p:nvPicPr>
            <p:cNvPr id="50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5"/>
              <a:ext cx="1270796" cy="137160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445996" y="2502416"/>
              <a:ext cx="1194894" cy="51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74775" y="1678290"/>
            <a:ext cx="1463040" cy="1746211"/>
            <a:chOff x="2401993" y="1892594"/>
            <a:chExt cx="1270796" cy="1746211"/>
          </a:xfrm>
        </p:grpSpPr>
        <p:pic>
          <p:nvPicPr>
            <p:cNvPr id="5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401993" y="1892594"/>
              <a:ext cx="1270796" cy="174621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2477895" y="2528380"/>
              <a:ext cx="1194894" cy="946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Phần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chục</a:t>
              </a:r>
              <a:r>
                <a:rPr lang="en-US" sz="2600" b="1" dirty="0">
                  <a:latin typeface="UTM Khuccamta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latin typeface="UTM Khuccamta" pitchFamily="18" charset="0"/>
                  <a:cs typeface="Times New Roman" pitchFamily="18" charset="0"/>
                </a:rPr>
                <a:t>nghìn</a:t>
              </a:r>
              <a:endParaRPr lang="en-US" sz="2600" b="1" dirty="0">
                <a:latin typeface="UTM Khuccamta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403491" y="3677796"/>
            <a:ext cx="9548038" cy="29675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505480" y="3838353"/>
            <a:ext cx="9574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0,1985:</a:t>
            </a:r>
          </a:p>
          <a:p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0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1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mười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9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8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, 5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chục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thập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0,1985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phẩy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chín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tám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mươi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Khuccamta" pitchFamily="18" charset="0"/>
              </a:rPr>
              <a:t>lăm</a:t>
            </a:r>
            <a:r>
              <a:rPr lang="en-US" sz="2800" dirty="0">
                <a:solidFill>
                  <a:schemeClr val="bg1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039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4" grpId="0"/>
      <p:bldP spid="34" grpId="1"/>
      <p:bldP spid="58" grpId="0" animBg="1"/>
      <p:bldP spid="5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60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04275" y="1982438"/>
            <a:ext cx="42771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Luyện</a:t>
            </a:r>
            <a:r>
              <a:rPr kumimoji="1" lang="en-US" altLang="zh-Hans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tập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939210"/>
            <a:ext cx="8556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1/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Đọc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;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nêu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nguyên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,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phần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và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giá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trị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vị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trí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của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mỗi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chữ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ở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từng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hàng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41548" y="2749678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a) 2,35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53387" y="2749678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b) 301,80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402135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c) 1942,54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910821" y="3656745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UTM Seagull" pitchFamily="18" charset="0"/>
                <a:ea typeface="字魂27号-布丁体" pitchFamily="2" charset="-122"/>
              </a:rPr>
              <a:t>d) 0,032</a:t>
            </a:r>
            <a:endParaRPr kumimoji="1" lang="zh-CN" altLang="en-US" sz="3600" b="1" dirty="0">
              <a:solidFill>
                <a:srgbClr val="FFC91D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3548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2002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2,35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662289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lăm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37022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835806"/>
                <a:ext cx="7379392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𝟑𝟓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835806"/>
                <a:ext cx="7379392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56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854387"/>
            <a:ext cx="943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2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385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b) 301,80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3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linh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tám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729476"/>
                <a:ext cx="7379392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𝟖𝟎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729476"/>
                <a:ext cx="7379392" cy="1112997"/>
              </a:xfrm>
              <a:prstGeom prst="rect">
                <a:avLst/>
              </a:prstGeom>
              <a:blipFill rotWithShape="1">
                <a:blip r:embed="rId3"/>
                <a:stretch>
                  <a:fillRect l="-2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3748057"/>
            <a:ext cx="943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1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8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85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49587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1942,54</a:t>
            </a:r>
            <a:endParaRPr kumimoji="1" lang="zh-CN" altLang="en-US" sz="3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1300767"/>
            <a:ext cx="94314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một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chín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bốn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năm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tư</a:t>
            </a:r>
            <a:endParaRPr kumimoji="1" lang="zh-CN" altLang="en-US" sz="34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2423388"/>
            <a:ext cx="73793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4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1942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541310" y="3059099"/>
                <a:ext cx="7379392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4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4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𝟓𝟒</m:t>
                        </m:r>
                      </m:num>
                      <m:den>
                        <m:r>
                          <a:rPr kumimoji="1" lang="en-US" altLang="zh-CN" sz="4000" b="1" i="1" spc="-150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en-US" altLang="zh-CN" sz="3400" b="1" spc="-150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310" y="3059099"/>
                <a:ext cx="7379392" cy="990656"/>
              </a:xfrm>
              <a:prstGeom prst="rect">
                <a:avLst/>
              </a:prstGeom>
              <a:blipFill rotWithShape="1">
                <a:blip r:embed="rId3"/>
                <a:stretch>
                  <a:fillRect l="-2314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41310" y="4067047"/>
            <a:ext cx="9431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1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9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chục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5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4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4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4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endParaRPr kumimoji="1" lang="en-US" altLang="zh-CN" sz="34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683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2579772" y="740122"/>
            <a:ext cx="326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400" b="1" dirty="0">
                <a:solidFill>
                  <a:srgbClr val="C30962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d) 0,032</a:t>
            </a:r>
            <a:endParaRPr kumimoji="1" lang="zh-CN" altLang="en-US" sz="4400" b="1" dirty="0">
              <a:solidFill>
                <a:srgbClr val="C30962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1555959"/>
            <a:ext cx="99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Đọc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phẩy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không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ba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mươi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hai</a:t>
            </a:r>
            <a:endParaRPr kumimoji="1" lang="zh-CN" altLang="en-US" sz="3600" b="1" dirty="0"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6" y="2263893"/>
            <a:ext cx="737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nguyên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là</a:t>
            </a:r>
            <a:r>
              <a:rPr kumimoji="1" lang="en-US" altLang="zh-CN" sz="3600" b="1" dirty="0"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1881566" y="2729476"/>
                <a:ext cx="7379392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-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Phần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thập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phân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 </a:t>
                </a:r>
                <a:r>
                  <a:rPr kumimoji="1" lang="en-US" altLang="zh-CN" sz="3600" b="1" dirty="0" err="1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là</a:t>
                </a:r>
                <a:r>
                  <a:rPr kumimoji="1" lang="en-US" altLang="zh-CN" sz="3600" b="1" dirty="0">
                    <a:solidFill>
                      <a:schemeClr val="tx1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𝟑𝟐</m:t>
                        </m:r>
                      </m:num>
                      <m:den>
                        <m:r>
                          <a:rPr kumimoji="1" lang="en-US" altLang="zh-CN" sz="4400" b="1" i="1" dirty="0" smtClean="0">
                            <a:solidFill>
                              <a:schemeClr val="tx1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en-US" altLang="zh-CN" sz="3600" b="1" dirty="0">
                  <a:solidFill>
                    <a:schemeClr val="tx1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566" y="2729476"/>
                <a:ext cx="7379392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562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881567" y="3748057"/>
            <a:ext cx="895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-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Gồm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: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đơn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vị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0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mười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3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trăm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, 2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phần</a:t>
            </a:r>
            <a:r>
              <a:rPr kumimoji="1" lang="en-US" altLang="zh-CN" sz="3600" b="1" dirty="0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 </a:t>
            </a:r>
            <a:r>
              <a:rPr kumimoji="1" lang="en-US" altLang="zh-CN" sz="3600" b="1" dirty="0" err="1">
                <a:solidFill>
                  <a:schemeClr val="tx1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nghìn</a:t>
            </a:r>
            <a:endParaRPr kumimoji="1" lang="en-US" altLang="zh-CN" sz="3600" b="1" dirty="0">
              <a:solidFill>
                <a:schemeClr val="tx1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8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604410"/>
              </p:ext>
            </p:extLst>
          </p:nvPr>
        </p:nvGraphicFramePr>
        <p:xfrm>
          <a:off x="1106964" y="1687229"/>
          <a:ext cx="10025322" cy="37052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301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UTM Khuccamta" pitchFamily="18" charset="0"/>
                        </a:rPr>
                        <a:t>Viết</a:t>
                      </a:r>
                      <a:r>
                        <a:rPr lang="en-US" sz="3000" baseline="0" dirty="0">
                          <a:latin typeface="UTM Khuccamta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UTM Khuccamta" pitchFamily="18" charset="0"/>
                        </a:rPr>
                        <a:t>số</a:t>
                      </a:r>
                      <a:endParaRPr lang="en-US" sz="3000" dirty="0">
                        <a:latin typeface="UTM Khuccamta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067">
                <a:tc>
                  <a:txBody>
                    <a:bodyPr/>
                    <a:lstStyle/>
                    <a:p>
                      <a:r>
                        <a:rPr kumimoji="1" lang="en-US" altLang="zh-CN" sz="3000" dirty="0">
                          <a:latin typeface="UTM Khuccamta" pitchFamily="18" charset="0"/>
                        </a:rPr>
                        <a:t>a)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chín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mười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9892">
                <a:tc>
                  <a:txBody>
                    <a:bodyPr/>
                    <a:lstStyle/>
                    <a:p>
                      <a:pPr algn="just"/>
                      <a:r>
                        <a:rPr kumimoji="1" lang="en-US" altLang="zh-CN" sz="3000" dirty="0">
                          <a:latin typeface="UTM Khuccamta" pitchFamily="18" charset="0"/>
                        </a:rPr>
                        <a:t>c)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mười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,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(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tức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là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đơn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vị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và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trăm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mươi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lăm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phần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 </a:t>
                      </a:r>
                      <a:r>
                        <a:rPr kumimoji="1" lang="en-US" altLang="zh-CN" sz="3000" dirty="0" err="1">
                          <a:latin typeface="UTM Khuccamta" pitchFamily="18" charset="0"/>
                        </a:rPr>
                        <a:t>nghìn</a:t>
                      </a:r>
                      <a:r>
                        <a:rPr kumimoji="1" lang="en-US" altLang="zh-CN" sz="3000" dirty="0">
                          <a:latin typeface="UTM Khuccamta" pitchFamily="18" charset="0"/>
                        </a:rPr>
                        <a:t>).</a:t>
                      </a:r>
                      <a:endParaRPr lang="en-US" sz="3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UTM Khuccamt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C30962"/>
                        </a:solidFill>
                        <a:latin typeface="UTM Khuccamt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2/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: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480269" y="2441941"/>
            <a:ext cx="82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5,9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9157978" y="3912741"/>
            <a:ext cx="180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rgbClr val="FF0000"/>
                </a:solidFill>
                <a:latin typeface="UTM Seagull" pitchFamily="18" charset="0"/>
                <a:ea typeface="字魂27号-布丁体" pitchFamily="2" charset="-122"/>
              </a:rPr>
              <a:t>55,555</a:t>
            </a:r>
            <a:endParaRPr kumimoji="1" lang="zh-CN" altLang="en-US" sz="3200" b="1" dirty="0">
              <a:solidFill>
                <a:srgbClr val="FF000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332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576737" y="875412"/>
            <a:ext cx="8556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3/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Viết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các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sau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thành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hỗn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có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chứa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số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thập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phân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(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theo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 </a:t>
            </a:r>
            <a:r>
              <a:rPr kumimoji="1" lang="en-US" altLang="zh-CN" sz="3200" b="1" dirty="0" err="1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mẫu</a:t>
            </a:r>
            <a:r>
              <a:rPr kumimoji="1" lang="en-US" altLang="zh-CN" sz="3200" b="1" dirty="0">
                <a:solidFill>
                  <a:schemeClr val="bg1"/>
                </a:solidFill>
                <a:latin typeface="UTM Seagull" pitchFamily="18" charset="0"/>
                <a:ea typeface="字魂27号-布丁体" pitchFamily="2" charset="-122"/>
              </a:rPr>
              <a:t>).</a:t>
            </a:r>
            <a:endParaRPr kumimoji="1" lang="zh-CN" altLang="en-US" sz="3200" b="1" dirty="0">
              <a:solidFill>
                <a:schemeClr val="bg1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44322" y="2420055"/>
            <a:ext cx="200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a) 3,5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7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315407" y="2409422"/>
            <a:ext cx="23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b) 6,33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1104909" y="3571681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c) 18,05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92EC23CE-07D0-2A46-B1D8-3B1F20CB22B1}"/>
              </a:ext>
            </a:extLst>
          </p:cNvPr>
          <p:cNvSpPr txBox="1"/>
          <p:nvPr/>
        </p:nvSpPr>
        <p:spPr>
          <a:xfrm>
            <a:off x="6272841" y="3561048"/>
            <a:ext cx="31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3600" b="1" dirty="0">
                <a:solidFill>
                  <a:srgbClr val="FFC91D"/>
                </a:solidFill>
                <a:latin typeface="Times New Roman" pitchFamily="18" charset="0"/>
                <a:ea typeface="字魂27号-布丁体" pitchFamily="2" charset="-122"/>
                <a:cs typeface="Times New Roman" pitchFamily="18" charset="0"/>
              </a:rPr>
              <a:t>d) 217,908</a:t>
            </a:r>
            <a:endParaRPr kumimoji="1" lang="zh-CN" altLang="en-US" sz="3600" b="1" dirty="0">
              <a:solidFill>
                <a:srgbClr val="FFC91D"/>
              </a:solidFill>
              <a:latin typeface="Times New Roman" pitchFamily="18" charset="0"/>
              <a:ea typeface="字魂27号-布丁体" pitchFamily="2" charset="-122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763" y="2186129"/>
                <a:ext cx="2371487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7969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6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𝟑𝟑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722" y="2168401"/>
                <a:ext cx="2371487" cy="1112997"/>
              </a:xfrm>
              <a:prstGeom prst="rect">
                <a:avLst/>
              </a:prstGeom>
              <a:blipFill rotWithShape="1">
                <a:blip r:embed="rId4"/>
                <a:stretch>
                  <a:fillRect l="-7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18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𝟓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695" y="3327480"/>
                <a:ext cx="2371487" cy="1080424"/>
              </a:xfrm>
              <a:prstGeom prst="rect">
                <a:avLst/>
              </a:prstGeom>
              <a:blipFill rotWithShape="1">
                <a:blip r:embed="rId5"/>
                <a:stretch>
                  <a:fillRect l="-7712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id="{92EC23CE-07D0-2A46-B1D8-3B1F20CB22B1}"/>
                  </a:ext>
                </a:extLst>
              </p:cNvPr>
              <p:cNvSpPr txBox="1"/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b="1" dirty="0">
                    <a:solidFill>
                      <a:srgbClr val="FFFF00"/>
                    </a:solidFill>
                    <a:latin typeface="Times New Roman" pitchFamily="18" charset="0"/>
                    <a:ea typeface="字魂27号-布丁体" pitchFamily="2" charset="-122"/>
                    <a:cs typeface="Times New Roman" pitchFamily="18" charset="0"/>
                  </a:rPr>
                  <a:t>=  217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itchFamily="2" charset="-122"/>
                          </a:rPr>
                        </m:ctrlPr>
                      </m:fPr>
                      <m:num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𝟗𝟎𝟖</m:t>
                        </m:r>
                      </m:num>
                      <m:den>
                        <m:r>
                          <a:rPr kumimoji="1" lang="en-US" altLang="zh-CN" sz="4400" b="1" i="1" spc="-150" smtClean="0">
                            <a:solidFill>
                              <a:srgbClr val="FFFF00"/>
                            </a:solidFill>
                            <a:latin typeface="Cambria Math"/>
                            <a:ea typeface="字魂27号-布丁体" pitchFamily="2" charset="-122"/>
                          </a:rPr>
                          <m:t>𝟏𝟎𝟎𝟎</m:t>
                        </m:r>
                      </m:den>
                    </m:f>
                  </m:oMath>
                </a14:m>
                <a:endParaRPr kumimoji="1" lang="zh-CN" altLang="en-US" sz="3600" b="1" spc="-150" dirty="0">
                  <a:solidFill>
                    <a:srgbClr val="FFFF00"/>
                  </a:solidFill>
                  <a:latin typeface="Times New Roman" pitchFamily="18" charset="0"/>
                  <a:ea typeface="字魂27号-布丁体" pitchFamily="2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本框 1">
                <a:extLst>
                  <a:ext uri="{FF2B5EF4-FFF2-40B4-BE49-F238E27FC236}">
                    <a16:creationId xmlns:a16="http://schemas.microsoft.com/office/drawing/2014/main" xmlns="" id="{92EC23CE-07D0-2A46-B1D8-3B1F20CB2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820" y="3322860"/>
                <a:ext cx="2371487" cy="1080424"/>
              </a:xfrm>
              <a:prstGeom prst="rect">
                <a:avLst/>
              </a:prstGeom>
              <a:blipFill rotWithShape="1">
                <a:blip r:embed="rId6"/>
                <a:stretch>
                  <a:fillRect l="-7969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2978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949905-BC39-3B4E-999C-8CF543078E94}"/>
              </a:ext>
            </a:extLst>
          </p:cNvPr>
          <p:cNvSpPr txBox="1"/>
          <p:nvPr/>
        </p:nvSpPr>
        <p:spPr>
          <a:xfrm>
            <a:off x="613348" y="2250087"/>
            <a:ext cx="33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spc="-300" dirty="0" err="1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Mục</a:t>
            </a:r>
            <a:r>
              <a:rPr kumimoji="1" lang="en-US" altLang="zh-CN" sz="4800" spc="-300" dirty="0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 </a:t>
            </a:r>
            <a:r>
              <a:rPr kumimoji="1" lang="en-US" altLang="zh-CN" sz="4800" spc="-300" dirty="0" err="1">
                <a:solidFill>
                  <a:srgbClr val="002060"/>
                </a:solidFill>
                <a:latin typeface="UTM Cool Blue" pitchFamily="18" charset="0"/>
                <a:ea typeface="字魂27号-布丁体" pitchFamily="2" charset="-122"/>
              </a:rPr>
              <a:t>tiêu</a:t>
            </a:r>
            <a:endParaRPr kumimoji="1" lang="zh-CN" altLang="en-US" sz="4800" spc="-300" dirty="0">
              <a:solidFill>
                <a:srgbClr val="002060"/>
              </a:solidFill>
              <a:latin typeface="UTM Cool Blue" pitchFamily="18" charset="0"/>
              <a:ea typeface="字魂27号-布丁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03A445B-725D-4930-B5FF-3788C136DE1D}"/>
              </a:ext>
            </a:extLst>
          </p:cNvPr>
          <p:cNvGrpSpPr/>
          <p:nvPr/>
        </p:nvGrpSpPr>
        <p:grpSpPr>
          <a:xfrm>
            <a:off x="5156616" y="1605509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3631C15-84B5-4252-A130-F790EAAAFF9A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Tên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các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hàng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của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Hans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Hans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FF59C25-B98F-49A1-B7CA-DF5CECD87156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1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BF67D5-3C32-4401-ABE8-65E33360FB38}"/>
              </a:ext>
            </a:extLst>
          </p:cNvPr>
          <p:cNvGrpSpPr/>
          <p:nvPr/>
        </p:nvGrpSpPr>
        <p:grpSpPr>
          <a:xfrm>
            <a:off x="5156616" y="2690141"/>
            <a:ext cx="5826817" cy="629587"/>
            <a:chOff x="7689954" y="779489"/>
            <a:chExt cx="5826817" cy="6295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1C76810E-841B-4ADC-B7D0-C533DC1FEC95}"/>
                </a:ext>
              </a:extLst>
            </p:cNvPr>
            <p:cNvSpPr/>
            <p:nvPr/>
          </p:nvSpPr>
          <p:spPr>
            <a:xfrm>
              <a:off x="8529403" y="779489"/>
              <a:ext cx="4987368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Đọc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,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viết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CN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87A3FBD-E7EF-4D21-8829-F1AFEF82B6D4}"/>
                </a:ext>
              </a:extLst>
            </p:cNvPr>
            <p:cNvSpPr/>
            <p:nvPr/>
          </p:nvSpPr>
          <p:spPr>
            <a:xfrm>
              <a:off x="7689954" y="779489"/>
              <a:ext cx="629587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2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7329CB5-FAB0-4F64-B943-55F969EA979E}"/>
              </a:ext>
            </a:extLst>
          </p:cNvPr>
          <p:cNvGrpSpPr/>
          <p:nvPr/>
        </p:nvGrpSpPr>
        <p:grpSpPr>
          <a:xfrm>
            <a:off x="5156616" y="3721395"/>
            <a:ext cx="5826817" cy="701294"/>
            <a:chOff x="7689954" y="692791"/>
            <a:chExt cx="5486575" cy="7012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C55E13B-77AE-4286-8EE5-528D55D864DB}"/>
                </a:ext>
              </a:extLst>
            </p:cNvPr>
            <p:cNvSpPr/>
            <p:nvPr/>
          </p:nvSpPr>
          <p:spPr>
            <a:xfrm>
              <a:off x="8529403" y="692791"/>
              <a:ext cx="4647126" cy="7012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Chuyển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hỗn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có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chứa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số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thập</a:t>
              </a:r>
              <a:r>
                <a:rPr lang="en-US" altLang="zh-CN" sz="2000" dirty="0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1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phân</a:t>
              </a:r>
              <a:endParaRPr lang="en-US" altLang="zh-Hans" sz="2000" dirty="0">
                <a:solidFill>
                  <a:schemeClr val="tx1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AFA5FE5-6772-48ED-A479-3C4B45660E88}"/>
                </a:ext>
              </a:extLst>
            </p:cNvPr>
            <p:cNvSpPr/>
            <p:nvPr/>
          </p:nvSpPr>
          <p:spPr>
            <a:xfrm>
              <a:off x="7689954" y="747590"/>
              <a:ext cx="592824" cy="62958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UTM Aristote" pitchFamily="18" charset="0"/>
                  <a:ea typeface="字魂27号-布丁体" panose="00000500000000000000" pitchFamily="2" charset="-122"/>
                </a:rPr>
                <a:t>3</a:t>
              </a:r>
              <a:endParaRPr lang="zh-CN" altLang="en-US" sz="3600" dirty="0">
                <a:solidFill>
                  <a:srgbClr val="002060"/>
                </a:solidFill>
                <a:latin typeface="UTM Aristote" pitchFamily="18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805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4338690" y="1982438"/>
            <a:ext cx="34083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Củng</a:t>
            </a:r>
            <a:r>
              <a:rPr kumimoji="1" lang="en-US" altLang="zh-CN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cố</a:t>
            </a:r>
            <a:endParaRPr kumimoji="1" lang="en-US" altLang="zh-CN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7784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6503" y="1105792"/>
            <a:ext cx="9574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Tên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đọc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C30962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C30962"/>
                </a:solidFill>
                <a:latin typeface="UTM Khuccamta" pitchFamily="18" charset="0"/>
              </a:rPr>
              <a:t>.</a:t>
            </a:r>
          </a:p>
          <a:p>
            <a:pPr marL="457200" indent="-457200" algn="just"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Muốn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một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số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ta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lượt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từ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cao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đến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hàng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thấp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: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trước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hết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nguyên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dấu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“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phẩy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”,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sau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đó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viết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phần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thập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 </a:t>
            </a:r>
            <a:r>
              <a:rPr lang="en-US" sz="3200" dirty="0" err="1">
                <a:solidFill>
                  <a:srgbClr val="396F73"/>
                </a:solidFill>
                <a:latin typeface="UTM Khuccamta" pitchFamily="18" charset="0"/>
              </a:rPr>
              <a:t>phân</a:t>
            </a:r>
            <a:r>
              <a:rPr lang="en-US" sz="3200" dirty="0">
                <a:solidFill>
                  <a:srgbClr val="396F73"/>
                </a:solidFill>
                <a:latin typeface="UTM Khuccamt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3802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295641-742C-D041-8A10-C70EF0349979}"/>
              </a:ext>
            </a:extLst>
          </p:cNvPr>
          <p:cNvSpPr txBox="1"/>
          <p:nvPr/>
        </p:nvSpPr>
        <p:spPr>
          <a:xfrm>
            <a:off x="3086100" y="1844752"/>
            <a:ext cx="659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 dirty="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Thank you!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1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974802" y="1074073"/>
            <a:ext cx="4136069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1" lang="en-US" altLang="zh-Han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  <a:p>
            <a:pPr algn="ctr"/>
            <a:r>
              <a:rPr kumimoji="1"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Khởi</a:t>
            </a:r>
            <a:r>
              <a:rPr kumimoji="1" lang="en-US" altLang="zh-CN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CN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động</a:t>
            </a:r>
            <a:endParaRPr kumimoji="1" lang="en-US" altLang="zh-CN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hỗn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412363"/>
                <a:ext cx="8787219" cy="1685911"/>
              </a:xfrm>
              <a:prstGeom prst="rect">
                <a:avLst/>
              </a:prstGeom>
              <a:blipFill rotWithShape="1">
                <a:blip r:embed="rId5"/>
                <a:stretch>
                  <a:fillRect l="-2080" r="-1110" b="-9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7,21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24823"/>
            <a:ext cx="12496800" cy="40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𝟓𝟖𝟏</m:t>
                        </m:r>
                      </m:num>
                      <m:den>
                        <m:r>
                          <a:rPr lang="en-US" sz="4400" b="1" i="1" spc="-30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rồi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37" y="1369831"/>
                <a:ext cx="8787219" cy="1666995"/>
              </a:xfrm>
              <a:prstGeom prst="rect">
                <a:avLst/>
              </a:prstGeom>
              <a:blipFill rotWithShape="1">
                <a:blip r:embed="rId4"/>
                <a:stretch>
                  <a:fillRect l="-2080" b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935" y="3905715"/>
            <a:ext cx="11398102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950" y="4219851"/>
            <a:ext cx="1110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0,581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E88F054-2FBD-CE48-9DA2-3BCACEDDCD2C}"/>
              </a:ext>
            </a:extLst>
          </p:cNvPr>
          <p:cNvSpPr/>
          <p:nvPr/>
        </p:nvSpPr>
        <p:spPr>
          <a:xfrm>
            <a:off x="3824069" y="2110034"/>
            <a:ext cx="43524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Han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Khám</a:t>
            </a:r>
            <a:r>
              <a:rPr kumimoji="1" lang="en-US" altLang="zh-Han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 </a:t>
            </a:r>
            <a:r>
              <a:rPr kumimoji="1" lang="en-US" altLang="zh-Han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ilk Script" pitchFamily="18" charset="0"/>
                <a:ea typeface="字魂27号-布丁体" pitchFamily="2" charset="-122"/>
              </a:rPr>
              <a:t>phá</a:t>
            </a:r>
            <a:endParaRPr kumimoji="1" lang="en-US" altLang="zh-CN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ilk Script" pitchFamily="18" charset="0"/>
              <a:ea typeface="字魂27号-布丁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19403"/>
              </p:ext>
            </p:extLst>
          </p:nvPr>
        </p:nvGraphicFramePr>
        <p:xfrm>
          <a:off x="235524" y="1426137"/>
          <a:ext cx="11704320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480">
                <a:tc rowSpan="2"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liền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6" name="Straight Arrow Connector 25"/>
          <p:cNvCxnSpPr/>
          <p:nvPr/>
        </p:nvCxnSpPr>
        <p:spPr>
          <a:xfrm>
            <a:off x="3214251" y="3546776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186540" y="5070768"/>
            <a:ext cx="850669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17265" y="2456107"/>
            <a:ext cx="1058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4369560" y="2456107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5546169" y="2456107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8198799" y="2279160"/>
            <a:ext cx="10567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3200" dirty="0"/>
          </a:p>
        </p:txBody>
      </p:sp>
      <p:sp>
        <p:nvSpPr>
          <p:cNvPr id="32" name="Rectangle 31"/>
          <p:cNvSpPr/>
          <p:nvPr/>
        </p:nvSpPr>
        <p:spPr>
          <a:xfrm>
            <a:off x="9535362" y="2279160"/>
            <a:ext cx="10054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endParaRPr lang="en-US" sz="3200" dirty="0"/>
          </a:p>
        </p:txBody>
      </p:sp>
      <p:sp>
        <p:nvSpPr>
          <p:cNvPr id="33" name="Rectangle 32"/>
          <p:cNvSpPr/>
          <p:nvPr/>
        </p:nvSpPr>
        <p:spPr>
          <a:xfrm>
            <a:off x="10765208" y="2279160"/>
            <a:ext cx="1119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03411" y="3769884"/>
            <a:ext cx="8659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Mỗi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pc="-300">
                            <a:solidFill>
                              <a:srgbClr val="C3096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spc="-300">
                            <a:solidFill>
                              <a:srgbClr val="C30962"/>
                            </a:solidFill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(hay 0,1)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hàng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hơn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liền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3200" dirty="0">
                    <a:solidFill>
                      <a:srgbClr val="C30962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56" y="5095366"/>
                <a:ext cx="8659096" cy="1457835"/>
              </a:xfrm>
              <a:prstGeom prst="rect">
                <a:avLst/>
              </a:prstGeom>
              <a:blipFill rotWithShape="1">
                <a:blip r:embed="rId3"/>
                <a:stretch>
                  <a:fillRect l="-1831" r="-1761" b="-12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34514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00580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02268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48945" y="1382168"/>
            <a:ext cx="298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532224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843138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129891" y="145144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198799" y="2209882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094257" y="2209885"/>
            <a:ext cx="368562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2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451" b="85517"/>
          <a:stretch/>
        </p:blipFill>
        <p:spPr>
          <a:xfrm>
            <a:off x="-239916" y="-288840"/>
            <a:ext cx="1736528" cy="1911188"/>
          </a:xfrm>
          <a:prstGeom prst="rect">
            <a:avLst/>
          </a:prstGeom>
        </p:spPr>
      </p:pic>
      <p:pic>
        <p:nvPicPr>
          <p:cNvPr id="53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08" t="7922" r="73707" b="82166"/>
          <a:stretch/>
        </p:blipFill>
        <p:spPr>
          <a:xfrm rot="1487251">
            <a:off x="617663" y="59100"/>
            <a:ext cx="1502273" cy="1541147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47493" y="554267"/>
            <a:ext cx="796671" cy="914400"/>
          </a:xfrm>
          <a:prstGeom prst="rect">
            <a:avLst/>
          </a:prstGeom>
        </p:spPr>
      </p:pic>
      <p:pic>
        <p:nvPicPr>
          <p:cNvPr id="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98013" y="5627"/>
            <a:ext cx="1336854" cy="1463040"/>
          </a:xfrm>
          <a:prstGeom prst="rect">
            <a:avLst/>
          </a:prstGeom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41192" y="188507"/>
            <a:ext cx="1086536" cy="1280160"/>
          </a:xfrm>
          <a:prstGeom prst="rect">
            <a:avLst/>
          </a:prstGeom>
        </p:spPr>
      </p:pic>
      <p:pic>
        <p:nvPicPr>
          <p:cNvPr id="5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92964" y="737147"/>
            <a:ext cx="827745" cy="731520"/>
          </a:xfrm>
          <a:prstGeom prst="rect">
            <a:avLst/>
          </a:prstGeom>
        </p:spPr>
      </p:pic>
      <p:pic>
        <p:nvPicPr>
          <p:cNvPr id="6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37554" y="371387"/>
            <a:ext cx="1008126" cy="1097280"/>
          </a:xfrm>
          <a:prstGeom prst="rect">
            <a:avLst/>
          </a:prstGeom>
        </p:spPr>
      </p:pic>
      <p:pic>
        <p:nvPicPr>
          <p:cNvPr id="61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077760" y="920027"/>
            <a:ext cx="499262" cy="548640"/>
          </a:xfrm>
          <a:prstGeom prst="rect">
            <a:avLst/>
          </a:prstGeom>
        </p:spPr>
      </p:pic>
      <p:pic>
        <p:nvPicPr>
          <p:cNvPr id="6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348945" y="942933"/>
            <a:ext cx="430266" cy="5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48319"/>
              </p:ext>
            </p:extLst>
          </p:nvPr>
        </p:nvGraphicFramePr>
        <p:xfrm>
          <a:off x="720449" y="705678"/>
          <a:ext cx="10515583" cy="5300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33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0910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thập</a:t>
                      </a:r>
                      <a:r>
                        <a:rPr lang="en-US" sz="3200" b="1" baseline="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2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endParaRPr lang="en-US" sz="32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1" kern="1200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</a:t>
                      </a:r>
                      <a:endParaRPr lang="en-US" sz="3200" b="1" kern="12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369095" y="1960495"/>
            <a:ext cx="8655175" cy="1026350"/>
            <a:chOff x="2493790" y="1918930"/>
            <a:chExt cx="8655175" cy="1026350"/>
          </a:xfrm>
        </p:grpSpPr>
        <p:sp>
          <p:nvSpPr>
            <p:cNvPr id="4" name="Rectangle 3"/>
            <p:cNvSpPr/>
            <p:nvPr/>
          </p:nvSpPr>
          <p:spPr>
            <a:xfrm>
              <a:off x="2493790" y="2151297"/>
              <a:ext cx="100630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93680" y="2151297"/>
              <a:ext cx="99738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endParaRPr lang="en-US" sz="30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5709" y="1929617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endParaRPr lang="en-US" sz="3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93757" y="1918930"/>
              <a:ext cx="101021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mười</a:t>
              </a:r>
              <a:endParaRPr lang="en-US" sz="3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15855" y="1918930"/>
              <a:ext cx="9541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endParaRPr lang="en-US" sz="3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87457" y="1918930"/>
              <a:ext cx="10615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nghìn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617342" y="4194221"/>
            <a:ext cx="3120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7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chục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5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58741" y="1021938"/>
            <a:ext cx="7985120" cy="598631"/>
            <a:chOff x="2855726" y="1021938"/>
            <a:chExt cx="7985120" cy="598631"/>
          </a:xfrm>
        </p:grpSpPr>
        <p:sp>
          <p:nvSpPr>
            <p:cNvPr id="12" name="Rectangle 11"/>
            <p:cNvSpPr/>
            <p:nvPr/>
          </p:nvSpPr>
          <p:spPr>
            <a:xfrm>
              <a:off x="2855726" y="1021939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52410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943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95965" y="1021938"/>
              <a:ext cx="2984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62374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039548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450996" y="1035794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19" name="Left Brace 18"/>
          <p:cNvSpPr/>
          <p:nvPr/>
        </p:nvSpPr>
        <p:spPr>
          <a:xfrm rot="16200000">
            <a:off x="3906800" y="1677860"/>
            <a:ext cx="234206" cy="3337319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40502" y="3494256"/>
            <a:ext cx="2806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8931499" y="1225197"/>
            <a:ext cx="220350" cy="4256504"/>
          </a:xfrm>
          <a:prstGeom prst="leftBrace">
            <a:avLst>
              <a:gd name="adj1" fmla="val 82277"/>
              <a:gd name="adj2" fmla="val 50000"/>
            </a:avLst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92195" y="3494256"/>
            <a:ext cx="3320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74559" y="4162162"/>
            <a:ext cx="462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mười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</a:t>
            </a:r>
            <a:r>
              <a:rPr lang="en-US" sz="3200" b="1" spc="-150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0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trăm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, 6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solidFill>
                  <a:srgbClr val="448388"/>
                </a:solidFill>
                <a:latin typeface="UTM A&amp;S Signwriter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07380" y="5136329"/>
            <a:ext cx="876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mươi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phẩy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linh</a:t>
            </a:r>
            <a:r>
              <a:rPr lang="en-US" sz="3600" b="1" dirty="0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30962"/>
                </a:solidFill>
                <a:latin typeface="UTM Duepuntozero" pitchFamily="18" charset="0"/>
                <a:cs typeface="Times New Roman" pitchFamily="18" charset="0"/>
              </a:rPr>
              <a:t>sáu</a:t>
            </a:r>
            <a:endParaRPr lang="en-US" sz="3600" b="1" dirty="0">
              <a:solidFill>
                <a:srgbClr val="C30962"/>
              </a:solidFill>
              <a:latin typeface="UTM Duepuntozero" pitchFamily="18" charset="0"/>
              <a:cs typeface="Times New Roman" pitchFamily="18" charset="0"/>
            </a:endParaRPr>
          </a:p>
        </p:txBody>
      </p:sp>
      <p:pic>
        <p:nvPicPr>
          <p:cNvPr id="25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51" b="85517"/>
          <a:stretch/>
        </p:blipFill>
        <p:spPr>
          <a:xfrm rot="2319077">
            <a:off x="11003503" y="-235355"/>
            <a:ext cx="1339621" cy="14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/>
      <p:bldP spid="21" grpId="0" animBg="1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837</Words>
  <Application>Microsoft Office PowerPoint</Application>
  <PresentationFormat>Widescreen</PresentationFormat>
  <Paragraphs>151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UTM Khuccamta</vt:lpstr>
      <vt:lpstr>UTM Aristote</vt:lpstr>
      <vt:lpstr>Cambria Math</vt:lpstr>
      <vt:lpstr>UTM Fire House</vt:lpstr>
      <vt:lpstr>UTM Cool Blue</vt:lpstr>
      <vt:lpstr>UTM Seagull</vt:lpstr>
      <vt:lpstr>等线</vt:lpstr>
      <vt:lpstr>Calibri</vt:lpstr>
      <vt:lpstr>等线 Light</vt:lpstr>
      <vt:lpstr>UTM Duepuntozero</vt:lpstr>
      <vt:lpstr>Arial</vt:lpstr>
      <vt:lpstr>UTM Isadora</vt:lpstr>
      <vt:lpstr>UTM A&amp;S Signwriter</vt:lpstr>
      <vt:lpstr>UTM LinotypeZapfino KT</vt:lpstr>
      <vt:lpstr>Times New Roman</vt:lpstr>
      <vt:lpstr>UTM Silk Script</vt:lpstr>
      <vt:lpstr>千图网海量PPT模板www.58pic.com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Fung Olivia</dc:creator>
  <cp:lastModifiedBy>buiphuong</cp:lastModifiedBy>
  <cp:revision>160</cp:revision>
  <dcterms:created xsi:type="dcterms:W3CDTF">2019-06-07T12:40:32Z</dcterms:created>
  <dcterms:modified xsi:type="dcterms:W3CDTF">2021-10-22T05:50:59Z</dcterms:modified>
</cp:coreProperties>
</file>