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70" r:id="rId4"/>
    <p:sldId id="273" r:id="rId5"/>
    <p:sldId id="278" r:id="rId6"/>
    <p:sldId id="279" r:id="rId7"/>
    <p:sldId id="294" r:id="rId8"/>
    <p:sldId id="257" r:id="rId9"/>
    <p:sldId id="306" r:id="rId10"/>
    <p:sldId id="303" r:id="rId11"/>
    <p:sldId id="304" r:id="rId12"/>
    <p:sldId id="305" r:id="rId13"/>
    <p:sldId id="307" r:id="rId14"/>
    <p:sldId id="295" r:id="rId15"/>
    <p:sldId id="297" r:id="rId16"/>
    <p:sldId id="298" r:id="rId17"/>
    <p:sldId id="299" r:id="rId18"/>
    <p:sldId id="296" r:id="rId19"/>
    <p:sldId id="302" r:id="rId20"/>
    <p:sldId id="301"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75FB4"/>
    <a:srgbClr val="47B814"/>
    <a:srgbClr val="45B314"/>
    <a:srgbClr val="006600"/>
    <a:srgbClr val="BFE2E3"/>
    <a:srgbClr val="337FCE"/>
    <a:srgbClr val="2F7BC7"/>
    <a:srgbClr val="59C127"/>
    <a:srgbClr val="4EB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4660"/>
  </p:normalViewPr>
  <p:slideViewPr>
    <p:cSldViewPr snapToGrid="0">
      <p:cViewPr varScale="1">
        <p:scale>
          <a:sx n="83" d="100"/>
          <a:sy n="83" d="100"/>
        </p:scale>
        <p:origin x="10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AB05B-3E0B-49CF-880F-46A26422BC2F}" type="datetimeFigureOut">
              <a:rPr lang="zh-CN" altLang="en-US" smtClean="0"/>
              <a:t>2021/9/11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E18011-6B56-46E2-9E05-742A071BC074}" type="slidenum">
              <a:rPr lang="zh-CN" altLang="en-US" smtClean="0"/>
              <a:t>‹#›</a:t>
            </a:fld>
            <a:endParaRPr lang="zh-CN" altLang="en-US"/>
          </a:p>
        </p:txBody>
      </p:sp>
    </p:spTree>
    <p:extLst>
      <p:ext uri="{BB962C8B-B14F-4D97-AF65-F5344CB8AC3E}">
        <p14:creationId xmlns:p14="http://schemas.microsoft.com/office/powerpoint/2010/main" val="296794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a:t>
            </a:fld>
            <a:endParaRPr lang="zh-CN" altLang="en-US"/>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15</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16</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17</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18</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20</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7</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8</a:t>
            </a:fld>
            <a:endParaRPr lang="zh-CN" altLang="en-US"/>
          </a:p>
        </p:txBody>
      </p:sp>
    </p:spTree>
    <p:extLst>
      <p:ext uri="{BB962C8B-B14F-4D97-AF65-F5344CB8AC3E}">
        <p14:creationId xmlns:p14="http://schemas.microsoft.com/office/powerpoint/2010/main" val="305887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10</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12</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14</a:t>
            </a:fld>
            <a:endParaRPr lang="zh-CN" altLang="en-US"/>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19288746"/>
      </p:ext>
    </p:extLst>
  </p:cSld>
  <p:clrMapOvr>
    <a:masterClrMapping/>
  </p:clrMapOvr>
  <p:transition spd="slow"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67116866"/>
      </p:ext>
    </p:extLst>
  </p:cSld>
  <p:clrMapOvr>
    <a:masterClrMapping/>
  </p:clrMapOvr>
  <p:transition spd="slow"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32954478"/>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88599645"/>
      </p:ext>
    </p:extLst>
  </p:cSld>
  <p:clrMapOvr>
    <a:masterClrMapping/>
  </p:clrMapOvr>
  <p:transition spd="slow" advClick="0" advTm="1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24016536"/>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78357823"/>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2684831"/>
      </p:ext>
    </p:extLst>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34902144"/>
      </p:ext>
    </p:extLst>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67744310"/>
      </p:ext>
    </p:extLst>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34734344"/>
      </p:ext>
    </p:extLst>
  </p:cSld>
  <p:clrMapOvr>
    <a:masterClrMapping/>
  </p:clrMapOvr>
  <p:transition spd="slow"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275485228"/>
      </p:ext>
    </p:extLst>
  </p:cSld>
  <p:clrMapOvr>
    <a:masterClrMapping/>
  </p:clrMapOvr>
  <p:transition spd="slow" advClick="0" advTm="1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t>2021/9/11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3338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1.png"/><Relationship Id="rId7" Type="http://schemas.openxmlformats.org/officeDocument/2006/relationships/slide" Target="slide6.xml"/><Relationship Id="rId12" Type="http://schemas.openxmlformats.org/officeDocument/2006/relationships/image" Target="../media/image18.png"/><Relationship Id="rId17" Type="http://schemas.openxmlformats.org/officeDocument/2006/relationships/image" Target="../media/image22.jpeg"/><Relationship Id="rId2" Type="http://schemas.openxmlformats.org/officeDocument/2006/relationships/audio" Target="../media/media3.mp3"/><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4.xml"/><Relationship Id="rId15" Type="http://schemas.openxmlformats.org/officeDocument/2006/relationships/slide" Target="slide5.xml"/><Relationship Id="rId10" Type="http://schemas.openxmlformats.org/officeDocument/2006/relationships/image" Target="../media/image16.gif"/><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1.png"/><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32.gif"/><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1.png"/><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slide" Target="slide7.xml"/><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30.gif"/><Relationship Id="rId5" Type="http://schemas.openxmlformats.org/officeDocument/2006/relationships/audio" Target="../media/audio2.wav"/><Relationship Id="rId1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a:hlinkClick r:id="" action="ppaction://media"/>
            <a:extLst>
              <a:ext uri="{FF2B5EF4-FFF2-40B4-BE49-F238E27FC236}">
                <a16:creationId xmlns:a16="http://schemas.microsoft.com/office/drawing/2014/main" id="{F8368B8D-1AFF-4908-A81E-AFFC19E06D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6269734"/>
            <a:ext cx="487363" cy="48736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5655" y="2051792"/>
            <a:ext cx="2672936" cy="71100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13" y="-86571"/>
            <a:ext cx="4202367" cy="1711061"/>
          </a:xfrm>
          <a:prstGeom prst="rect">
            <a:avLst/>
          </a:prstGeom>
        </p:spPr>
      </p:pic>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a:off x="6627006" y="1123067"/>
            <a:ext cx="906561" cy="1465731"/>
          </a:xfrm>
          <a:prstGeom prst="rect">
            <a:avLst/>
          </a:prstGeom>
        </p:spPr>
      </p:pic>
      <p:pic>
        <p:nvPicPr>
          <p:cNvPr id="17" name="图片 16"/>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20225294">
            <a:off x="1690006" y="1284671"/>
            <a:ext cx="906561" cy="1465731"/>
          </a:xfrm>
          <a:prstGeom prst="rect">
            <a:avLst/>
          </a:prstGeom>
        </p:spPr>
      </p:pic>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820726">
            <a:off x="4854223" y="1229259"/>
            <a:ext cx="906561" cy="1465731"/>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19240" r="86092"/>
          <a:stretch/>
        </p:blipFill>
        <p:spPr>
          <a:xfrm rot="21071679">
            <a:off x="-1391" y="754018"/>
            <a:ext cx="963004" cy="2203831"/>
          </a:xfrm>
          <a:prstGeom prst="rect">
            <a:avLst/>
          </a:prstGeom>
        </p:spPr>
      </p:pic>
      <p:grpSp>
        <p:nvGrpSpPr>
          <p:cNvPr id="2" name="组合 1"/>
          <p:cNvGrpSpPr/>
          <p:nvPr/>
        </p:nvGrpSpPr>
        <p:grpSpPr>
          <a:xfrm>
            <a:off x="175825" y="924437"/>
            <a:ext cx="1737398" cy="1548233"/>
            <a:chOff x="2203379" y="2027350"/>
            <a:chExt cx="2078521" cy="1829098"/>
          </a:xfrm>
        </p:grpSpPr>
        <p:pic>
          <p:nvPicPr>
            <p:cNvPr id="13"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35035" y="2140781"/>
              <a:ext cx="1174040" cy="1199914"/>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LỚP</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组合 2"/>
          <p:cNvGrpSpPr/>
          <p:nvPr/>
        </p:nvGrpSpPr>
        <p:grpSpPr>
          <a:xfrm>
            <a:off x="1869705" y="926997"/>
            <a:ext cx="1761756" cy="1554907"/>
            <a:chOff x="4056162" y="2022172"/>
            <a:chExt cx="2153928" cy="1839453"/>
          </a:xfrm>
        </p:grpSpPr>
        <p:pic>
          <p:nvPicPr>
            <p:cNvPr id="7" name="图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36665" y="2126523"/>
              <a:ext cx="1260566" cy="1201528"/>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HỌC</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组合 3"/>
          <p:cNvGrpSpPr/>
          <p:nvPr/>
        </p:nvGrpSpPr>
        <p:grpSpPr>
          <a:xfrm>
            <a:off x="3483598" y="891142"/>
            <a:ext cx="1751638" cy="1638541"/>
            <a:chOff x="5933303" y="1978574"/>
            <a:chExt cx="2078521" cy="1829098"/>
          </a:xfrm>
        </p:grpSpPr>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231737" y="2635953"/>
              <a:ext cx="1350906" cy="618426"/>
            </a:xfrm>
            <a:prstGeom prst="rect">
              <a:avLst/>
            </a:prstGeom>
            <a:noFill/>
          </p:spPr>
          <p:txBody>
            <a:bodyPr wrap="none" rtlCol="0">
              <a:spAutoFit/>
            </a:bodyPr>
            <a:lstStyle/>
            <a:p>
              <a:pPr defTabSz="1218804">
                <a:defRPr/>
              </a:pPr>
              <a:r>
                <a:rPr lang="zh-CN" altLang="en-US" sz="3000" b="1" kern="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r>
                <a:rPr lang="en-US" altLang="zh-CN" sz="3000" b="1" kern="0">
                  <a:solidFill>
                    <a:srgbClr val="FDFDFD"/>
                  </a:solidFill>
                  <a:latin typeface="Tahoma" panose="020B0604030504040204" pitchFamily="34" charset="0"/>
                  <a:ea typeface="Tahoma" panose="020B0604030504040204" pitchFamily="34" charset="0"/>
                  <a:cs typeface="Tahoma" panose="020B0604030504040204" pitchFamily="34" charset="0"/>
                </a:rPr>
                <a:t>VU</a:t>
              </a:r>
              <a:r>
                <a:rPr lang="en-US" altLang="zh-CN" sz="3000" b="1" kern="0" dirty="0">
                  <a:solidFill>
                    <a:srgbClr val="FDFDFD"/>
                  </a:solidFill>
                  <a:latin typeface="Tahoma" panose="020B0604030504040204" pitchFamily="34" charset="0"/>
                  <a:ea typeface="Tahoma" panose="020B0604030504040204" pitchFamily="34" charset="0"/>
                  <a:cs typeface="Tahoma" panose="020B0604030504040204" pitchFamily="34" charset="0"/>
                </a:rPr>
                <a:t>I</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 name="组合 4"/>
          <p:cNvGrpSpPr/>
          <p:nvPr/>
        </p:nvGrpSpPr>
        <p:grpSpPr>
          <a:xfrm>
            <a:off x="5291318" y="900673"/>
            <a:ext cx="1751639" cy="1662147"/>
            <a:chOff x="7918467" y="1954968"/>
            <a:chExt cx="2140845" cy="1973860"/>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559106" y="2143004"/>
              <a:ext cx="833045" cy="1206137"/>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VẺ</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34" y="728247"/>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933303" y="-1000169"/>
            <a:ext cx="609600" cy="609600"/>
          </a:xfrm>
          <a:prstGeom prst="rect">
            <a:avLst/>
          </a:prstGeom>
        </p:spPr>
      </p:pic>
      <p:sp>
        <p:nvSpPr>
          <p:cNvPr id="20" name="Rectangle 19">
            <a:extLst>
              <a:ext uri="{FF2B5EF4-FFF2-40B4-BE49-F238E27FC236}">
                <a16:creationId xmlns:a16="http://schemas.microsoft.com/office/drawing/2014/main" id="{526B7EF0-3E69-49DC-86DD-A4D64AF1B730}"/>
              </a:ext>
            </a:extLst>
          </p:cNvPr>
          <p:cNvSpPr/>
          <p:nvPr/>
        </p:nvSpPr>
        <p:spPr>
          <a:xfrm>
            <a:off x="1440453" y="2713226"/>
            <a:ext cx="9527736" cy="161146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a:ln w="0"/>
                <a:solidFill>
                  <a:srgbClr val="175FB4"/>
                </a:solidFill>
                <a:effectLst>
                  <a:reflection blurRad="6350" stA="53000" endA="300" endPos="35500" dir="5400000" sy="-90000" algn="bl" rotWithShape="0"/>
                </a:effectLst>
              </a:rPr>
              <a:t>GIẢI TOÁN VỀ TỈ SỐ PHẦN TRĂM</a:t>
            </a:r>
          </a:p>
          <a:p>
            <a:pPr algn="ctr">
              <a:lnSpc>
                <a:spcPct val="200000"/>
              </a:lnSpc>
            </a:pPr>
            <a:r>
              <a:rPr lang="en-US" sz="2600" b="1" cap="none" spc="0">
                <a:ln w="0"/>
                <a:solidFill>
                  <a:schemeClr val="tx1"/>
                </a:solidFill>
                <a:effectLst>
                  <a:reflection blurRad="6350" stA="53000" endA="300" endPos="35500" dir="5400000" sy="-90000" algn="bl" rotWithShape="0"/>
                </a:effectLst>
              </a:rPr>
              <a:t>Sách giáo khoa trang 75</a:t>
            </a:r>
          </a:p>
        </p:txBody>
      </p:sp>
    </p:spTree>
    <p:extLst>
      <p:ext uri="{BB962C8B-B14F-4D97-AF65-F5344CB8AC3E}">
        <p14:creationId xmlns:p14="http://schemas.microsoft.com/office/powerpoint/2010/main" val="1859742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audio>
              <p:cMediaNode vol="80000" showWhenStopped="0">
                <p:cTn id="8"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4" name="Text Box 5">
            <a:extLst>
              <a:ext uri="{FF2B5EF4-FFF2-40B4-BE49-F238E27FC236}">
                <a16:creationId xmlns:a16="http://schemas.microsoft.com/office/drawing/2014/main" id="{3977CDD9-1ED8-400D-8CC6-130B1AFFDF95}"/>
              </a:ext>
            </a:extLst>
          </p:cNvPr>
          <p:cNvSpPr txBox="1">
            <a:spLocks noChangeArrowheads="1"/>
          </p:cNvSpPr>
          <p:nvPr/>
        </p:nvSpPr>
        <p:spPr bwMode="auto">
          <a:xfrm>
            <a:off x="3295650" y="25669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5" name="Text Box 7">
            <a:extLst>
              <a:ext uri="{FF2B5EF4-FFF2-40B4-BE49-F238E27FC236}">
                <a16:creationId xmlns:a16="http://schemas.microsoft.com/office/drawing/2014/main" id="{F54FC40C-95AE-41A9-B8E9-1159DC051EA4}"/>
              </a:ext>
            </a:extLst>
          </p:cNvPr>
          <p:cNvSpPr txBox="1">
            <a:spLocks noChangeArrowheads="1"/>
          </p:cNvSpPr>
          <p:nvPr/>
        </p:nvSpPr>
        <p:spPr bwMode="auto">
          <a:xfrm>
            <a:off x="1133475" y="3187700"/>
            <a:ext cx="10972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Tỉ số phần trăm của số học sinh nữ và số học sinh toàn trường là:</a:t>
            </a:r>
          </a:p>
        </p:txBody>
      </p:sp>
      <p:sp>
        <p:nvSpPr>
          <p:cNvPr id="16" name="Text Box 8">
            <a:extLst>
              <a:ext uri="{FF2B5EF4-FFF2-40B4-BE49-F238E27FC236}">
                <a16:creationId xmlns:a16="http://schemas.microsoft.com/office/drawing/2014/main" id="{98C71E52-A5C4-4886-A68D-477622B7ACB7}"/>
              </a:ext>
            </a:extLst>
          </p:cNvPr>
          <p:cNvSpPr txBox="1">
            <a:spLocks noChangeArrowheads="1"/>
          </p:cNvSpPr>
          <p:nvPr/>
        </p:nvSpPr>
        <p:spPr bwMode="auto">
          <a:xfrm>
            <a:off x="3228975" y="3838575"/>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315 : 600 = 0,525</a:t>
            </a:r>
          </a:p>
        </p:txBody>
      </p:sp>
      <p:sp>
        <p:nvSpPr>
          <p:cNvPr id="17" name="Text Box 9">
            <a:extLst>
              <a:ext uri="{FF2B5EF4-FFF2-40B4-BE49-F238E27FC236}">
                <a16:creationId xmlns:a16="http://schemas.microsoft.com/office/drawing/2014/main" id="{FA87B7AE-0CD0-4091-88AC-DCD67CA65584}"/>
              </a:ext>
            </a:extLst>
          </p:cNvPr>
          <p:cNvSpPr txBox="1">
            <a:spLocks noChangeArrowheads="1"/>
          </p:cNvSpPr>
          <p:nvPr/>
        </p:nvSpPr>
        <p:spPr bwMode="auto">
          <a:xfrm>
            <a:off x="3038475" y="44767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0,525 = 52,5%</a:t>
            </a:r>
          </a:p>
        </p:txBody>
      </p:sp>
      <p:sp>
        <p:nvSpPr>
          <p:cNvPr id="18" name="Text Box 10">
            <a:extLst>
              <a:ext uri="{FF2B5EF4-FFF2-40B4-BE49-F238E27FC236}">
                <a16:creationId xmlns:a16="http://schemas.microsoft.com/office/drawing/2014/main" id="{4E473D86-21F2-42B1-9977-6792F8F8895E}"/>
              </a:ext>
            </a:extLst>
          </p:cNvPr>
          <p:cNvSpPr txBox="1">
            <a:spLocks noChangeArrowheads="1"/>
          </p:cNvSpPr>
          <p:nvPr/>
        </p:nvSpPr>
        <p:spPr bwMode="auto">
          <a:xfrm>
            <a:off x="4324350" y="52006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Đáp số: 52,5%</a:t>
            </a:r>
          </a:p>
        </p:txBody>
      </p:sp>
      <p:sp>
        <p:nvSpPr>
          <p:cNvPr id="20" name="Text Box 5">
            <a:extLst>
              <a:ext uri="{FF2B5EF4-FFF2-40B4-BE49-F238E27FC236}">
                <a16:creationId xmlns:a16="http://schemas.microsoft.com/office/drawing/2014/main" id="{E95FF44A-DAD6-47E2-ADEB-91AFCBB3B022}"/>
              </a:ext>
            </a:extLst>
          </p:cNvPr>
          <p:cNvSpPr txBox="1">
            <a:spLocks noChangeArrowheads="1"/>
          </p:cNvSpPr>
          <p:nvPr/>
        </p:nvSpPr>
        <p:spPr bwMode="auto">
          <a:xfrm>
            <a:off x="1040234" y="10488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22" name="Line 8">
            <a:extLst>
              <a:ext uri="{FF2B5EF4-FFF2-40B4-BE49-F238E27FC236}">
                <a16:creationId xmlns:a16="http://schemas.microsoft.com/office/drawing/2014/main" id="{566A2D67-AB8C-4014-947B-C150E1912A4A}"/>
              </a:ext>
            </a:extLst>
          </p:cNvPr>
          <p:cNvSpPr>
            <a:spLocks noChangeShapeType="1"/>
          </p:cNvSpPr>
          <p:nvPr/>
        </p:nvSpPr>
        <p:spPr bwMode="auto">
          <a:xfrm>
            <a:off x="1028700" y="20050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9">
            <a:extLst>
              <a:ext uri="{FF2B5EF4-FFF2-40B4-BE49-F238E27FC236}">
                <a16:creationId xmlns:a16="http://schemas.microsoft.com/office/drawing/2014/main" id="{62B9DF3D-56A7-4EF8-8AA1-963151DDBD39}"/>
              </a:ext>
            </a:extLst>
          </p:cNvPr>
          <p:cNvSpPr>
            <a:spLocks noChangeShapeType="1"/>
          </p:cNvSpPr>
          <p:nvPr/>
        </p:nvSpPr>
        <p:spPr bwMode="auto">
          <a:xfrm>
            <a:off x="6524625" y="15097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
            <a:extLst>
              <a:ext uri="{FF2B5EF4-FFF2-40B4-BE49-F238E27FC236}">
                <a16:creationId xmlns:a16="http://schemas.microsoft.com/office/drawing/2014/main" id="{5F4F18A5-3C6A-4176-9375-584011D115B7}"/>
              </a:ext>
            </a:extLst>
          </p:cNvPr>
          <p:cNvSpPr>
            <a:spLocks noChangeShapeType="1"/>
          </p:cNvSpPr>
          <p:nvPr/>
        </p:nvSpPr>
        <p:spPr bwMode="auto">
          <a:xfrm>
            <a:off x="4059877" y="20050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1">
            <a:extLst>
              <a:ext uri="{FF2B5EF4-FFF2-40B4-BE49-F238E27FC236}">
                <a16:creationId xmlns:a16="http://schemas.microsoft.com/office/drawing/2014/main" id="{42FC2239-1B28-4A7B-85AC-C744B92F794F}"/>
              </a:ext>
            </a:extLst>
          </p:cNvPr>
          <p:cNvSpPr>
            <a:spLocks noChangeShapeType="1"/>
          </p:cNvSpPr>
          <p:nvPr/>
        </p:nvSpPr>
        <p:spPr bwMode="auto">
          <a:xfrm flipV="1">
            <a:off x="8315325" y="20145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1">
            <a:extLst>
              <a:ext uri="{FF2B5EF4-FFF2-40B4-BE49-F238E27FC236}">
                <a16:creationId xmlns:a16="http://schemas.microsoft.com/office/drawing/2014/main" id="{6176D4BF-AC38-4542-BAAA-EBD05AD8555A}"/>
              </a:ext>
            </a:extLst>
          </p:cNvPr>
          <p:cNvSpPr>
            <a:spLocks noChangeShapeType="1"/>
          </p:cNvSpPr>
          <p:nvPr/>
        </p:nvSpPr>
        <p:spPr bwMode="auto">
          <a:xfrm flipV="1">
            <a:off x="1112197" y="25212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4873895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791207" y="178322"/>
            <a:ext cx="1354858"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22">
            <a:extLst>
              <a:ext uri="{FF2B5EF4-FFF2-40B4-BE49-F238E27FC236}">
                <a16:creationId xmlns:a16="http://schemas.microsoft.com/office/drawing/2014/main" id="{77FF4A8E-7F1C-4BDF-8F6D-EE31CD7D6F15}"/>
              </a:ext>
            </a:extLst>
          </p:cNvPr>
          <p:cNvSpPr txBox="1">
            <a:spLocks noChangeArrowheads="1"/>
          </p:cNvSpPr>
          <p:nvPr/>
        </p:nvSpPr>
        <p:spPr bwMode="auto">
          <a:xfrm>
            <a:off x="438150" y="3187700"/>
            <a:ext cx="11580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Muốn 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315 và 600 ta làm nh</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 sau:</a:t>
            </a:r>
          </a:p>
        </p:txBody>
      </p:sp>
      <p:sp>
        <p:nvSpPr>
          <p:cNvPr id="8" name="Text Box 24">
            <a:extLst>
              <a:ext uri="{FF2B5EF4-FFF2-40B4-BE49-F238E27FC236}">
                <a16:creationId xmlns:a16="http://schemas.microsoft.com/office/drawing/2014/main" id="{FBD33448-CC59-453F-A215-F4FA47D14DC8}"/>
              </a:ext>
            </a:extLst>
          </p:cNvPr>
          <p:cNvSpPr txBox="1">
            <a:spLocks noChangeArrowheads="1"/>
          </p:cNvSpPr>
          <p:nvPr/>
        </p:nvSpPr>
        <p:spPr bwMode="auto">
          <a:xfrm>
            <a:off x="609600" y="3833813"/>
            <a:ext cx="699010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Tìm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của 315 và 600.</a:t>
            </a:r>
          </a:p>
        </p:txBody>
      </p:sp>
      <p:sp>
        <p:nvSpPr>
          <p:cNvPr id="9" name="Text Box 25">
            <a:extLst>
              <a:ext uri="{FF2B5EF4-FFF2-40B4-BE49-F238E27FC236}">
                <a16:creationId xmlns:a16="http://schemas.microsoft.com/office/drawing/2014/main" id="{550121E4-418B-419F-9E82-C8FA7302CB44}"/>
              </a:ext>
            </a:extLst>
          </p:cNvPr>
          <p:cNvSpPr txBox="1">
            <a:spLocks noChangeArrowheads="1"/>
          </p:cNvSpPr>
          <p:nvPr/>
        </p:nvSpPr>
        <p:spPr bwMode="auto">
          <a:xfrm>
            <a:off x="609600" y="4445000"/>
            <a:ext cx="11371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Nhân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a:t>
            </a:r>
            <a:r>
              <a:rPr lang="vi-VN" altLang="en-US" sz="2800" b="1">
                <a:solidFill>
                  <a:srgbClr val="0000FF"/>
                </a:solidFill>
                <a:latin typeface="Times New Roman" panose="02020603050405020304" pitchFamily="18" charset="0"/>
              </a:rPr>
              <a:t>đ</a:t>
            </a:r>
            <a:r>
              <a:rPr lang="en-US" altLang="en-US" sz="2800" b="1">
                <a:solidFill>
                  <a:srgbClr val="0000FF"/>
                </a:solidFill>
                <a:latin typeface="Times New Roman" panose="02020603050405020304" pitchFamily="18" charset="0"/>
              </a:rPr>
              <a:t>ó với 100 và viết thêm kí hiệu % vào bên phải tích tìm </a:t>
            </a:r>
            <a:r>
              <a:rPr lang="vi-VN" altLang="en-US" sz="2800" b="1">
                <a:solidFill>
                  <a:srgbClr val="0000FF"/>
                </a:solidFill>
                <a:latin typeface="Times New Roman" panose="02020603050405020304" pitchFamily="18" charset="0"/>
              </a:rPr>
              <a:t>đư</a:t>
            </a:r>
            <a:r>
              <a:rPr lang="en-US" altLang="en-US" sz="2800" b="1">
                <a:solidFill>
                  <a:srgbClr val="0000FF"/>
                </a:solidFill>
                <a:latin typeface="Times New Roman" panose="02020603050405020304" pitchFamily="18" charset="0"/>
              </a:rPr>
              <a:t>ợc.</a:t>
            </a:r>
          </a:p>
        </p:txBody>
      </p:sp>
      <p:sp>
        <p:nvSpPr>
          <p:cNvPr id="12" name="Text Box 34">
            <a:extLst>
              <a:ext uri="{FF2B5EF4-FFF2-40B4-BE49-F238E27FC236}">
                <a16:creationId xmlns:a16="http://schemas.microsoft.com/office/drawing/2014/main" id="{AA3578D5-840D-4E7D-95CA-38A10CED951A}"/>
              </a:ext>
            </a:extLst>
          </p:cNvPr>
          <p:cNvSpPr txBox="1">
            <a:spLocks noChangeArrowheads="1"/>
          </p:cNvSpPr>
          <p:nvPr/>
        </p:nvSpPr>
        <p:spPr bwMode="auto">
          <a:xfrm>
            <a:off x="609600" y="1865313"/>
            <a:ext cx="1116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tỉ số phần trăm của hai số 315 và  600 ta làm như thế nào?</a:t>
            </a:r>
          </a:p>
        </p:txBody>
      </p:sp>
      <p:sp>
        <p:nvSpPr>
          <p:cNvPr id="13" name="Text Box 35">
            <a:extLst>
              <a:ext uri="{FF2B5EF4-FFF2-40B4-BE49-F238E27FC236}">
                <a16:creationId xmlns:a16="http://schemas.microsoft.com/office/drawing/2014/main" id="{1DE95A97-0181-4D55-8E81-D35DBA521373}"/>
              </a:ext>
            </a:extLst>
          </p:cNvPr>
          <p:cNvSpPr txBox="1">
            <a:spLocks noChangeArrowheads="1"/>
          </p:cNvSpPr>
          <p:nvPr/>
        </p:nvSpPr>
        <p:spPr bwMode="auto">
          <a:xfrm>
            <a:off x="3213099" y="2652713"/>
            <a:ext cx="3425499" cy="52387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indent="-457200" eaLnBrk="1" hangingPunct="1">
              <a:buFont typeface="Wingdings" pitchFamily="2" charset="2"/>
              <a:buChar char="v"/>
              <a:defRPr/>
            </a:pPr>
            <a:r>
              <a:rPr lang="en-US" sz="2800" b="1">
                <a:solidFill>
                  <a:srgbClr val="FF0000"/>
                </a:solidFill>
                <a:effectLst>
                  <a:outerShdw blurRad="38100" dist="38100" dir="2700000" algn="tl">
                    <a:srgbClr val="000000">
                      <a:alpha val="43137"/>
                    </a:srgbClr>
                  </a:outerShdw>
                </a:effectLst>
              </a:rPr>
              <a:t>Ghi nhớ:</a:t>
            </a:r>
          </a:p>
        </p:txBody>
      </p:sp>
      <p:sp>
        <p:nvSpPr>
          <p:cNvPr id="14" name="Text Box 37">
            <a:extLst>
              <a:ext uri="{FF2B5EF4-FFF2-40B4-BE49-F238E27FC236}">
                <a16:creationId xmlns:a16="http://schemas.microsoft.com/office/drawing/2014/main" id="{D3520273-4022-4FB1-90C0-92A7AAC5E43C}"/>
              </a:ext>
            </a:extLst>
          </p:cNvPr>
          <p:cNvSpPr txBox="1">
            <a:spLocks noChangeArrowheads="1"/>
          </p:cNvSpPr>
          <p:nvPr/>
        </p:nvSpPr>
        <p:spPr bwMode="auto">
          <a:xfrm>
            <a:off x="228599" y="5607050"/>
            <a:ext cx="11789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rPr>
              <a:t>     </a:t>
            </a:r>
            <a:r>
              <a:rPr lang="en-US" altLang="en-US" sz="2800" b="1" i="1" u="sng">
                <a:solidFill>
                  <a:srgbClr val="FF0000"/>
                </a:solidFill>
                <a:latin typeface="Times New Roman" panose="02020603050405020304" pitchFamily="18" charset="0"/>
              </a:rPr>
              <a:t>Lưu ý:</a:t>
            </a:r>
            <a:r>
              <a:rPr lang="en-US" altLang="en-US" sz="2800" b="1">
                <a:solidFill>
                  <a:srgbClr val="FF0000"/>
                </a:solidFill>
                <a:latin typeface="Times New Roman" panose="02020603050405020304" pitchFamily="18" charset="0"/>
              </a:rPr>
              <a:t> </a:t>
            </a:r>
            <a:r>
              <a:rPr lang="en-US" altLang="en-US" sz="2800" b="1" i="1">
                <a:solidFill>
                  <a:srgbClr val="0000FF"/>
                </a:solidFill>
                <a:latin typeface="Times New Roman" panose="02020603050405020304" pitchFamily="18" charset="0"/>
              </a:rPr>
              <a:t>Tỉ số phần trăm đã mở rộng thêm a % với a là số thập phân.</a:t>
            </a:r>
          </a:p>
        </p:txBody>
      </p:sp>
    </p:spTree>
    <p:extLst>
      <p:ext uri="{BB962C8B-B14F-4D97-AF65-F5344CB8AC3E}">
        <p14:creationId xmlns:p14="http://schemas.microsoft.com/office/powerpoint/2010/main" val="11247935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iterate type="lt">
                                    <p:tmPct val="0"/>
                                  </p:iterate>
                                  <p:childTnLst>
                                    <p:animEffect transition="out" filter="box(i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0-#ppt_w/2"/>
                                          </p:val>
                                        </p:tav>
                                        <p:tav tm="100000">
                                          <p:val>
                                            <p:strVal val="#ppt_x"/>
                                          </p:val>
                                        </p:tav>
                                      </p:tavLst>
                                    </p:anim>
                                    <p:anim calcmode="lin" valueType="num">
                                      <p:cBhvr additive="base">
                                        <p:cTn id="3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heel(4)">
                                      <p:cBhvr>
                                        <p:cTn id="41"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2"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2100255"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toán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id="{37CCA74B-8025-4CC5-AC84-FED6FCE20DC6}"/>
              </a:ext>
            </a:extLst>
          </p:cNvPr>
          <p:cNvSpPr txBox="1">
            <a:spLocks noChangeArrowheads="1"/>
          </p:cNvSpPr>
          <p:nvPr/>
        </p:nvSpPr>
        <p:spPr bwMode="auto">
          <a:xfrm>
            <a:off x="800099" y="1358189"/>
            <a:ext cx="11630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Trong 80 kg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có 2,8 kg muối. </a:t>
            </a:r>
          </a:p>
          <a:p>
            <a:pPr>
              <a:spcBef>
                <a:spcPct val="50000"/>
              </a:spcBef>
              <a:buFontTx/>
              <a:buNone/>
            </a:pPr>
            <a:r>
              <a:rPr lang="en-US" altLang="en-US" sz="2800" b="1">
                <a:solidFill>
                  <a:srgbClr val="0000FF"/>
                </a:solidFill>
                <a:latin typeface="Times New Roman" panose="02020603050405020304" pitchFamily="18" charset="0"/>
              </a:rPr>
              <a:t>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en-US" altLang="en-US" sz="2800" b="1">
                <a:solidFill>
                  <a:srgbClr val="0000FF"/>
                </a:solidFill>
                <a:latin typeface="Times New Roman" panose="02020603050405020304" pitchFamily="18" charset="0"/>
                <a:cs typeface="Times New Roman" panose="02020603050405020304" pitchFamily="18" charset="0"/>
              </a:rPr>
              <a:t>ượ</a:t>
            </a:r>
            <a:r>
              <a:rPr lang="en-US" altLang="en-US" sz="2800" b="1">
                <a:solidFill>
                  <a:srgbClr val="0000FF"/>
                </a:solidFill>
                <a:latin typeface="Times New Roman" panose="02020603050405020304" pitchFamily="18" charset="0"/>
              </a:rPr>
              <a:t>ng muối trong n</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ớc biển.</a:t>
            </a:r>
          </a:p>
        </p:txBody>
      </p:sp>
      <p:sp>
        <p:nvSpPr>
          <p:cNvPr id="8" name="Text Box 6">
            <a:extLst>
              <a:ext uri="{FF2B5EF4-FFF2-40B4-BE49-F238E27FC236}">
                <a16:creationId xmlns:a16="http://schemas.microsoft.com/office/drawing/2014/main" id="{B8D27ED7-6B17-4F81-83D5-C60D5D4D75CC}"/>
              </a:ext>
            </a:extLst>
          </p:cNvPr>
          <p:cNvSpPr txBox="1">
            <a:spLocks noChangeArrowheads="1"/>
          </p:cNvSpPr>
          <p:nvPr/>
        </p:nvSpPr>
        <p:spPr bwMode="auto">
          <a:xfrm>
            <a:off x="4924425" y="28241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9" name="Text Box 7">
            <a:extLst>
              <a:ext uri="{FF2B5EF4-FFF2-40B4-BE49-F238E27FC236}">
                <a16:creationId xmlns:a16="http://schemas.microsoft.com/office/drawing/2014/main" id="{6FC9E44A-33E5-4892-904D-2D5287A423D3}"/>
              </a:ext>
            </a:extLst>
          </p:cNvPr>
          <p:cNvSpPr txBox="1">
            <a:spLocks noChangeArrowheads="1"/>
          </p:cNvSpPr>
          <p:nvPr/>
        </p:nvSpPr>
        <p:spPr bwMode="auto">
          <a:xfrm>
            <a:off x="1647825" y="33528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cs typeface="Times New Roman" panose="02020603050405020304" pitchFamily="18" charset="0"/>
              </a:rPr>
              <a:t>ợ</a:t>
            </a:r>
            <a:r>
              <a:rPr lang="en-US" altLang="en-US" sz="2800" b="1">
                <a:solidFill>
                  <a:srgbClr val="0000FF"/>
                </a:solidFill>
                <a:latin typeface="Times New Roman" panose="02020603050405020304" pitchFamily="18" charset="0"/>
              </a:rPr>
              <a:t>ng muối trong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là:</a:t>
            </a:r>
          </a:p>
        </p:txBody>
      </p:sp>
      <p:sp>
        <p:nvSpPr>
          <p:cNvPr id="12" name="Text Box 8">
            <a:extLst>
              <a:ext uri="{FF2B5EF4-FFF2-40B4-BE49-F238E27FC236}">
                <a16:creationId xmlns:a16="http://schemas.microsoft.com/office/drawing/2014/main" id="{ED5D2951-3F89-46FE-BFCF-A4FF186F3BCB}"/>
              </a:ext>
            </a:extLst>
          </p:cNvPr>
          <p:cNvSpPr txBox="1">
            <a:spLocks noChangeArrowheads="1"/>
          </p:cNvSpPr>
          <p:nvPr/>
        </p:nvSpPr>
        <p:spPr bwMode="auto">
          <a:xfrm>
            <a:off x="4467225" y="3890963"/>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2,8  : 80   =  0,035</a:t>
            </a:r>
          </a:p>
        </p:txBody>
      </p:sp>
      <p:sp>
        <p:nvSpPr>
          <p:cNvPr id="13" name="Text Box 9">
            <a:extLst>
              <a:ext uri="{FF2B5EF4-FFF2-40B4-BE49-F238E27FC236}">
                <a16:creationId xmlns:a16="http://schemas.microsoft.com/office/drawing/2014/main" id="{0DBC2A7A-E244-4518-BB70-23B2DFA98404}"/>
              </a:ext>
            </a:extLst>
          </p:cNvPr>
          <p:cNvSpPr txBox="1">
            <a:spLocks noChangeArrowheads="1"/>
          </p:cNvSpPr>
          <p:nvPr/>
        </p:nvSpPr>
        <p:spPr bwMode="auto">
          <a:xfrm>
            <a:off x="4467225" y="4410075"/>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0,035 = 3,5 %</a:t>
            </a:r>
          </a:p>
        </p:txBody>
      </p:sp>
      <p:sp>
        <p:nvSpPr>
          <p:cNvPr id="14" name="Text Box 10">
            <a:extLst>
              <a:ext uri="{FF2B5EF4-FFF2-40B4-BE49-F238E27FC236}">
                <a16:creationId xmlns:a16="http://schemas.microsoft.com/office/drawing/2014/main" id="{4408D33F-0D41-49FC-8746-0E30EBAFC92F}"/>
              </a:ext>
            </a:extLst>
          </p:cNvPr>
          <p:cNvSpPr txBox="1">
            <a:spLocks noChangeArrowheads="1"/>
          </p:cNvSpPr>
          <p:nvPr/>
        </p:nvSpPr>
        <p:spPr bwMode="auto">
          <a:xfrm>
            <a:off x="5762625" y="5095875"/>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3,5 %</a:t>
            </a:r>
          </a:p>
        </p:txBody>
      </p:sp>
      <p:sp>
        <p:nvSpPr>
          <p:cNvPr id="15" name="Line 26">
            <a:extLst>
              <a:ext uri="{FF2B5EF4-FFF2-40B4-BE49-F238E27FC236}">
                <a16:creationId xmlns:a16="http://schemas.microsoft.com/office/drawing/2014/main" id="{00BBB6F0-A327-4A38-AD1C-4AD6202E5C29}"/>
              </a:ext>
            </a:extLst>
          </p:cNvPr>
          <p:cNvSpPr>
            <a:spLocks noChangeShapeType="1"/>
          </p:cNvSpPr>
          <p:nvPr/>
        </p:nvSpPr>
        <p:spPr bwMode="auto">
          <a:xfrm>
            <a:off x="1921648" y="1770063"/>
            <a:ext cx="4707752" cy="13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a:extLst>
              <a:ext uri="{FF2B5EF4-FFF2-40B4-BE49-F238E27FC236}">
                <a16:creationId xmlns:a16="http://schemas.microsoft.com/office/drawing/2014/main" id="{2C715231-93D9-4DE0-AB98-03394FC0A80C}"/>
              </a:ext>
            </a:extLst>
          </p:cNvPr>
          <p:cNvSpPr>
            <a:spLocks noChangeShapeType="1"/>
          </p:cNvSpPr>
          <p:nvPr/>
        </p:nvSpPr>
        <p:spPr bwMode="auto">
          <a:xfrm flipV="1">
            <a:off x="1606726" y="2408238"/>
            <a:ext cx="7308674" cy="135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3951701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edge">
                                      <p:cBhvr>
                                        <p:cTn id="17" dur="2000"/>
                                        <p:tgtEl>
                                          <p:spTgt spid="15"/>
                                        </p:tgtEl>
                                      </p:cBhvr>
                                    </p:animEffect>
                                  </p:childTnLst>
                                </p:cTn>
                              </p:par>
                              <p:par>
                                <p:cTn id="18" presetID="2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edge">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2000"/>
                                        <p:tgtEl>
                                          <p:spTgt spid="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edge">
                                      <p:cBhvr>
                                        <p:cTn id="31" dur="2000"/>
                                        <p:tgtEl>
                                          <p:spTgt spid="12"/>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edge">
                                      <p:cBhvr>
                                        <p:cTn id="34" dur="2000"/>
                                        <p:tgtEl>
                                          <p:spTgt spid="13"/>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edg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69C81FCA-E834-4D39-9665-2183AA9AD896}"/>
              </a:ext>
            </a:extLst>
          </p:cNvPr>
          <p:cNvSpPr txBox="1">
            <a:spLocks noChangeArrowheads="1"/>
          </p:cNvSpPr>
          <p:nvPr/>
        </p:nvSpPr>
        <p:spPr bwMode="auto">
          <a:xfrm>
            <a:off x="1866900" y="2200275"/>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Muốn tìm phần trăm của hai số ta làm như thế nào?</a:t>
            </a:r>
          </a:p>
        </p:txBody>
      </p:sp>
      <p:sp>
        <p:nvSpPr>
          <p:cNvPr id="5" name="Text Box 6">
            <a:extLst>
              <a:ext uri="{FF2B5EF4-FFF2-40B4-BE49-F238E27FC236}">
                <a16:creationId xmlns:a16="http://schemas.microsoft.com/office/drawing/2014/main" id="{63C1BA51-646A-4FA8-AEEB-144384E8B086}"/>
              </a:ext>
            </a:extLst>
          </p:cNvPr>
          <p:cNvSpPr txBox="1">
            <a:spLocks noChangeArrowheads="1"/>
          </p:cNvSpPr>
          <p:nvPr/>
        </p:nvSpPr>
        <p:spPr bwMode="auto">
          <a:xfrm>
            <a:off x="2019300" y="2919413"/>
            <a:ext cx="8001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phần trăm của hai số ta làm như sau:</a:t>
            </a:r>
          </a:p>
          <a:p>
            <a:pPr eaLnBrk="1" hangingPunct="1">
              <a:spcBef>
                <a:spcPct val="50000"/>
              </a:spcBef>
              <a:buFontTx/>
              <a:buNone/>
            </a:pPr>
            <a:r>
              <a:rPr lang="en-US" altLang="en-US" sz="2800" b="1">
                <a:solidFill>
                  <a:srgbClr val="0000FF"/>
                </a:solidFill>
                <a:latin typeface="Times New Roman" panose="02020603050405020304" pitchFamily="18" charset="0"/>
              </a:rPr>
              <a:t>   - Tìm thương của hai số.</a:t>
            </a:r>
          </a:p>
          <a:p>
            <a:pPr eaLnBrk="1" hangingPunct="1">
              <a:spcBef>
                <a:spcPct val="50000"/>
              </a:spcBef>
              <a:buFontTx/>
              <a:buNone/>
            </a:pPr>
            <a:r>
              <a:rPr lang="en-US" altLang="en-US" sz="2800" b="1">
                <a:solidFill>
                  <a:srgbClr val="0000FF"/>
                </a:solidFill>
                <a:latin typeface="Times New Roman" panose="02020603050405020304" pitchFamily="18" charset="0"/>
              </a:rPr>
              <a:t>   - Nhân thương đó với 100 rồi viết thêm kí hiệu % vào bên phải số tìm được.</a:t>
            </a:r>
          </a:p>
          <a:p>
            <a:pPr eaLnBrk="1" hangingPunct="1">
              <a:spcBef>
                <a:spcPct val="50000"/>
              </a:spcBef>
              <a:buFontTx/>
              <a:buNone/>
            </a:pPr>
            <a:r>
              <a:rPr lang="en-US" altLang="en-US" sz="2400" b="1">
                <a:solidFill>
                  <a:srgbClr val="0000FF"/>
                </a:solidFill>
                <a:latin typeface="Times New Roman" panose="02020603050405020304" pitchFamily="18" charset="0"/>
              </a:rPr>
              <a:t>  </a:t>
            </a:r>
          </a:p>
        </p:txBody>
      </p:sp>
      <p:pic>
        <p:nvPicPr>
          <p:cNvPr id="7" name="图片 5">
            <a:extLst>
              <a:ext uri="{FF2B5EF4-FFF2-40B4-BE49-F238E27FC236}">
                <a16:creationId xmlns:a16="http://schemas.microsoft.com/office/drawing/2014/main" id="{0F257FF9-1F47-40A6-8878-6592ED5ACDC1}"/>
              </a:ext>
            </a:extLst>
          </p:cNvPr>
          <p:cNvPicPr>
            <a:picLocks noChangeAspect="1"/>
          </p:cNvPicPr>
          <p:nvPr/>
        </p:nvPicPr>
        <p:blipFill rotWithShape="1">
          <a:blip r:embed="rId2">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8" name="图片 9">
            <a:extLst>
              <a:ext uri="{FF2B5EF4-FFF2-40B4-BE49-F238E27FC236}">
                <a16:creationId xmlns:a16="http://schemas.microsoft.com/office/drawing/2014/main" id="{4DC7855A-A815-49DA-B37B-A22622681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9" name="图片 10">
            <a:extLst>
              <a:ext uri="{FF2B5EF4-FFF2-40B4-BE49-F238E27FC236}">
                <a16:creationId xmlns:a16="http://schemas.microsoft.com/office/drawing/2014/main" id="{11E2D9F5-7724-4DE9-ABD3-19EBC139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0" name="文本框 18">
            <a:extLst>
              <a:ext uri="{FF2B5EF4-FFF2-40B4-BE49-F238E27FC236}">
                <a16:creationId xmlns:a16="http://schemas.microsoft.com/office/drawing/2014/main" id="{3F9F312B-FEAF-4C16-85DC-7A6D458D7709}"/>
              </a:ext>
            </a:extLst>
          </p:cNvPr>
          <p:cNvSpPr txBox="1"/>
          <p:nvPr/>
        </p:nvSpPr>
        <p:spPr>
          <a:xfrm>
            <a:off x="2821768" y="235472"/>
            <a:ext cx="2113079"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 luận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11" name="图片 20">
            <a:extLst>
              <a:ext uri="{FF2B5EF4-FFF2-40B4-BE49-F238E27FC236}">
                <a16:creationId xmlns:a16="http://schemas.microsoft.com/office/drawing/2014/main" id="{C81D083C-C4FE-444A-842D-FC84B7016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Tree>
    <p:extLst>
      <p:ext uri="{BB962C8B-B14F-4D97-AF65-F5344CB8AC3E}">
        <p14:creationId xmlns:p14="http://schemas.microsoft.com/office/powerpoint/2010/main" val="210837939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iterate type="lt">
                                    <p:tmPct val="0"/>
                                  </p:iterate>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592779"/>
            <a:ext cx="7489446" cy="2134416"/>
            <a:chOff x="2538591" y="1663339"/>
            <a:chExt cx="3945223" cy="2997975"/>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663339"/>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THỰC HÀNH</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26491199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1</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31" name="Text Box 6">
            <a:extLst>
              <a:ext uri="{FF2B5EF4-FFF2-40B4-BE49-F238E27FC236}">
                <a16:creationId xmlns:a16="http://schemas.microsoft.com/office/drawing/2014/main" id="{DAE8DF6C-11E1-4F4B-913B-61BB1D15DF15}"/>
              </a:ext>
            </a:extLst>
          </p:cNvPr>
          <p:cNvSpPr txBox="1">
            <a:spLocks noChangeArrowheads="1"/>
          </p:cNvSpPr>
          <p:nvPr/>
        </p:nvSpPr>
        <p:spPr bwMode="auto">
          <a:xfrm>
            <a:off x="1139532" y="1115915"/>
            <a:ext cx="634192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Viết thành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(theo mẫu):</a:t>
            </a:r>
          </a:p>
        </p:txBody>
      </p:sp>
      <p:sp>
        <p:nvSpPr>
          <p:cNvPr id="40" name="Text Box 7">
            <a:extLst>
              <a:ext uri="{FF2B5EF4-FFF2-40B4-BE49-F238E27FC236}">
                <a16:creationId xmlns:a16="http://schemas.microsoft.com/office/drawing/2014/main" id="{E3519D76-809B-4C63-8D45-9EF3BB0A7C68}"/>
              </a:ext>
            </a:extLst>
          </p:cNvPr>
          <p:cNvSpPr txBox="1">
            <a:spLocks noChangeArrowheads="1"/>
          </p:cNvSpPr>
          <p:nvPr/>
        </p:nvSpPr>
        <p:spPr bwMode="auto">
          <a:xfrm>
            <a:off x="2170542" y="2006602"/>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0,57;              0,3;             0,234;             1,35.</a:t>
            </a:r>
          </a:p>
        </p:txBody>
      </p:sp>
      <p:sp>
        <p:nvSpPr>
          <p:cNvPr id="41" name="Text Box 48">
            <a:extLst>
              <a:ext uri="{FF2B5EF4-FFF2-40B4-BE49-F238E27FC236}">
                <a16:creationId xmlns:a16="http://schemas.microsoft.com/office/drawing/2014/main" id="{EBAE0213-3F8C-4BD4-8D9A-F01F16CFD8AB}"/>
              </a:ext>
            </a:extLst>
          </p:cNvPr>
          <p:cNvSpPr txBox="1">
            <a:spLocks noChangeArrowheads="1"/>
          </p:cNvSpPr>
          <p:nvPr/>
        </p:nvSpPr>
        <p:spPr bwMode="auto">
          <a:xfrm>
            <a:off x="1181100" y="29943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 0,57  = 57 %</a:t>
            </a:r>
          </a:p>
        </p:txBody>
      </p:sp>
      <p:sp>
        <p:nvSpPr>
          <p:cNvPr id="43" name="TextBox 42">
            <a:extLst>
              <a:ext uri="{FF2B5EF4-FFF2-40B4-BE49-F238E27FC236}">
                <a16:creationId xmlns:a16="http://schemas.microsoft.com/office/drawing/2014/main" id="{FAEDB404-D565-448A-B873-D4C2A4AF4EAE}"/>
              </a:ext>
            </a:extLst>
          </p:cNvPr>
          <p:cNvSpPr txBox="1">
            <a:spLocks noChangeArrowheads="1"/>
          </p:cNvSpPr>
          <p:nvPr/>
        </p:nvSpPr>
        <p:spPr bwMode="auto">
          <a:xfrm>
            <a:off x="2032578" y="405476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0,57 = </a:t>
            </a:r>
            <a:r>
              <a:rPr lang="en-US" altLang="en-US" sz="2800" b="1">
                <a:solidFill>
                  <a:srgbClr val="FF0000"/>
                </a:solidFill>
                <a:latin typeface="Times New Roman" panose="02020603050405020304" pitchFamily="18" charset="0"/>
              </a:rPr>
              <a:t>57 %</a:t>
            </a:r>
          </a:p>
        </p:txBody>
      </p:sp>
      <p:sp>
        <p:nvSpPr>
          <p:cNvPr id="44" name="TextBox 43">
            <a:extLst>
              <a:ext uri="{FF2B5EF4-FFF2-40B4-BE49-F238E27FC236}">
                <a16:creationId xmlns:a16="http://schemas.microsoft.com/office/drawing/2014/main" id="{6DB4E76E-EFDE-4432-A6A3-78C4D53C2B2E}"/>
              </a:ext>
            </a:extLst>
          </p:cNvPr>
          <p:cNvSpPr txBox="1">
            <a:spLocks noChangeArrowheads="1"/>
          </p:cNvSpPr>
          <p:nvPr/>
        </p:nvSpPr>
        <p:spPr bwMode="auto">
          <a:xfrm>
            <a:off x="5907230" y="406010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0,3 = </a:t>
            </a:r>
            <a:r>
              <a:rPr lang="en-US" altLang="en-US" sz="2800" b="1">
                <a:solidFill>
                  <a:srgbClr val="FF0000"/>
                </a:solidFill>
                <a:latin typeface="Times New Roman" panose="02020603050405020304" pitchFamily="18" charset="0"/>
              </a:rPr>
              <a:t>30 %</a:t>
            </a:r>
          </a:p>
        </p:txBody>
      </p:sp>
      <p:sp>
        <p:nvSpPr>
          <p:cNvPr id="45" name="TextBox 44">
            <a:extLst>
              <a:ext uri="{FF2B5EF4-FFF2-40B4-BE49-F238E27FC236}">
                <a16:creationId xmlns:a16="http://schemas.microsoft.com/office/drawing/2014/main" id="{DB956257-D1A6-4915-911B-7840BCBB1E3A}"/>
              </a:ext>
            </a:extLst>
          </p:cNvPr>
          <p:cNvSpPr txBox="1">
            <a:spLocks noChangeArrowheads="1"/>
          </p:cNvSpPr>
          <p:nvPr/>
        </p:nvSpPr>
        <p:spPr bwMode="auto">
          <a:xfrm>
            <a:off x="2010350" y="4793668"/>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0,234 = </a:t>
            </a:r>
            <a:r>
              <a:rPr lang="en-US" altLang="en-US" sz="2800" b="1">
                <a:solidFill>
                  <a:srgbClr val="FF0000"/>
                </a:solidFill>
                <a:latin typeface="Times New Roman" panose="02020603050405020304" pitchFamily="18" charset="0"/>
              </a:rPr>
              <a:t>23,4 %</a:t>
            </a:r>
          </a:p>
        </p:txBody>
      </p:sp>
      <p:sp>
        <p:nvSpPr>
          <p:cNvPr id="46" name="TextBox 45">
            <a:extLst>
              <a:ext uri="{FF2B5EF4-FFF2-40B4-BE49-F238E27FC236}">
                <a16:creationId xmlns:a16="http://schemas.microsoft.com/office/drawing/2014/main" id="{FCE2280B-CD4F-4189-9E65-640BCB7E9218}"/>
              </a:ext>
            </a:extLst>
          </p:cNvPr>
          <p:cNvSpPr txBox="1">
            <a:spLocks noChangeArrowheads="1"/>
          </p:cNvSpPr>
          <p:nvPr/>
        </p:nvSpPr>
        <p:spPr bwMode="auto">
          <a:xfrm>
            <a:off x="5823525" y="479208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1,35 = </a:t>
            </a:r>
            <a:r>
              <a:rPr lang="en-US" altLang="en-US" sz="2800" b="1">
                <a:solidFill>
                  <a:srgbClr val="FF0000"/>
                </a:solidFill>
                <a:latin typeface="Times New Roman" panose="02020603050405020304" pitchFamily="18" charset="0"/>
              </a:rPr>
              <a:t>135 %</a:t>
            </a:r>
          </a:p>
        </p:txBody>
      </p:sp>
    </p:spTree>
    <p:extLst>
      <p:ext uri="{BB962C8B-B14F-4D97-AF65-F5344CB8AC3E}">
        <p14:creationId xmlns:p14="http://schemas.microsoft.com/office/powerpoint/2010/main" val="383355395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strips(down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1"/>
                                        </p:tgtEl>
                                        <p:attrNameLst>
                                          <p:attrName>ppt_w</p:attrName>
                                        </p:attrNameLst>
                                      </p:cBhvr>
                                      <p:tavLst>
                                        <p:tav tm="0">
                                          <p:val>
                                            <p:strVal val="ppt_w"/>
                                          </p:val>
                                        </p:tav>
                                        <p:tav tm="100000">
                                          <p:val>
                                            <p:fltVal val="0"/>
                                          </p:val>
                                        </p:tav>
                                      </p:tavLst>
                                    </p:anim>
                                    <p:anim calcmode="lin" valueType="num">
                                      <p:cBhvr>
                                        <p:cTn id="22" dur="500"/>
                                        <p:tgtEl>
                                          <p:spTgt spid="41"/>
                                        </p:tgtEl>
                                        <p:attrNameLst>
                                          <p:attrName>ppt_h</p:attrName>
                                        </p:attrNameLst>
                                      </p:cBhvr>
                                      <p:tavLst>
                                        <p:tav tm="0">
                                          <p:val>
                                            <p:strVal val="ppt_h"/>
                                          </p:val>
                                        </p:tav>
                                        <p:tav tm="100000">
                                          <p:val>
                                            <p:fltVal val="0"/>
                                          </p:val>
                                        </p:tav>
                                      </p:tavLst>
                                    </p:anim>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P spid="41" grpId="0"/>
      <p:bldP spid="41" grpId="1"/>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2</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8">
            <a:extLst>
              <a:ext uri="{FF2B5EF4-FFF2-40B4-BE49-F238E27FC236}">
                <a16:creationId xmlns:a16="http://schemas.microsoft.com/office/drawing/2014/main" id="{7E9E28A2-B155-4EE4-9663-EC2F6E1D087E}"/>
              </a:ext>
            </a:extLst>
          </p:cNvPr>
          <p:cNvSpPr txBox="1">
            <a:spLocks noChangeArrowheads="1"/>
          </p:cNvSpPr>
          <p:nvPr/>
        </p:nvSpPr>
        <p:spPr bwMode="auto">
          <a:xfrm>
            <a:off x="1769729" y="1304736"/>
            <a:ext cx="698371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Tính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(theo mẫu):</a:t>
            </a:r>
          </a:p>
        </p:txBody>
      </p:sp>
      <p:sp>
        <p:nvSpPr>
          <p:cNvPr id="8" name="Text Box 9">
            <a:extLst>
              <a:ext uri="{FF2B5EF4-FFF2-40B4-BE49-F238E27FC236}">
                <a16:creationId xmlns:a16="http://schemas.microsoft.com/office/drawing/2014/main" id="{E741EA80-0EEF-4E49-91F3-013904CF3E3E}"/>
              </a:ext>
            </a:extLst>
          </p:cNvPr>
          <p:cNvSpPr txBox="1">
            <a:spLocks noChangeArrowheads="1"/>
          </p:cNvSpPr>
          <p:nvPr/>
        </p:nvSpPr>
        <p:spPr bwMode="auto">
          <a:xfrm>
            <a:off x="1095375" y="206375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AutoNum type="alphaLcParenR"/>
            </a:pPr>
            <a:r>
              <a:rPr lang="en-US" altLang="en-US" sz="2800" b="1">
                <a:solidFill>
                  <a:srgbClr val="0000FF"/>
                </a:solidFill>
                <a:latin typeface="Times New Roman" panose="02020603050405020304" pitchFamily="18" charset="0"/>
              </a:rPr>
              <a:t>19 và 30       ;        b)  45 và 61         ;         c) 1,2  và 26.        </a:t>
            </a:r>
          </a:p>
        </p:txBody>
      </p:sp>
      <p:sp>
        <p:nvSpPr>
          <p:cNvPr id="9" name="Text Box 10">
            <a:extLst>
              <a:ext uri="{FF2B5EF4-FFF2-40B4-BE49-F238E27FC236}">
                <a16:creationId xmlns:a16="http://schemas.microsoft.com/office/drawing/2014/main" id="{EE6EB083-0BA5-4745-B6DD-C38A4BDA03B8}"/>
              </a:ext>
            </a:extLst>
          </p:cNvPr>
          <p:cNvSpPr txBox="1">
            <a:spLocks noChangeArrowheads="1"/>
          </p:cNvSpPr>
          <p:nvPr/>
        </p:nvSpPr>
        <p:spPr bwMode="auto">
          <a:xfrm>
            <a:off x="2133600" y="3238500"/>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19  :  30  =  0,6333... =  63,33 %</a:t>
            </a:r>
          </a:p>
        </p:txBody>
      </p:sp>
      <p:sp>
        <p:nvSpPr>
          <p:cNvPr id="12" name="Text Box 12">
            <a:extLst>
              <a:ext uri="{FF2B5EF4-FFF2-40B4-BE49-F238E27FC236}">
                <a16:creationId xmlns:a16="http://schemas.microsoft.com/office/drawing/2014/main" id="{6882543F-B2E4-4493-95D2-167FAA0C64E8}"/>
              </a:ext>
            </a:extLst>
          </p:cNvPr>
          <p:cNvSpPr txBox="1">
            <a:spLocks noChangeArrowheads="1"/>
          </p:cNvSpPr>
          <p:nvPr/>
        </p:nvSpPr>
        <p:spPr bwMode="auto">
          <a:xfrm>
            <a:off x="2346325" y="4641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3" name="Text Box 10">
            <a:extLst>
              <a:ext uri="{FF2B5EF4-FFF2-40B4-BE49-F238E27FC236}">
                <a16:creationId xmlns:a16="http://schemas.microsoft.com/office/drawing/2014/main" id="{1B88FC05-8746-41D3-B3F1-48AB3DA34D2D}"/>
              </a:ext>
            </a:extLst>
          </p:cNvPr>
          <p:cNvSpPr txBox="1">
            <a:spLocks noChangeArrowheads="1"/>
          </p:cNvSpPr>
          <p:nvPr/>
        </p:nvSpPr>
        <p:spPr bwMode="auto">
          <a:xfrm>
            <a:off x="1890713" y="3954463"/>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latin typeface="Times New Roman" panose="02020603050405020304" pitchFamily="18" charset="0"/>
              </a:rPr>
              <a:t>             </a:t>
            </a:r>
            <a:r>
              <a:rPr lang="en-US" altLang="en-US" sz="2800" b="1">
                <a:solidFill>
                  <a:srgbClr val="0000FF"/>
                </a:solidFill>
                <a:latin typeface="Times New Roman" panose="02020603050405020304" pitchFamily="18" charset="0"/>
              </a:rPr>
              <a:t>45  :  61  =  0,7377... =  </a:t>
            </a:r>
            <a:r>
              <a:rPr lang="en-US" altLang="en-US" sz="2800" b="1">
                <a:solidFill>
                  <a:srgbClr val="FF0000"/>
                </a:solidFill>
                <a:latin typeface="Times New Roman" panose="02020603050405020304" pitchFamily="18" charset="0"/>
              </a:rPr>
              <a:t>73,77 %</a:t>
            </a:r>
          </a:p>
        </p:txBody>
      </p:sp>
      <p:sp>
        <p:nvSpPr>
          <p:cNvPr id="14" name="Text Box 10">
            <a:extLst>
              <a:ext uri="{FF2B5EF4-FFF2-40B4-BE49-F238E27FC236}">
                <a16:creationId xmlns:a16="http://schemas.microsoft.com/office/drawing/2014/main" id="{A7A8B7FC-A442-4637-8EF9-4DEB77439A54}"/>
              </a:ext>
            </a:extLst>
          </p:cNvPr>
          <p:cNvSpPr txBox="1">
            <a:spLocks noChangeArrowheads="1"/>
          </p:cNvSpPr>
          <p:nvPr/>
        </p:nvSpPr>
        <p:spPr bwMode="auto">
          <a:xfrm>
            <a:off x="1828800" y="4649788"/>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1,2  :  26  =  0,0461... =  </a:t>
            </a:r>
            <a:r>
              <a:rPr lang="en-US" altLang="en-US" sz="2800" b="1">
                <a:solidFill>
                  <a:srgbClr val="FF0000"/>
                </a:solidFill>
                <a:latin typeface="Times New Roman" panose="02020603050405020304" pitchFamily="18" charset="0"/>
              </a:rPr>
              <a:t>4,61%</a:t>
            </a:r>
          </a:p>
        </p:txBody>
      </p:sp>
    </p:spTree>
    <p:extLst>
      <p:ext uri="{BB962C8B-B14F-4D97-AF65-F5344CB8AC3E}">
        <p14:creationId xmlns:p14="http://schemas.microsoft.com/office/powerpoint/2010/main" val="172011898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3</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40">
            <a:extLst>
              <a:ext uri="{FF2B5EF4-FFF2-40B4-BE49-F238E27FC236}">
                <a16:creationId xmlns:a16="http://schemas.microsoft.com/office/drawing/2014/main" id="{89C9D707-42C4-49C6-B21A-4E92EA235085}"/>
              </a:ext>
            </a:extLst>
          </p:cNvPr>
          <p:cNvSpPr txBox="1">
            <a:spLocks noChangeArrowheads="1"/>
          </p:cNvSpPr>
          <p:nvPr/>
        </p:nvSpPr>
        <p:spPr bwMode="auto">
          <a:xfrm>
            <a:off x="5413375" y="36036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8" name="Line 41">
            <a:extLst>
              <a:ext uri="{FF2B5EF4-FFF2-40B4-BE49-F238E27FC236}">
                <a16:creationId xmlns:a16="http://schemas.microsoft.com/office/drawing/2014/main" id="{7865FBF0-8797-4EF5-8C7C-6151CEB990D4}"/>
              </a:ext>
            </a:extLst>
          </p:cNvPr>
          <p:cNvSpPr>
            <a:spLocks noChangeShapeType="1"/>
          </p:cNvSpPr>
          <p:nvPr/>
        </p:nvSpPr>
        <p:spPr bwMode="auto">
          <a:xfrm>
            <a:off x="5200650" y="3333750"/>
            <a:ext cx="0" cy="327660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42">
            <a:extLst>
              <a:ext uri="{FF2B5EF4-FFF2-40B4-BE49-F238E27FC236}">
                <a16:creationId xmlns:a16="http://schemas.microsoft.com/office/drawing/2014/main" id="{D9CE14FA-7364-4472-834D-4C295597F4E8}"/>
              </a:ext>
            </a:extLst>
          </p:cNvPr>
          <p:cNvSpPr txBox="1">
            <a:spLocks noChangeArrowheads="1"/>
          </p:cNvSpPr>
          <p:nvPr/>
        </p:nvSpPr>
        <p:spPr bwMode="auto">
          <a:xfrm>
            <a:off x="2228850" y="280035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Tóm tắt:</a:t>
            </a:r>
            <a:r>
              <a:rPr lang="en-US" altLang="en-US" sz="2800" b="1">
                <a:solidFill>
                  <a:srgbClr val="FF0000"/>
                </a:solidFill>
                <a:latin typeface="Times New Roman" panose="02020603050405020304" pitchFamily="18" charset="0"/>
              </a:rPr>
              <a:t> </a:t>
            </a:r>
          </a:p>
        </p:txBody>
      </p:sp>
      <p:sp>
        <p:nvSpPr>
          <p:cNvPr id="12" name="Text Box 43">
            <a:extLst>
              <a:ext uri="{FF2B5EF4-FFF2-40B4-BE49-F238E27FC236}">
                <a16:creationId xmlns:a16="http://schemas.microsoft.com/office/drawing/2014/main" id="{99E91445-4F33-4FA4-B174-919B12661E45}"/>
              </a:ext>
            </a:extLst>
          </p:cNvPr>
          <p:cNvSpPr txBox="1">
            <a:spLocks noChangeArrowheads="1"/>
          </p:cNvSpPr>
          <p:nvPr/>
        </p:nvSpPr>
        <p:spPr bwMode="auto">
          <a:xfrm>
            <a:off x="1466850" y="3486150"/>
            <a:ext cx="3581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Lớp có : 25 học sinh</a:t>
            </a:r>
          </a:p>
          <a:p>
            <a:pPr>
              <a:spcBef>
                <a:spcPct val="50000"/>
              </a:spcBef>
              <a:buFontTx/>
              <a:buNone/>
            </a:pPr>
            <a:r>
              <a:rPr lang="en-US" altLang="en-US" sz="2800" b="1">
                <a:solidFill>
                  <a:srgbClr val="0000FF"/>
                </a:solidFill>
                <a:latin typeface="Times New Roman" panose="02020603050405020304" pitchFamily="18" charset="0"/>
              </a:rPr>
              <a:t>       Nữ : 13 học sinh</a:t>
            </a:r>
          </a:p>
        </p:txBody>
      </p:sp>
      <p:sp>
        <p:nvSpPr>
          <p:cNvPr id="13" name="Text Box 46">
            <a:extLst>
              <a:ext uri="{FF2B5EF4-FFF2-40B4-BE49-F238E27FC236}">
                <a16:creationId xmlns:a16="http://schemas.microsoft.com/office/drawing/2014/main" id="{F2503677-3958-40E1-BF25-17C3F85A51E7}"/>
              </a:ext>
            </a:extLst>
          </p:cNvPr>
          <p:cNvSpPr txBox="1">
            <a:spLocks noChangeArrowheads="1"/>
          </p:cNvSpPr>
          <p:nvPr/>
        </p:nvSpPr>
        <p:spPr bwMode="auto">
          <a:xfrm>
            <a:off x="7486650" y="2800350"/>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4" name="Text Box 47">
            <a:extLst>
              <a:ext uri="{FF2B5EF4-FFF2-40B4-BE49-F238E27FC236}">
                <a16:creationId xmlns:a16="http://schemas.microsoft.com/office/drawing/2014/main" id="{AE6850DF-A989-4D22-B7DB-5666E348AEC9}"/>
              </a:ext>
            </a:extLst>
          </p:cNvPr>
          <p:cNvSpPr txBox="1">
            <a:spLocks noChangeArrowheads="1"/>
          </p:cNvSpPr>
          <p:nvPr/>
        </p:nvSpPr>
        <p:spPr bwMode="auto">
          <a:xfrm>
            <a:off x="5200650" y="3486150"/>
            <a:ext cx="5410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là:</a:t>
            </a:r>
          </a:p>
        </p:txBody>
      </p:sp>
      <p:sp>
        <p:nvSpPr>
          <p:cNvPr id="15" name="Text Box 48">
            <a:extLst>
              <a:ext uri="{FF2B5EF4-FFF2-40B4-BE49-F238E27FC236}">
                <a16:creationId xmlns:a16="http://schemas.microsoft.com/office/drawing/2014/main" id="{245654A7-D366-4DD0-BDBE-C2D37361E0A1}"/>
              </a:ext>
            </a:extLst>
          </p:cNvPr>
          <p:cNvSpPr txBox="1">
            <a:spLocks noChangeArrowheads="1"/>
          </p:cNvSpPr>
          <p:nvPr/>
        </p:nvSpPr>
        <p:spPr bwMode="auto">
          <a:xfrm>
            <a:off x="6724650" y="455295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13  :  25   = 0,52</a:t>
            </a:r>
          </a:p>
        </p:txBody>
      </p:sp>
      <p:sp>
        <p:nvSpPr>
          <p:cNvPr id="16" name="Text Box 50">
            <a:extLst>
              <a:ext uri="{FF2B5EF4-FFF2-40B4-BE49-F238E27FC236}">
                <a16:creationId xmlns:a16="http://schemas.microsoft.com/office/drawing/2014/main" id="{44327334-EC15-4C63-A294-FD7B6B87279E}"/>
              </a:ext>
            </a:extLst>
          </p:cNvPr>
          <p:cNvSpPr txBox="1">
            <a:spLocks noChangeArrowheads="1"/>
          </p:cNvSpPr>
          <p:nvPr/>
        </p:nvSpPr>
        <p:spPr bwMode="auto">
          <a:xfrm>
            <a:off x="6800850" y="508635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0,52  = 52 %</a:t>
            </a:r>
            <a:r>
              <a:rPr lang="en-US" altLang="en-US" b="1">
                <a:solidFill>
                  <a:srgbClr val="0000FF"/>
                </a:solidFill>
                <a:latin typeface="Times New Roman" panose="02020603050405020304" pitchFamily="18" charset="0"/>
              </a:rPr>
              <a:t> </a:t>
            </a:r>
          </a:p>
        </p:txBody>
      </p:sp>
      <p:sp>
        <p:nvSpPr>
          <p:cNvPr id="17" name="Text Box 51">
            <a:extLst>
              <a:ext uri="{FF2B5EF4-FFF2-40B4-BE49-F238E27FC236}">
                <a16:creationId xmlns:a16="http://schemas.microsoft.com/office/drawing/2014/main" id="{4C061BC0-DAA9-4CE0-ABD5-F253BEE1390E}"/>
              </a:ext>
            </a:extLst>
          </p:cNvPr>
          <p:cNvSpPr txBox="1">
            <a:spLocks noChangeArrowheads="1"/>
          </p:cNvSpPr>
          <p:nvPr/>
        </p:nvSpPr>
        <p:spPr bwMode="auto">
          <a:xfrm>
            <a:off x="7334250" y="577215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52 %</a:t>
            </a:r>
          </a:p>
        </p:txBody>
      </p:sp>
      <p:sp>
        <p:nvSpPr>
          <p:cNvPr id="18" name="Text Box 70">
            <a:extLst>
              <a:ext uri="{FF2B5EF4-FFF2-40B4-BE49-F238E27FC236}">
                <a16:creationId xmlns:a16="http://schemas.microsoft.com/office/drawing/2014/main" id="{84F3D7FB-A236-4242-A938-1BAB90395AA4}"/>
              </a:ext>
            </a:extLst>
          </p:cNvPr>
          <p:cNvSpPr txBox="1">
            <a:spLocks noChangeArrowheads="1"/>
          </p:cNvSpPr>
          <p:nvPr/>
        </p:nvSpPr>
        <p:spPr bwMode="auto">
          <a:xfrm>
            <a:off x="1466850" y="4629150"/>
            <a:ext cx="4038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a:t>
            </a:r>
          </a:p>
        </p:txBody>
      </p:sp>
      <p:sp>
        <p:nvSpPr>
          <p:cNvPr id="20" name="文本框 18">
            <a:extLst>
              <a:ext uri="{FF2B5EF4-FFF2-40B4-BE49-F238E27FC236}">
                <a16:creationId xmlns:a16="http://schemas.microsoft.com/office/drawing/2014/main" id="{9AF0BCF2-6979-4175-ABD3-A9C94131132B}"/>
              </a:ext>
            </a:extLst>
          </p:cNvPr>
          <p:cNvSpPr txBox="1"/>
          <p:nvPr/>
        </p:nvSpPr>
        <p:spPr>
          <a:xfrm>
            <a:off x="342906" y="1358959"/>
            <a:ext cx="11849094" cy="1077218"/>
          </a:xfrm>
          <a:prstGeom prst="rect">
            <a:avLst/>
          </a:prstGeom>
          <a:noFill/>
        </p:spPr>
        <p:txBody>
          <a:bodyPr wrap="square" rtlCol="0">
            <a:spAutoFit/>
          </a:bodyPr>
          <a:lstStyle/>
          <a:p>
            <a:r>
              <a:rPr lang="en-US" altLang="zh-CN" sz="32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Một lớp học có 25 học sinh, trong đó có 13 học sinh nữ. Hỏi số học sinh nữ chiếm bao nhiêu phần trăm số học sinh của lớp học đó?</a:t>
            </a:r>
            <a:endParaRPr lang="zh-CN" altLang="en-US" sz="3200" b="1" dirty="0">
              <a:solidFill>
                <a:srgbClr val="0000CC"/>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706781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edg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edg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338436823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244887" y="387741"/>
            <a:ext cx="5513048" cy="646331"/>
          </a:xfrm>
          <a:prstGeom prst="rect">
            <a:avLst/>
          </a:prstGeom>
          <a:noFill/>
        </p:spPr>
        <p:txBody>
          <a:bodyPr wrap="none" rtlCol="0">
            <a:spAutoFit/>
          </a:bodyPr>
          <a:lstStyle/>
          <a:p>
            <a:pPr algn="ctr"/>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 suy nghĩ và trả lời</a:t>
            </a:r>
            <a:r>
              <a:rPr lang="en-US" altLang="zh-CN"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rPr>
              <a:t>:</a:t>
            </a:r>
            <a:endPar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22" name="组合 2">
            <a:extLst>
              <a:ext uri="{FF2B5EF4-FFF2-40B4-BE49-F238E27FC236}">
                <a16:creationId xmlns:a16="http://schemas.microsoft.com/office/drawing/2014/main" id="{651D88C7-2082-4BBC-8EDC-B50ED804F18A}"/>
              </a:ext>
            </a:extLst>
          </p:cNvPr>
          <p:cNvGrpSpPr/>
          <p:nvPr/>
        </p:nvGrpSpPr>
        <p:grpSpPr>
          <a:xfrm>
            <a:off x="609599" y="1638317"/>
            <a:ext cx="11087100" cy="1447784"/>
            <a:chOff x="1341858" y="1676718"/>
            <a:chExt cx="5840363" cy="2033538"/>
          </a:xfrm>
        </p:grpSpPr>
        <p:sp>
          <p:nvSpPr>
            <p:cNvPr id="23" name="文本框 3">
              <a:extLst>
                <a:ext uri="{FF2B5EF4-FFF2-40B4-BE49-F238E27FC236}">
                  <a16:creationId xmlns:a16="http://schemas.microsoft.com/office/drawing/2014/main" id="{92DE7FBA-5BAD-49EA-BA25-7A12318A238A}"/>
                </a:ext>
              </a:extLst>
            </p:cNvPr>
            <p:cNvSpPr txBox="1"/>
            <p:nvPr/>
          </p:nvSpPr>
          <p:spPr>
            <a:xfrm>
              <a:off x="1341858" y="1678450"/>
              <a:ext cx="5840363" cy="2031806"/>
            </a:xfrm>
            <a:prstGeom prst="rect">
              <a:avLst/>
            </a:prstGeom>
            <a:noFill/>
          </p:spPr>
          <p:txBody>
            <a:bodyPr wrap="square" rtlCol="0">
              <a:spAutoFit/>
            </a:bodyPr>
            <a:lstStyle/>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TÌM </a:t>
              </a:r>
            </a:p>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p>
          </p:txBody>
        </p:sp>
        <p:sp>
          <p:nvSpPr>
            <p:cNvPr id="24" name="文本框 42">
              <a:extLst>
                <a:ext uri="{FF2B5EF4-FFF2-40B4-BE49-F238E27FC236}">
                  <a16:creationId xmlns:a16="http://schemas.microsoft.com/office/drawing/2014/main" id="{24E234DA-E5CA-4B20-980D-EBCDF04F4A92}"/>
                </a:ext>
              </a:extLst>
            </p:cNvPr>
            <p:cNvSpPr txBox="1"/>
            <p:nvPr/>
          </p:nvSpPr>
          <p:spPr>
            <a:xfrm>
              <a:off x="1641738" y="1676718"/>
              <a:ext cx="5238462" cy="2031808"/>
            </a:xfrm>
            <a:prstGeom prst="rect">
              <a:avLst/>
            </a:prstGeom>
            <a:noFill/>
          </p:spPr>
          <p:txBody>
            <a:bodyPr wrap="square" rtlCol="0">
              <a:spAutoFit/>
            </a:bodyPr>
            <a:lstStyle/>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CÁCH TÌM</a:t>
              </a:r>
            </a:p>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endParaRPr lang="zh-CN" altLang="en-US" sz="4400" b="1" dirty="0">
                <a:solidFill>
                  <a:srgbClr val="006600"/>
                </a:solidFill>
                <a:latin typeface="Tahoma" panose="020B0604030504040204" pitchFamily="34" charset="0"/>
                <a:cs typeface="Tahoma" panose="020B0604030504040204" pitchFamily="34" charset="0"/>
                <a:sym typeface="+mn-lt"/>
              </a:endParaRPr>
            </a:p>
          </p:txBody>
        </p:sp>
      </p:grpSp>
      <p:sp>
        <p:nvSpPr>
          <p:cNvPr id="25" name="Text Box 6">
            <a:extLst>
              <a:ext uri="{FF2B5EF4-FFF2-40B4-BE49-F238E27FC236}">
                <a16:creationId xmlns:a16="http://schemas.microsoft.com/office/drawing/2014/main" id="{F4CA5394-5E69-44B4-ADEA-3E4F31FA2DD8}"/>
              </a:ext>
            </a:extLst>
          </p:cNvPr>
          <p:cNvSpPr txBox="1">
            <a:spLocks noChangeArrowheads="1"/>
          </p:cNvSpPr>
          <p:nvPr/>
        </p:nvSpPr>
        <p:spPr bwMode="auto">
          <a:xfrm>
            <a:off x="1973119" y="3630609"/>
            <a:ext cx="827000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Tìm thương của hai số.</a:t>
            </a:r>
          </a:p>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Nhân thương đó với 100 rồi viết thêm kí hiệu % vào bên phải số tìm được.</a:t>
            </a:r>
          </a:p>
        </p:txBody>
      </p:sp>
    </p:spTree>
    <p:extLst>
      <p:ext uri="{BB962C8B-B14F-4D97-AF65-F5344CB8AC3E}">
        <p14:creationId xmlns:p14="http://schemas.microsoft.com/office/powerpoint/2010/main" val="3192054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3068919"/>
            <a:ext cx="7489446" cy="1299881"/>
            <a:chOff x="2538591" y="1674554"/>
            <a:chExt cx="3945223" cy="2558441"/>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554545"/>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674554"/>
              <a:ext cx="3945223" cy="1323439"/>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513990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1806754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13CEF060-D170-493D-9D28-1845D432E89C}"/>
              </a:ext>
            </a:extLst>
          </p:cNvPr>
          <p:cNvPicPr>
            <a:picLocks noChangeAspect="1"/>
          </p:cNvPicPr>
          <p:nvPr/>
        </p:nvPicPr>
        <p:blipFill>
          <a:blip r:embed="rId4"/>
          <a:stretch>
            <a:fillRect/>
          </a:stretch>
        </p:blipFill>
        <p:spPr>
          <a:xfrm>
            <a:off x="-575" y="-36341"/>
            <a:ext cx="12255567" cy="6894337"/>
          </a:xfrm>
          <a:prstGeom prst="rect">
            <a:avLst/>
          </a:prstGeom>
        </p:spPr>
      </p:pic>
      <p:grpSp>
        <p:nvGrpSpPr>
          <p:cNvPr id="128" name="Group 127">
            <a:extLst>
              <a:ext uri="{FF2B5EF4-FFF2-40B4-BE49-F238E27FC236}">
                <a16:creationId xmlns:a16="http://schemas.microsoft.com/office/drawing/2014/main" id="{16DF4AED-508F-40CA-A0C3-988A7F4AD33D}"/>
              </a:ext>
            </a:extLst>
          </p:cNvPr>
          <p:cNvGrpSpPr/>
          <p:nvPr/>
        </p:nvGrpSpPr>
        <p:grpSpPr>
          <a:xfrm>
            <a:off x="0" y="0"/>
            <a:ext cx="12192000" cy="6663208"/>
            <a:chOff x="990069" y="467295"/>
            <a:chExt cx="7200000" cy="5184001"/>
          </a:xfrm>
        </p:grpSpPr>
        <p:grpSp>
          <p:nvGrpSpPr>
            <p:cNvPr id="129" name="Group 128">
              <a:extLst>
                <a:ext uri="{FF2B5EF4-FFF2-40B4-BE49-F238E27FC236}">
                  <a16:creationId xmlns:a16="http://schemas.microsoft.com/office/drawing/2014/main" id="{0030625B-5D5A-498B-861B-A02006A65E77}"/>
                </a:ext>
              </a:extLst>
            </p:cNvPr>
            <p:cNvGrpSpPr/>
            <p:nvPr/>
          </p:nvGrpSpPr>
          <p:grpSpPr>
            <a:xfrm>
              <a:off x="990069" y="467295"/>
              <a:ext cx="648000" cy="5183999"/>
              <a:chOff x="899592" y="692696"/>
              <a:chExt cx="648000" cy="5183999"/>
            </a:xfrm>
            <a:noFill/>
          </p:grpSpPr>
          <p:sp>
            <p:nvSpPr>
              <p:cNvPr id="244" name="Rectangle 243">
                <a:extLst>
                  <a:ext uri="{FF2B5EF4-FFF2-40B4-BE49-F238E27FC236}">
                    <a16:creationId xmlns:a16="http://schemas.microsoft.com/office/drawing/2014/main" id="{FB53BFCA-8A27-4C5A-B615-CCF86A71408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805FFA1C-82F5-4B18-B84F-933E792347A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E3DD5CE9-AD1B-488C-9811-E6F1CE416B83}"/>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A387B944-91EC-4701-885D-E92E8F37239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750826CB-4C87-403A-BDAD-22E2F3EF762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59354113-3D6A-44C3-B653-87F20C4922E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692864A3-B138-4DCE-80C2-44DBD2104853}"/>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447E824A-4B7F-4056-AAA9-7A9952E5538B}"/>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FFAD0EA-7101-4DD6-849A-E07C9F2B7F10}"/>
                </a:ext>
              </a:extLst>
            </p:cNvPr>
            <p:cNvGrpSpPr/>
            <p:nvPr/>
          </p:nvGrpSpPr>
          <p:grpSpPr>
            <a:xfrm>
              <a:off x="2300469" y="467295"/>
              <a:ext cx="648000" cy="5183999"/>
              <a:chOff x="899592" y="692696"/>
              <a:chExt cx="648000" cy="5183999"/>
            </a:xfrm>
            <a:noFill/>
          </p:grpSpPr>
          <p:sp>
            <p:nvSpPr>
              <p:cNvPr id="236" name="Rectangle 235">
                <a:extLst>
                  <a:ext uri="{FF2B5EF4-FFF2-40B4-BE49-F238E27FC236}">
                    <a16:creationId xmlns:a16="http://schemas.microsoft.com/office/drawing/2014/main" id="{811BF349-DE2E-46A9-ADAF-342CE0D93F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BE7FA24D-7BFB-47ED-92CB-4102D187F8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C6A2346F-F41D-47C0-A220-26653092D7C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30D9C454-7A12-4FA4-BF46-4A428EA0A2C6}"/>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A8661E44-B134-481E-9DB3-3587C451E98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A6C1173-A30A-4443-943F-A7E05709789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58AB98D-3E26-427E-9229-8AE81AD7D65F}"/>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AB67555-BCB6-4C21-A3DF-119C78FCE26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9A791AA9-B6C8-4AA4-AC7F-58ECC33E71E2}"/>
                </a:ext>
              </a:extLst>
            </p:cNvPr>
            <p:cNvGrpSpPr/>
            <p:nvPr/>
          </p:nvGrpSpPr>
          <p:grpSpPr>
            <a:xfrm>
              <a:off x="2955669" y="467295"/>
              <a:ext cx="648000" cy="5183999"/>
              <a:chOff x="899592" y="692696"/>
              <a:chExt cx="648000" cy="5183999"/>
            </a:xfrm>
            <a:noFill/>
          </p:grpSpPr>
          <p:sp>
            <p:nvSpPr>
              <p:cNvPr id="228" name="Rectangle 227">
                <a:extLst>
                  <a:ext uri="{FF2B5EF4-FFF2-40B4-BE49-F238E27FC236}">
                    <a16:creationId xmlns:a16="http://schemas.microsoft.com/office/drawing/2014/main" id="{ED31E436-A4B6-4B7B-A491-AB6305CC7B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6CE70F9E-480A-4D19-B77E-E5C8B156EB0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AB97D5DC-B566-4781-9E58-D02B7188D147}"/>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55DD9D79-3119-4DBF-9C25-FB22E75ECF6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A7639199-070E-4538-A566-A469388AF7F6}"/>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28C4503F-00D9-426B-BB9C-D929AB6BEF1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3F5A311D-78EA-4BA9-90E5-283EA9F44B54}"/>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9F0A249-D4EE-4F6E-B0D4-F8A8CA56D86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C31560B3-A78F-4B74-8B0A-C26F50789469}"/>
                </a:ext>
              </a:extLst>
            </p:cNvPr>
            <p:cNvGrpSpPr/>
            <p:nvPr/>
          </p:nvGrpSpPr>
          <p:grpSpPr>
            <a:xfrm>
              <a:off x="3610869" y="467295"/>
              <a:ext cx="648000" cy="5183999"/>
              <a:chOff x="899592" y="692696"/>
              <a:chExt cx="648000" cy="5183999"/>
            </a:xfrm>
            <a:noFill/>
          </p:grpSpPr>
          <p:sp>
            <p:nvSpPr>
              <p:cNvPr id="220" name="Rectangle 219">
                <a:extLst>
                  <a:ext uri="{FF2B5EF4-FFF2-40B4-BE49-F238E27FC236}">
                    <a16:creationId xmlns:a16="http://schemas.microsoft.com/office/drawing/2014/main" id="{D38CB837-CDC8-411C-92A8-C901E15B2B87}"/>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B48F6F62-46F8-40CC-82B8-E75D2FF600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55EBE088-E21E-4379-A991-4879D525293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46C1C603-7B58-440C-ADE0-D7DF57FEB0C5}"/>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712B63C-3BF9-4D25-A7A1-046CDF66EF3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3DF8E17A-723E-4387-AD7A-6FE3DBD4E761}"/>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9B949991-6142-40E3-BD97-A3046549AB9A}"/>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5DE1E180-4DE3-4AF4-A3DE-0B939DBDEB8D}"/>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9012D35D-10D4-4313-89CF-877BA311F878}"/>
                </a:ext>
              </a:extLst>
            </p:cNvPr>
            <p:cNvGrpSpPr/>
            <p:nvPr/>
          </p:nvGrpSpPr>
          <p:grpSpPr>
            <a:xfrm>
              <a:off x="4266069" y="467295"/>
              <a:ext cx="648000" cy="5183999"/>
              <a:chOff x="899592" y="692696"/>
              <a:chExt cx="648000" cy="5183999"/>
            </a:xfrm>
            <a:noFill/>
          </p:grpSpPr>
          <p:sp>
            <p:nvSpPr>
              <p:cNvPr id="212" name="Rectangle 211">
                <a:extLst>
                  <a:ext uri="{FF2B5EF4-FFF2-40B4-BE49-F238E27FC236}">
                    <a16:creationId xmlns:a16="http://schemas.microsoft.com/office/drawing/2014/main" id="{9EACAC58-1B63-4D40-8BDF-1A0CADA43AE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A129FCBB-FD5E-4798-9376-2C5B29DD070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BB7F5ED8-CC88-4896-890D-D76186E7778C}"/>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D6122FA-BD70-4EEE-84B4-59D5B9A34F43}"/>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3ED7C03-D8F3-44F8-822E-D2DD38BC8BA0}"/>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A1AD9606-1FF8-441F-8208-51C4CF9F66D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EF39190-6D5A-4911-B795-C2F179966DFE}"/>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10182FFC-B46B-4FFD-A74D-DB47F3AE783C}"/>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EF5E2A7E-BF12-4B96-BB6E-B1A76B3AB583}"/>
                </a:ext>
              </a:extLst>
            </p:cNvPr>
            <p:cNvGrpSpPr/>
            <p:nvPr/>
          </p:nvGrpSpPr>
          <p:grpSpPr>
            <a:xfrm>
              <a:off x="4921269" y="467295"/>
              <a:ext cx="648000" cy="5183999"/>
              <a:chOff x="899592" y="692696"/>
              <a:chExt cx="648000" cy="5183999"/>
            </a:xfrm>
            <a:noFill/>
          </p:grpSpPr>
          <p:sp>
            <p:nvSpPr>
              <p:cNvPr id="204" name="Rectangle 203">
                <a:extLst>
                  <a:ext uri="{FF2B5EF4-FFF2-40B4-BE49-F238E27FC236}">
                    <a16:creationId xmlns:a16="http://schemas.microsoft.com/office/drawing/2014/main" id="{CB656074-E946-45D2-958E-595308DB64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70BA85C-DB1B-4489-BE17-98FCE33B163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971C0142-AC95-47FD-AF3C-05E52E50627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4881075D-9FE5-43DF-A4F7-5A7E4279879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E7CEEBDB-2C0C-4B4C-B24A-4A1EBE2A9602}"/>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AF097666-DEE1-4CD1-BE7C-DD7EABE4C7A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64AEED1D-4C7A-450E-822D-9B4FC93D16E0}"/>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DBF9B777-1ACE-49FF-9CAE-8BBF481B1C63}"/>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21B19C50-926B-46FC-BE21-B51FC89D3F4D}"/>
                </a:ext>
              </a:extLst>
            </p:cNvPr>
            <p:cNvGrpSpPr/>
            <p:nvPr/>
          </p:nvGrpSpPr>
          <p:grpSpPr>
            <a:xfrm>
              <a:off x="7542069" y="467295"/>
              <a:ext cx="648000" cy="5183999"/>
              <a:chOff x="899592" y="692696"/>
              <a:chExt cx="648000" cy="5183999"/>
            </a:xfrm>
            <a:noFill/>
          </p:grpSpPr>
          <p:sp>
            <p:nvSpPr>
              <p:cNvPr id="196" name="Rectangle 195">
                <a:extLst>
                  <a:ext uri="{FF2B5EF4-FFF2-40B4-BE49-F238E27FC236}">
                    <a16:creationId xmlns:a16="http://schemas.microsoft.com/office/drawing/2014/main" id="{81F19568-0292-4611-91AF-EB324DD873E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80F6766F-960C-4E79-8F74-BA7B976E807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FB3557A-428E-47F4-BD1A-36271C975DA8}"/>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B3D4F9A-D72B-4AA9-8E63-BE4C8DC80B4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5F21FC9C-71C7-4991-8919-E8B6B7B5A2D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1B45791-8713-4477-B1C2-E932D9ED74A9}"/>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08EEB61-9D0D-4BB6-8E8D-5AD1A15806DD}"/>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E1411B3-0EAF-4E30-AD33-CBA0102525C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3A2DF68B-F3EE-4EDA-A167-095F289426D5}"/>
                </a:ext>
              </a:extLst>
            </p:cNvPr>
            <p:cNvGrpSpPr/>
            <p:nvPr/>
          </p:nvGrpSpPr>
          <p:grpSpPr>
            <a:xfrm>
              <a:off x="1645269" y="467295"/>
              <a:ext cx="648000" cy="5183999"/>
              <a:chOff x="899592" y="692696"/>
              <a:chExt cx="648000" cy="5183999"/>
            </a:xfrm>
            <a:noFill/>
          </p:grpSpPr>
          <p:sp>
            <p:nvSpPr>
              <p:cNvPr id="188" name="Rectangle 187">
                <a:extLst>
                  <a:ext uri="{FF2B5EF4-FFF2-40B4-BE49-F238E27FC236}">
                    <a16:creationId xmlns:a16="http://schemas.microsoft.com/office/drawing/2014/main" id="{DD83931B-00F9-4E29-ACFE-E63F7064C1DA}"/>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5165388-B729-4CFB-95D0-8A5CCA63145F}"/>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C879D9B2-2A00-4AA6-91D7-5CB6E0BD9DA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6AFFEC1-CE51-4265-B7E3-FDF48FA7611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544E6BD-8FF7-4438-9727-55B0C8F83DB8}"/>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24D918E-6D72-462F-BE8D-81B6A9E407DE}"/>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6375585-EA20-44B0-B7C4-2A1626AAB4B5}"/>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3206A4C-C895-4393-AC88-6E62E23D5309}"/>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02258865-39DB-44B9-92CC-673E602E62CB}"/>
                </a:ext>
              </a:extLst>
            </p:cNvPr>
            <p:cNvGrpSpPr/>
            <p:nvPr/>
          </p:nvGrpSpPr>
          <p:grpSpPr>
            <a:xfrm>
              <a:off x="6231669" y="467295"/>
              <a:ext cx="648000" cy="5183999"/>
              <a:chOff x="899592" y="692696"/>
              <a:chExt cx="648000" cy="5183999"/>
            </a:xfrm>
            <a:noFill/>
          </p:grpSpPr>
          <p:sp>
            <p:nvSpPr>
              <p:cNvPr id="180" name="Rectangle 179">
                <a:extLst>
                  <a:ext uri="{FF2B5EF4-FFF2-40B4-BE49-F238E27FC236}">
                    <a16:creationId xmlns:a16="http://schemas.microsoft.com/office/drawing/2014/main" id="{53247D49-6735-41A6-958A-C87F136FB3F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BA1C64FD-C799-4D54-9711-0296E67DB0C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C05156F0-AEA3-4A6F-B99A-849D08CAC10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B5FE6F4-9E89-479D-8FDE-F0DB7A58AA6A}"/>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F102735-51E3-4C51-8530-03EACF7EE74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2020B36-35D0-471D-847F-CC38FA3567D3}"/>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7018E626-1512-4A7B-85B6-C1E840E946D7}"/>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2D6A6451-91A0-48B0-8153-71761D173E68}"/>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09D53EA1-1973-44A8-AAC9-F3F01A5A80DA}"/>
                </a:ext>
              </a:extLst>
            </p:cNvPr>
            <p:cNvGrpSpPr/>
            <p:nvPr/>
          </p:nvGrpSpPr>
          <p:grpSpPr>
            <a:xfrm>
              <a:off x="6886869" y="467295"/>
              <a:ext cx="648000" cy="5183999"/>
              <a:chOff x="899592" y="692696"/>
              <a:chExt cx="648000" cy="5183999"/>
            </a:xfrm>
            <a:noFill/>
          </p:grpSpPr>
          <p:sp>
            <p:nvSpPr>
              <p:cNvPr id="172" name="Rectangle 171">
                <a:extLst>
                  <a:ext uri="{FF2B5EF4-FFF2-40B4-BE49-F238E27FC236}">
                    <a16:creationId xmlns:a16="http://schemas.microsoft.com/office/drawing/2014/main" id="{DFEC0570-F70E-4B30-8F26-CF0C0BE30C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9198252D-0DDC-460E-B546-FDCA66B95CC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9E96B28-5E12-4DC3-83FC-D2E793E0EA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6246642-2923-4184-8306-3E59ED321FBF}"/>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6A40E5B2-1411-4401-BF11-376C378D2D1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3A1CBE7A-7DA6-44EF-B3EF-BDA6D5BBA39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7BBC9BB-857D-4D5C-A542-123196303469}"/>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E8F9524-8D37-473B-890C-FBA6DEAA400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B729EDC6-573C-4D75-8844-93876AADBB7C}"/>
                </a:ext>
              </a:extLst>
            </p:cNvPr>
            <p:cNvGrpSpPr/>
            <p:nvPr/>
          </p:nvGrpSpPr>
          <p:grpSpPr>
            <a:xfrm>
              <a:off x="5576469" y="467297"/>
              <a:ext cx="648000" cy="5183999"/>
              <a:chOff x="899592" y="692696"/>
              <a:chExt cx="648000" cy="5183999"/>
            </a:xfrm>
            <a:noFill/>
          </p:grpSpPr>
          <p:sp>
            <p:nvSpPr>
              <p:cNvPr id="154" name="Rectangle 153">
                <a:extLst>
                  <a:ext uri="{FF2B5EF4-FFF2-40B4-BE49-F238E27FC236}">
                    <a16:creationId xmlns:a16="http://schemas.microsoft.com/office/drawing/2014/main" id="{3D5A7CE7-A2F7-435E-BC8A-D7C2A4689DC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E9713A5-49BF-4463-B60A-7F3567A7670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B6F660A-9DFA-4056-B82B-7B9A9AAAFE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2FF4557-EE38-4B90-BED7-2254900C239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263C21FB-A165-4FD0-ACCF-8C2098515B8E}"/>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28E913D-A455-4340-91CE-71539F5060A8}"/>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1F6F21B-4207-46E8-B4DD-A628C42ABFF1}"/>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A9EDAB74-0C74-4F24-8E54-14DE643CB51E}"/>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2" name="Rectangle 251">
            <a:hlinkClick r:id="rId5" action="ppaction://hlinksldjump"/>
            <a:extLst>
              <a:ext uri="{FF2B5EF4-FFF2-40B4-BE49-F238E27FC236}">
                <a16:creationId xmlns:a16="http://schemas.microsoft.com/office/drawing/2014/main" id="{29B85A73-1C3C-488E-879B-86613B877CD0}"/>
              </a:ext>
            </a:extLst>
          </p:cNvPr>
          <p:cNvSpPr/>
          <p:nvPr/>
        </p:nvSpPr>
        <p:spPr>
          <a:xfrm>
            <a:off x="2251195" y="830866"/>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253" name="Rectangle 252">
            <a:hlinkClick r:id="rId7" action="ppaction://hlinksldjump"/>
            <a:extLst>
              <a:ext uri="{FF2B5EF4-FFF2-40B4-BE49-F238E27FC236}">
                <a16:creationId xmlns:a16="http://schemas.microsoft.com/office/drawing/2014/main" id="{A905C9A2-E8A8-4412-B3EE-E629C6A06A9A}"/>
              </a:ext>
            </a:extLst>
          </p:cNvPr>
          <p:cNvSpPr/>
          <p:nvPr/>
        </p:nvSpPr>
        <p:spPr>
          <a:xfrm>
            <a:off x="8872189" y="4164500"/>
            <a:ext cx="1097280" cy="82311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255" name="Picture 2" descr="D:\NHO\SILE PP\tro choi\animpoohhoneydance.gif">
            <a:hlinkClick r:id="" action="ppaction://noaction"/>
            <a:extLst>
              <a:ext uri="{FF2B5EF4-FFF2-40B4-BE49-F238E27FC236}">
                <a16:creationId xmlns:a16="http://schemas.microsoft.com/office/drawing/2014/main" id="{86BF1B1A-3F0A-4490-B2BD-E209CE4B47F8}"/>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9" descr="C:\Users\HT\Desktop\pooh2012060.gif">
            <a:extLst>
              <a:ext uri="{FF2B5EF4-FFF2-40B4-BE49-F238E27FC236}">
                <a16:creationId xmlns:a16="http://schemas.microsoft.com/office/drawing/2014/main" id="{53D408CB-FEBA-4CBF-B748-8075D3FC6172}"/>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8" descr="C:\Users\HT\Desktop\Bee1.gif">
            <a:extLst>
              <a:ext uri="{FF2B5EF4-FFF2-40B4-BE49-F238E27FC236}">
                <a16:creationId xmlns:a16="http://schemas.microsoft.com/office/drawing/2014/main" id="{66B15198-7B53-41DE-AE73-BE5F0D1EDD6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ình ảnh có liên quan">
            <a:extLst>
              <a:ext uri="{FF2B5EF4-FFF2-40B4-BE49-F238E27FC236}">
                <a16:creationId xmlns:a16="http://schemas.microsoft.com/office/drawing/2014/main" id="{86EFA670-3662-450B-B934-DD097009E4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8" descr="Hình ảnh có liên quan">
            <a:extLst>
              <a:ext uri="{FF2B5EF4-FFF2-40B4-BE49-F238E27FC236}">
                <a16:creationId xmlns:a16="http://schemas.microsoft.com/office/drawing/2014/main" id="{0800B1E7-044C-479A-9129-71A006A59CE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0" descr="Hình ảnh có liên quan">
            <a:extLst>
              <a:ext uri="{FF2B5EF4-FFF2-40B4-BE49-F238E27FC236}">
                <a16:creationId xmlns:a16="http://schemas.microsoft.com/office/drawing/2014/main" id="{559FBCF3-1590-406D-B9B0-2A3D27FFBA0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2" descr="Hình ảnh có liên quan">
            <a:extLst>
              <a:ext uri="{FF2B5EF4-FFF2-40B4-BE49-F238E27FC236}">
                <a16:creationId xmlns:a16="http://schemas.microsoft.com/office/drawing/2014/main" id="{D3799234-2DF1-4707-96B0-04D7186743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262" name="Rectangle 261">
            <a:hlinkClick r:id="rId15" action="ppaction://hlinksldjump"/>
            <a:extLst>
              <a:ext uri="{FF2B5EF4-FFF2-40B4-BE49-F238E27FC236}">
                <a16:creationId xmlns:a16="http://schemas.microsoft.com/office/drawing/2014/main" id="{5FF79D1F-33B6-4412-B2AE-F7AF8CA1542E}"/>
              </a:ext>
            </a:extLst>
          </p:cNvPr>
          <p:cNvSpPr/>
          <p:nvPr/>
        </p:nvSpPr>
        <p:spPr>
          <a:xfrm>
            <a:off x="4437888" y="2482484"/>
            <a:ext cx="1097280" cy="83290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pic>
        <p:nvPicPr>
          <p:cNvPr id="266" name="Picture 7" descr="C:\Users\HT\Desktop\Untitled-3.png">
            <a:extLst>
              <a:ext uri="{FF2B5EF4-FFF2-40B4-BE49-F238E27FC236}">
                <a16:creationId xmlns:a16="http://schemas.microsoft.com/office/drawing/2014/main" id="{6460E398-EEF6-4B38-9A0E-9E733014627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a:extLst>
              <a:ext uri="{FF2B5EF4-FFF2-40B4-BE49-F238E27FC236}">
                <a16:creationId xmlns:a16="http://schemas.microsoft.com/office/drawing/2014/main" id="{6ECBEF25-EF77-45EA-8697-68173DEDD260}"/>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269" name="Picture 268">
            <a:extLst>
              <a:ext uri="{FF2B5EF4-FFF2-40B4-BE49-F238E27FC236}">
                <a16:creationId xmlns:a16="http://schemas.microsoft.com/office/drawing/2014/main" id="{210DF5D4-F8F5-4866-85C0-5E67A075D738}"/>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270" name="Picture 269">
            <a:extLst>
              <a:ext uri="{FF2B5EF4-FFF2-40B4-BE49-F238E27FC236}">
                <a16:creationId xmlns:a16="http://schemas.microsoft.com/office/drawing/2014/main" id="{00CCC7A0-8256-4B4D-86EC-7F28CE6C6AE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271" name="Picture 270">
            <a:extLst>
              <a:ext uri="{FF2B5EF4-FFF2-40B4-BE49-F238E27FC236}">
                <a16:creationId xmlns:a16="http://schemas.microsoft.com/office/drawing/2014/main" id="{31509E46-D314-4BCF-B2DE-3610EE6A9F1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272" name="Picture 271">
            <a:extLst>
              <a:ext uri="{FF2B5EF4-FFF2-40B4-BE49-F238E27FC236}">
                <a16:creationId xmlns:a16="http://schemas.microsoft.com/office/drawing/2014/main" id="{94693940-699C-406F-9C18-BAC13D0965A6}"/>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273" name="Picture 272">
            <a:extLst>
              <a:ext uri="{FF2B5EF4-FFF2-40B4-BE49-F238E27FC236}">
                <a16:creationId xmlns:a16="http://schemas.microsoft.com/office/drawing/2014/main" id="{6E1B7B3F-62D8-4B43-BB30-41E05560BBA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274" name="Picture 273">
            <a:extLst>
              <a:ext uri="{FF2B5EF4-FFF2-40B4-BE49-F238E27FC236}">
                <a16:creationId xmlns:a16="http://schemas.microsoft.com/office/drawing/2014/main" id="{8754CBDB-ACA2-4E70-9199-A65FDFAB4BA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275" name="Picture 274">
            <a:extLst>
              <a:ext uri="{FF2B5EF4-FFF2-40B4-BE49-F238E27FC236}">
                <a16:creationId xmlns:a16="http://schemas.microsoft.com/office/drawing/2014/main" id="{805A8852-7F1D-4F35-B36D-E1230DBFA67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276" name="Picture 275">
            <a:extLst>
              <a:ext uri="{FF2B5EF4-FFF2-40B4-BE49-F238E27FC236}">
                <a16:creationId xmlns:a16="http://schemas.microsoft.com/office/drawing/2014/main" id="{055EF4E5-B8F4-42B4-B117-222EF5E9B6DD}"/>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277" name="Picture 276">
            <a:extLst>
              <a:ext uri="{FF2B5EF4-FFF2-40B4-BE49-F238E27FC236}">
                <a16:creationId xmlns:a16="http://schemas.microsoft.com/office/drawing/2014/main" id="{B8F66AFA-F1FA-45F8-AEBF-7AB2A1409CFB}"/>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26" name="Picture 2" descr="Winnie The Pooh - The New Musical Stage Adaptation">
            <a:extLst>
              <a:ext uri="{FF2B5EF4-FFF2-40B4-BE49-F238E27FC236}">
                <a16:creationId xmlns:a16="http://schemas.microsoft.com/office/drawing/2014/main" id="{12132EF7-A1B7-4EEF-93C4-8FF2E8FE89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52071" y="1027688"/>
            <a:ext cx="1339971" cy="1665805"/>
          </a:xfrm>
          <a:prstGeom prst="rect">
            <a:avLst/>
          </a:prstGeom>
          <a:noFill/>
        </p:spPr>
      </p:pic>
      <p:pic>
        <p:nvPicPr>
          <p:cNvPr id="127" name="Picture 2" descr="Winnie The Pooh - The New Musical Stage Adaptation">
            <a:extLst>
              <a:ext uri="{FF2B5EF4-FFF2-40B4-BE49-F238E27FC236}">
                <a16:creationId xmlns:a16="http://schemas.microsoft.com/office/drawing/2014/main" id="{335C94DE-E178-451C-9556-2979BE5F570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919270" y="1854763"/>
            <a:ext cx="1032851" cy="1214181"/>
          </a:xfrm>
          <a:prstGeom prst="rect">
            <a:avLst/>
          </a:prstGeom>
          <a:noFill/>
        </p:spPr>
      </p:pic>
      <p:pic>
        <p:nvPicPr>
          <p:cNvPr id="135" name="Picture 2" descr="Winnie The Pooh - The New Musical Stage Adaptation">
            <a:extLst>
              <a:ext uri="{FF2B5EF4-FFF2-40B4-BE49-F238E27FC236}">
                <a16:creationId xmlns:a16="http://schemas.microsoft.com/office/drawing/2014/main" id="{7C471210-3B6A-4E5D-967D-6B4124EC693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6366" y="2636758"/>
            <a:ext cx="1228910" cy="1527738"/>
          </a:xfrm>
          <a:prstGeom prst="rect">
            <a:avLst/>
          </a:prstGeom>
          <a:noFill/>
        </p:spPr>
      </p:pic>
      <p:pic>
        <p:nvPicPr>
          <p:cNvPr id="2" name="Monkeys-Spinning-Monkeys">
            <a:hlinkClick r:id="" action="ppaction://media"/>
            <a:extLst>
              <a:ext uri="{FF2B5EF4-FFF2-40B4-BE49-F238E27FC236}">
                <a16:creationId xmlns:a16="http://schemas.microsoft.com/office/drawing/2014/main" id="{A92F6C99-7695-44B6-B698-D043F714ED5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35143" y="2756048"/>
            <a:ext cx="487363" cy="487363"/>
          </a:xfrm>
          <a:prstGeom prst="rect">
            <a:avLst/>
          </a:prstGeom>
        </p:spPr>
      </p:pic>
    </p:spTree>
    <p:extLst>
      <p:ext uri="{BB962C8B-B14F-4D97-AF65-F5344CB8AC3E}">
        <p14:creationId xmlns:p14="http://schemas.microsoft.com/office/powerpoint/2010/main" val="15855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0"/>
                                        <p:tgtEl>
                                          <p:spTgt spid="252">
                                            <p:txEl>
                                              <p:pRg st="0" end="0"/>
                                            </p:txEl>
                                          </p:spTgt>
                                        </p:tgtEl>
                                      </p:cBhvr>
                                    </p:animEffect>
                                    <p:anim calcmode="lin" valueType="num">
                                      <p:cBhvr>
                                        <p:cTn id="8" dur="5000" fill="hold"/>
                                        <p:tgtEl>
                                          <p:spTgt spid="252">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252">
                                            <p:txEl>
                                              <p:pRg st="0" end="0"/>
                                            </p:txEl>
                                          </p:spTgt>
                                        </p:tgtEl>
                                        <p:attrNameLst>
                                          <p:attrName>ppt_h</p:attrName>
                                        </p:attrNameLst>
                                      </p:cBhvr>
                                      <p:tavLst>
                                        <p:tav tm="0">
                                          <p:val>
                                            <p:strVal val="#ppt_h"/>
                                          </p:val>
                                        </p:tav>
                                        <p:tav tm="100000">
                                          <p:val>
                                            <p:strVal val="#ppt_h"/>
                                          </p:val>
                                        </p:tav>
                                      </p:tavLst>
                                    </p:anim>
                                  </p:childTnLst>
                                </p:cTn>
                              </p:par>
                              <p:par>
                                <p:cTn id="10" presetID="26" presetClass="emph" presetSubtype="0" repeatCount="indefinite" fill="hold" nodeType="withEffect">
                                  <p:stCondLst>
                                    <p:cond delay="0"/>
                                  </p:stCondLst>
                                  <p:iterate type="lt">
                                    <p:tmPct val="0"/>
                                  </p:iterate>
                                  <p:childTnLst>
                                    <p:animEffect transition="out" filter="fade">
                                      <p:cBhvr>
                                        <p:cTn id="11" dur="500" tmFilter="0, 0; .2, .5; .8, .5; 1, 0"/>
                                        <p:tgtEl>
                                          <p:spTgt spid="262">
                                            <p:txEl>
                                              <p:pRg st="0" end="0"/>
                                            </p:txEl>
                                          </p:spTgt>
                                        </p:tgtEl>
                                      </p:cBhvr>
                                    </p:animEffect>
                                    <p:animScale>
                                      <p:cBhvr>
                                        <p:cTn id="12" dur="250" autoRev="1" fill="hold"/>
                                        <p:tgtEl>
                                          <p:spTgt spid="262">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2" presetClass="emph" presetSubtype="0" repeatCount="indefinite" fill="hold" nodeType="clickEffect">
                                  <p:stCondLst>
                                    <p:cond delay="0"/>
                                  </p:stCondLst>
                                  <p:iterate type="lt">
                                    <p:tmPct val="0"/>
                                  </p:iterate>
                                  <p:childTnLst>
                                    <p:animRot by="120000">
                                      <p:cBhvr>
                                        <p:cTn id="16" dur="100" fill="hold">
                                          <p:stCondLst>
                                            <p:cond delay="0"/>
                                          </p:stCondLst>
                                        </p:cTn>
                                        <p:tgtEl>
                                          <p:spTgt spid="253">
                                            <p:txEl>
                                              <p:pRg st="0" end="0"/>
                                            </p:txEl>
                                          </p:spTgt>
                                        </p:tgtEl>
                                        <p:attrNameLst>
                                          <p:attrName>r</p:attrName>
                                        </p:attrNameLst>
                                      </p:cBhvr>
                                    </p:animRot>
                                    <p:animRot by="-240000">
                                      <p:cBhvr>
                                        <p:cTn id="17" dur="200" fill="hold">
                                          <p:stCondLst>
                                            <p:cond delay="200"/>
                                          </p:stCondLst>
                                        </p:cTn>
                                        <p:tgtEl>
                                          <p:spTgt spid="253">
                                            <p:txEl>
                                              <p:pRg st="0" end="0"/>
                                            </p:txEl>
                                          </p:spTgt>
                                        </p:tgtEl>
                                        <p:attrNameLst>
                                          <p:attrName>r</p:attrName>
                                        </p:attrNameLst>
                                      </p:cBhvr>
                                    </p:animRot>
                                    <p:animRot by="240000">
                                      <p:cBhvr>
                                        <p:cTn id="18" dur="200" fill="hold">
                                          <p:stCondLst>
                                            <p:cond delay="400"/>
                                          </p:stCondLst>
                                        </p:cTn>
                                        <p:tgtEl>
                                          <p:spTgt spid="253">
                                            <p:txEl>
                                              <p:pRg st="0" end="0"/>
                                            </p:txEl>
                                          </p:spTgt>
                                        </p:tgtEl>
                                        <p:attrNameLst>
                                          <p:attrName>r</p:attrName>
                                        </p:attrNameLst>
                                      </p:cBhvr>
                                    </p:animRot>
                                    <p:animRot by="-240000">
                                      <p:cBhvr>
                                        <p:cTn id="19" dur="200" fill="hold">
                                          <p:stCondLst>
                                            <p:cond delay="600"/>
                                          </p:stCondLst>
                                        </p:cTn>
                                        <p:tgtEl>
                                          <p:spTgt spid="253">
                                            <p:txEl>
                                              <p:pRg st="0" end="0"/>
                                            </p:txEl>
                                          </p:spTgt>
                                        </p:tgtEl>
                                        <p:attrNameLst>
                                          <p:attrName>r</p:attrName>
                                        </p:attrNameLst>
                                      </p:cBhvr>
                                    </p:animRot>
                                    <p:animRot by="120000">
                                      <p:cBhvr>
                                        <p:cTn id="20" dur="200" fill="hold">
                                          <p:stCondLst>
                                            <p:cond delay="800"/>
                                          </p:stCondLst>
                                        </p:cTn>
                                        <p:tgtEl>
                                          <p:spTgt spid="253">
                                            <p:txEl>
                                              <p:pRg st="0" end="0"/>
                                            </p:txEl>
                                          </p:spTgt>
                                        </p:tgtEl>
                                        <p:attrNameLst>
                                          <p:attrName>r</p:attrName>
                                        </p:attrNameLst>
                                      </p:cBhvr>
                                    </p:animRot>
                                  </p:childTnLst>
                                </p:cTn>
                              </p:par>
                              <p:par>
                                <p:cTn id="21"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22" dur="10000" fill="hold"/>
                                        <p:tgtEl>
                                          <p:spTgt spid="257"/>
                                        </p:tgtEl>
                                        <p:attrNameLst>
                                          <p:attrName>ppt_x</p:attrName>
                                          <p:attrName>ppt_y</p:attrName>
                                        </p:attrNameLst>
                                      </p:cBhvr>
                                      <p:rCtr x="8200" y="-1900"/>
                                    </p:animMotion>
                                  </p:childTnLst>
                                </p:cTn>
                              </p:par>
                              <p:par>
                                <p:cTn id="23" presetID="63" presetClass="path" presetSubtype="0" accel="50000" decel="50000" fill="hold" nodeType="withEffect">
                                  <p:stCondLst>
                                    <p:cond delay="0"/>
                                  </p:stCondLst>
                                  <p:childTnLst>
                                    <p:animMotion origin="layout" path="M 1.5723E-6 1.11111E-6 L 0.14304 -0.00185 " pathEditMode="relative" rAng="0" ptsTypes="AA">
                                      <p:cBhvr>
                                        <p:cTn id="24" dur="2000" fill="hold"/>
                                        <p:tgtEl>
                                          <p:spTgt spid="256"/>
                                        </p:tgtEl>
                                        <p:attrNameLst>
                                          <p:attrName>ppt_x</p:attrName>
                                          <p:attrName>ppt_y</p:attrName>
                                        </p:attrNameLst>
                                      </p:cBhvr>
                                      <p:rCtr x="7100" y="-100"/>
                                    </p:animMotion>
                                  </p:childTnLst>
                                </p:cTn>
                              </p:par>
                              <p:par>
                                <p:cTn id="25" presetID="1" presetClass="mediacall" presetSubtype="0" fill="hold" nodeType="withEffect">
                                  <p:stCondLst>
                                    <p:cond delay="0"/>
                                  </p:stCondLst>
                                  <p:childTnLst>
                                    <p:cmd type="call" cmd="playFrom(0.0)">
                                      <p:cBhvr>
                                        <p:cTn id="26" dur="125074"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iterate type="lt">
                                    <p:tmPct val="0"/>
                                  </p:iterate>
                                  <p:childTnLst>
                                    <p:animEffect transition="out" filter="circle(out)">
                                      <p:cBhvr>
                                        <p:cTn id="30" dur="500"/>
                                        <p:tgtEl>
                                          <p:spTgt spid="252">
                                            <p:txEl>
                                              <p:pRg st="0" end="0"/>
                                            </p:txEl>
                                          </p:spTgt>
                                        </p:tgtEl>
                                      </p:cBhvr>
                                    </p:animEffect>
                                    <p:set>
                                      <p:cBhvr>
                                        <p:cTn id="31" dur="1" fill="hold">
                                          <p:stCondLst>
                                            <p:cond delay="499"/>
                                          </p:stCondLst>
                                        </p:cTn>
                                        <p:tgtEl>
                                          <p:spTgt spid="252">
                                            <p:txEl>
                                              <p:pRg st="0" end="0"/>
                                            </p:txEl>
                                          </p:spTgt>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500"/>
                                        <p:tgtEl>
                                          <p:spTgt spid="252">
                                            <p:bg/>
                                          </p:spTgt>
                                        </p:tgtEl>
                                      </p:cBhvr>
                                    </p:animEffect>
                                    <p:set>
                                      <p:cBhvr>
                                        <p:cTn id="34" dur="1" fill="hold">
                                          <p:stCondLst>
                                            <p:cond delay="499"/>
                                          </p:stCondLst>
                                        </p:cTn>
                                        <p:tgtEl>
                                          <p:spTgt spid="252">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38" dur="2000" fill="hold"/>
                                        <p:tgtEl>
                                          <p:spTgt spid="256"/>
                                        </p:tgtEl>
                                        <p:attrNameLst>
                                          <p:attrName>ppt_x</p:attrName>
                                          <p:attrName>ppt_y</p:attrName>
                                        </p:attrNameLst>
                                      </p:cBhvr>
                                      <p:rCtr x="4000" y="-8000"/>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42" dur="2000" fill="hold"/>
                                        <p:tgtEl>
                                          <p:spTgt spid="256"/>
                                        </p:tgtEl>
                                        <p:attrNameLst>
                                          <p:attrName>ppt_x</p:attrName>
                                          <p:attrName>ppt_y</p:attrName>
                                        </p:attrNameLst>
                                      </p:cBhvr>
                                      <p:rCtr x="8000" y="6900"/>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46" dur="2000" fill="hold"/>
                                        <p:tgtEl>
                                          <p:spTgt spid="256"/>
                                        </p:tgtEl>
                                        <p:attrNameLst>
                                          <p:attrName>ppt_x</p:attrName>
                                          <p:attrName>ppt_y</p:attrName>
                                        </p:attrNameLst>
                                      </p:cBhvr>
                                      <p:rCtr x="5800" y="13200"/>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50" dur="2000" fill="hold"/>
                                        <p:tgtEl>
                                          <p:spTgt spid="256"/>
                                        </p:tgtEl>
                                        <p:attrNameLst>
                                          <p:attrName>ppt_x</p:attrName>
                                          <p:attrName>ppt_y</p:attrName>
                                        </p:attrNameLst>
                                      </p:cBhvr>
                                    </p:animMotion>
                                  </p:childTnLst>
                                </p:cTn>
                              </p:par>
                              <p:par>
                                <p:cTn id="51" presetID="1" presetClass="entr" presetSubtype="0" fill="hold" nodeType="withEffect">
                                  <p:stCondLst>
                                    <p:cond delay="0"/>
                                  </p:stCondLst>
                                  <p:childTnLst>
                                    <p:set>
                                      <p:cBhvr>
                                        <p:cTn id="52"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5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57" dur="3000" fill="hold"/>
                                        <p:tgtEl>
                                          <p:spTgt spid="256"/>
                                        </p:tgtEl>
                                        <p:attrNameLst>
                                          <p:attrName>ppt_x</p:attrName>
                                          <p:attrName>ppt_y</p:attrName>
                                        </p:attrNameLst>
                                      </p:cBhvr>
                                      <p:rCtr x="9200" y="9500"/>
                                    </p:animMotion>
                                  </p:childTnLst>
                                </p:cTn>
                              </p:par>
                              <p:par>
                                <p:cTn id="58" presetID="45" presetClass="exit" presetSubtype="0" fill="hold" grpId="1" nodeType="withEffect">
                                  <p:stCondLst>
                                    <p:cond delay="0"/>
                                  </p:stCondLst>
                                  <p:iterate type="lt">
                                    <p:tmPct val="10000"/>
                                  </p:iterate>
                                  <p:childTnLst>
                                    <p:animEffect transition="out" filter="fade">
                                      <p:cBhvr>
                                        <p:cTn id="59" dur="2000"/>
                                        <p:tgtEl>
                                          <p:spTgt spid="252">
                                            <p:txEl>
                                              <p:pRg st="0" end="0"/>
                                            </p:txEl>
                                          </p:spTgt>
                                        </p:tgtEl>
                                      </p:cBhvr>
                                    </p:animEffect>
                                    <p:anim calcmode="lin" valueType="num">
                                      <p:cBhvr>
                                        <p:cTn id="60" dur="2000"/>
                                        <p:tgtEl>
                                          <p:spTgt spid="2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2000"/>
                                        <p:tgtEl>
                                          <p:spTgt spid="252">
                                            <p:txEl>
                                              <p:pRg st="0" end="0"/>
                                            </p:txEl>
                                          </p:spTgt>
                                        </p:tgtEl>
                                        <p:attrNameLst>
                                          <p:attrName>ppt_h</p:attrName>
                                        </p:attrNameLst>
                                      </p:cBhvr>
                                      <p:tavLst>
                                        <p:tav tm="0">
                                          <p:val>
                                            <p:strVal val="ppt_h"/>
                                          </p:val>
                                        </p:tav>
                                        <p:tav tm="100000">
                                          <p:val>
                                            <p:strVal val="ppt_h"/>
                                          </p:val>
                                        </p:tav>
                                      </p:tavLst>
                                    </p:anim>
                                    <p:set>
                                      <p:cBhvr>
                                        <p:cTn id="62" dur="1" fill="hold">
                                          <p:stCondLst>
                                            <p:cond delay="1999"/>
                                          </p:stCondLst>
                                        </p:cTn>
                                        <p:tgtEl>
                                          <p:spTgt spid="252">
                                            <p:txEl>
                                              <p:pRg st="0" end="0"/>
                                            </p:txEl>
                                          </p:spTgt>
                                        </p:tgtEl>
                                        <p:attrNameLst>
                                          <p:attrName>style.visibility</p:attrName>
                                        </p:attrNameLst>
                                      </p:cBhvr>
                                      <p:to>
                                        <p:strVal val="hidden"/>
                                      </p:to>
                                    </p:set>
                                  </p:childTnLst>
                                </p:cTn>
                              </p:par>
                              <p:par>
                                <p:cTn id="63" presetID="45" presetClass="exit" presetSubtype="0" fill="hold" grpId="1" nodeType="withEffect">
                                  <p:stCondLst>
                                    <p:cond delay="0"/>
                                  </p:stCondLst>
                                  <p:iterate type="lt">
                                    <p:tmPct val="10000"/>
                                  </p:iterate>
                                  <p:childTnLst>
                                    <p:animEffect transition="out" filter="fade">
                                      <p:cBhvr>
                                        <p:cTn id="64" dur="2000"/>
                                        <p:tgtEl>
                                          <p:spTgt spid="252">
                                            <p:bg/>
                                          </p:spTgt>
                                        </p:tgtEl>
                                      </p:cBhvr>
                                    </p:animEffect>
                                    <p:anim calcmode="lin" valueType="num">
                                      <p:cBhvr>
                                        <p:cTn id="65" dur="2000"/>
                                        <p:tgtEl>
                                          <p:spTgt spid="2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2000"/>
                                        <p:tgtEl>
                                          <p:spTgt spid="252">
                                            <p:bg/>
                                          </p:spTgt>
                                        </p:tgtEl>
                                        <p:attrNameLst>
                                          <p:attrName>ppt_h</p:attrName>
                                        </p:attrNameLst>
                                      </p:cBhvr>
                                      <p:tavLst>
                                        <p:tav tm="0">
                                          <p:val>
                                            <p:strVal val="ppt_h"/>
                                          </p:val>
                                        </p:tav>
                                        <p:tav tm="100000">
                                          <p:val>
                                            <p:strVal val="ppt_h"/>
                                          </p:val>
                                        </p:tav>
                                      </p:tavLst>
                                    </p:anim>
                                    <p:set>
                                      <p:cBhvr>
                                        <p:cTn id="67" dur="1" fill="hold">
                                          <p:stCondLst>
                                            <p:cond delay="1999"/>
                                          </p:stCondLst>
                                        </p:cTn>
                                        <p:tgtEl>
                                          <p:spTgt spid="252">
                                            <p:bg/>
                                          </p:spTgt>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68" restart="whenNotActive" fill="hold" evtFilter="cancelBubble" nodeType="interactiveSeq">
                <p:stCondLst>
                  <p:cond evt="onClick" delay="0">
                    <p:tgtEl>
                      <p:spTgt spid="26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72" dur="2000" fill="hold"/>
                                        <p:tgtEl>
                                          <p:spTgt spid="256"/>
                                        </p:tgtEl>
                                        <p:attrNameLst>
                                          <p:attrName>ppt_x</p:attrName>
                                          <p:attrName>ppt_y</p:attrName>
                                        </p:attrNameLst>
                                      </p:cBhvr>
                                      <p:rCtr x="900" y="20800"/>
                                    </p:animMotion>
                                  </p:childTnLst>
                                </p:cTn>
                              </p:par>
                              <p:par>
                                <p:cTn id="73" presetID="45" presetClass="exit" presetSubtype="0" fill="hold" grpId="0" nodeType="withEffect">
                                  <p:stCondLst>
                                    <p:cond delay="0"/>
                                  </p:stCondLst>
                                  <p:iterate type="lt">
                                    <p:tmPct val="10000"/>
                                  </p:iterate>
                                  <p:childTnLst>
                                    <p:animEffect transition="out" filter="fade">
                                      <p:cBhvr>
                                        <p:cTn id="74" dur="2000"/>
                                        <p:tgtEl>
                                          <p:spTgt spid="262">
                                            <p:txEl>
                                              <p:pRg st="0" end="0"/>
                                            </p:txEl>
                                          </p:spTgt>
                                        </p:tgtEl>
                                      </p:cBhvr>
                                    </p:animEffect>
                                    <p:anim calcmode="lin" valueType="num">
                                      <p:cBhvr>
                                        <p:cTn id="75" dur="2000"/>
                                        <p:tgtEl>
                                          <p:spTgt spid="26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2000"/>
                                        <p:tgtEl>
                                          <p:spTgt spid="262">
                                            <p:txEl>
                                              <p:pRg st="0" end="0"/>
                                            </p:txEl>
                                          </p:spTgt>
                                        </p:tgtEl>
                                        <p:attrNameLst>
                                          <p:attrName>ppt_h</p:attrName>
                                        </p:attrNameLst>
                                      </p:cBhvr>
                                      <p:tavLst>
                                        <p:tav tm="0">
                                          <p:val>
                                            <p:strVal val="ppt_h"/>
                                          </p:val>
                                        </p:tav>
                                        <p:tav tm="100000">
                                          <p:val>
                                            <p:strVal val="ppt_h"/>
                                          </p:val>
                                        </p:tav>
                                      </p:tavLst>
                                    </p:anim>
                                    <p:set>
                                      <p:cBhvr>
                                        <p:cTn id="77" dur="1" fill="hold">
                                          <p:stCondLst>
                                            <p:cond delay="1999"/>
                                          </p:stCondLst>
                                        </p:cTn>
                                        <p:tgtEl>
                                          <p:spTgt spid="262">
                                            <p:txEl>
                                              <p:pRg st="0" end="0"/>
                                            </p:txEl>
                                          </p:spTgt>
                                        </p:tgtEl>
                                        <p:attrNameLst>
                                          <p:attrName>style.visibility</p:attrName>
                                        </p:attrNameLst>
                                      </p:cBhvr>
                                      <p:to>
                                        <p:strVal val="hidden"/>
                                      </p:to>
                                    </p:set>
                                  </p:childTnLst>
                                </p:cTn>
                              </p:par>
                              <p:par>
                                <p:cTn id="78" presetID="45" presetClass="exit" presetSubtype="0" fill="hold" grpId="0" nodeType="withEffect">
                                  <p:stCondLst>
                                    <p:cond delay="0"/>
                                  </p:stCondLst>
                                  <p:iterate type="lt">
                                    <p:tmPct val="10000"/>
                                  </p:iterate>
                                  <p:childTnLst>
                                    <p:animEffect transition="out" filter="fade">
                                      <p:cBhvr>
                                        <p:cTn id="79" dur="2000"/>
                                        <p:tgtEl>
                                          <p:spTgt spid="262">
                                            <p:bg/>
                                          </p:spTgt>
                                        </p:tgtEl>
                                      </p:cBhvr>
                                    </p:animEffect>
                                    <p:anim calcmode="lin" valueType="num">
                                      <p:cBhvr>
                                        <p:cTn id="80" dur="2000"/>
                                        <p:tgtEl>
                                          <p:spTgt spid="26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1" dur="2000"/>
                                        <p:tgtEl>
                                          <p:spTgt spid="262">
                                            <p:bg/>
                                          </p:spTgt>
                                        </p:tgtEl>
                                        <p:attrNameLst>
                                          <p:attrName>ppt_h</p:attrName>
                                        </p:attrNameLst>
                                      </p:cBhvr>
                                      <p:tavLst>
                                        <p:tav tm="0">
                                          <p:val>
                                            <p:strVal val="ppt_h"/>
                                          </p:val>
                                        </p:tav>
                                        <p:tav tm="100000">
                                          <p:val>
                                            <p:strVal val="ppt_h"/>
                                          </p:val>
                                        </p:tav>
                                      </p:tavLst>
                                    </p:anim>
                                    <p:set>
                                      <p:cBhvr>
                                        <p:cTn id="82" dur="1" fill="hold">
                                          <p:stCondLst>
                                            <p:cond delay="1999"/>
                                          </p:stCondLst>
                                        </p:cTn>
                                        <p:tgtEl>
                                          <p:spTgt spid="262">
                                            <p:bg/>
                                          </p:spTgt>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83" restart="whenNotActive" fill="hold" evtFilter="cancelBubble" nodeType="interactiveSeq">
                <p:stCondLst>
                  <p:cond evt="onClick" delay="0">
                    <p:tgtEl>
                      <p:spTgt spid="253"/>
                    </p:tgtEl>
                  </p:cond>
                </p:stCondLst>
                <p:endSync evt="end" delay="0">
                  <p:rtn val="all"/>
                </p:endSync>
                <p:childTnLst>
                  <p:par>
                    <p:cTn id="84" fill="hold">
                      <p:stCondLst>
                        <p:cond delay="0"/>
                      </p:stCondLst>
                      <p:childTnLst>
                        <p:par>
                          <p:cTn id="85" fill="hold">
                            <p:stCondLst>
                              <p:cond delay="0"/>
                            </p:stCondLst>
                            <p:childTnLst>
                              <p:par>
                                <p:cTn id="86"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87" dur="2000" fill="hold"/>
                                        <p:tgtEl>
                                          <p:spTgt spid="256"/>
                                        </p:tgtEl>
                                        <p:attrNameLst>
                                          <p:attrName>ppt_x</p:attrName>
                                          <p:attrName>ppt_y</p:attrName>
                                        </p:attrNameLst>
                                      </p:cBhvr>
                                      <p:rCtr x="13900" y="-11000"/>
                                    </p:animMotion>
                                  </p:childTnLst>
                                </p:cTn>
                              </p:par>
                              <p:par>
                                <p:cTn id="88" presetID="45" presetClass="exit" presetSubtype="0" fill="hold" grpId="0" nodeType="withEffect">
                                  <p:stCondLst>
                                    <p:cond delay="0"/>
                                  </p:stCondLst>
                                  <p:iterate type="lt">
                                    <p:tmPct val="10000"/>
                                  </p:iterate>
                                  <p:childTnLst>
                                    <p:animEffect transition="out" filter="fade">
                                      <p:cBhvr>
                                        <p:cTn id="89" dur="2000"/>
                                        <p:tgtEl>
                                          <p:spTgt spid="253">
                                            <p:txEl>
                                              <p:pRg st="0" end="0"/>
                                            </p:txEl>
                                          </p:spTgt>
                                        </p:tgtEl>
                                      </p:cBhvr>
                                    </p:animEffect>
                                    <p:anim calcmode="lin" valueType="num">
                                      <p:cBhvr>
                                        <p:cTn id="90" dur="2000"/>
                                        <p:tgtEl>
                                          <p:spTgt spid="25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1" dur="2000"/>
                                        <p:tgtEl>
                                          <p:spTgt spid="253">
                                            <p:txEl>
                                              <p:pRg st="0" end="0"/>
                                            </p:txEl>
                                          </p:spTgt>
                                        </p:tgtEl>
                                        <p:attrNameLst>
                                          <p:attrName>ppt_h</p:attrName>
                                        </p:attrNameLst>
                                      </p:cBhvr>
                                      <p:tavLst>
                                        <p:tav tm="0">
                                          <p:val>
                                            <p:strVal val="ppt_h"/>
                                          </p:val>
                                        </p:tav>
                                        <p:tav tm="100000">
                                          <p:val>
                                            <p:strVal val="ppt_h"/>
                                          </p:val>
                                        </p:tav>
                                      </p:tavLst>
                                    </p:anim>
                                    <p:set>
                                      <p:cBhvr>
                                        <p:cTn id="92" dur="1" fill="hold">
                                          <p:stCondLst>
                                            <p:cond delay="1999"/>
                                          </p:stCondLst>
                                        </p:cTn>
                                        <p:tgtEl>
                                          <p:spTgt spid="253">
                                            <p:txEl>
                                              <p:pRg st="0" end="0"/>
                                            </p:txEl>
                                          </p:spTgt>
                                        </p:tgtEl>
                                        <p:attrNameLst>
                                          <p:attrName>style.visibility</p:attrName>
                                        </p:attrNameLst>
                                      </p:cBhvr>
                                      <p:to>
                                        <p:strVal val="hidden"/>
                                      </p:to>
                                    </p:set>
                                  </p:childTnLst>
                                </p:cTn>
                              </p:par>
                              <p:par>
                                <p:cTn id="93" presetID="45" presetClass="exit" presetSubtype="0" fill="hold" grpId="0" nodeType="withEffect">
                                  <p:stCondLst>
                                    <p:cond delay="0"/>
                                  </p:stCondLst>
                                  <p:iterate type="lt">
                                    <p:tmPct val="10000"/>
                                  </p:iterate>
                                  <p:childTnLst>
                                    <p:animEffect transition="out" filter="fade">
                                      <p:cBhvr>
                                        <p:cTn id="94" dur="2000"/>
                                        <p:tgtEl>
                                          <p:spTgt spid="253">
                                            <p:bg/>
                                          </p:spTgt>
                                        </p:tgtEl>
                                      </p:cBhvr>
                                    </p:animEffect>
                                    <p:anim calcmode="lin" valueType="num">
                                      <p:cBhvr>
                                        <p:cTn id="95" dur="2000"/>
                                        <p:tgtEl>
                                          <p:spTgt spid="25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6" dur="2000"/>
                                        <p:tgtEl>
                                          <p:spTgt spid="253">
                                            <p:bg/>
                                          </p:spTgt>
                                        </p:tgtEl>
                                        <p:attrNameLst>
                                          <p:attrName>ppt_h</p:attrName>
                                        </p:attrNameLst>
                                      </p:cBhvr>
                                      <p:tavLst>
                                        <p:tav tm="0">
                                          <p:val>
                                            <p:strVal val="ppt_h"/>
                                          </p:val>
                                        </p:tav>
                                        <p:tav tm="100000">
                                          <p:val>
                                            <p:strVal val="ppt_h"/>
                                          </p:val>
                                        </p:tav>
                                      </p:tavLst>
                                    </p:anim>
                                    <p:set>
                                      <p:cBhvr>
                                        <p:cTn id="97" dur="1" fill="hold">
                                          <p:stCondLst>
                                            <p:cond delay="1999"/>
                                          </p:stCondLst>
                                        </p:cTn>
                                        <p:tgtEl>
                                          <p:spTgt spid="253">
                                            <p:bg/>
                                          </p:spTgt>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audio>
              <p:cMediaNode vol="80000">
                <p:cTn id="98" fill="hold" display="0">
                  <p:stCondLst>
                    <p:cond delay="indefinite"/>
                  </p:stCondLst>
                  <p:endCondLst>
                    <p:cond evt="onStopAudio" delay="0">
                      <p:tgtEl>
                        <p:sldTgt/>
                      </p:tgtEl>
                    </p:cond>
                  </p:endCondLst>
                </p:cTn>
                <p:tgtEl>
                  <p:spTgt spid="2"/>
                </p:tgtEl>
              </p:cMediaNode>
            </p:audio>
          </p:childTnLst>
        </p:cTn>
      </p:par>
    </p:tnLst>
    <p:bldLst>
      <p:bldP spid="252" grpId="0" uiExpand="1" build="allAtOnce" animBg="1"/>
      <p:bldP spid="252" grpId="1" build="allAtOnce" animBg="1"/>
      <p:bldP spid="253" grpId="0" build="allAtOnce" animBg="1"/>
      <p:bldP spid="262"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48"/>
          <a:stretch/>
        </p:blipFill>
        <p:spPr bwMode="auto">
          <a:xfrm>
            <a:off x="1886958" y="717"/>
            <a:ext cx="8431306" cy="2657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p:cNvSpPr txBox="1"/>
              <p:nvPr/>
            </p:nvSpPr>
            <p:spPr>
              <a:xfrm>
                <a:off x="2826168" y="843600"/>
                <a:ext cx="6545840" cy="1337161"/>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5600" b="1" i="1" smtClean="0">
                            <a:solidFill>
                              <a:schemeClr val="bg1"/>
                            </a:solidFill>
                            <a:latin typeface="Cambria Math" panose="02040503050406030204" pitchFamily="18" charset="0"/>
                            <a:cs typeface="Arial" panose="020B0604020202020204" pitchFamily="34" charset="0"/>
                          </a:rPr>
                        </m:ctrlPr>
                      </m:fPr>
                      <m:num>
                        <m:r>
                          <a:rPr lang="en-US" sz="5600" b="1" i="1" smtClean="0">
                            <a:solidFill>
                              <a:schemeClr val="bg1"/>
                            </a:solidFill>
                            <a:latin typeface="Cambria Math" panose="02040503050406030204" pitchFamily="18" charset="0"/>
                            <a:cs typeface="Arial" panose="020B0604020202020204" pitchFamily="34" charset="0"/>
                          </a:rPr>
                          <m:t>𝟗𝟔</m:t>
                        </m:r>
                      </m:num>
                      <m:den>
                        <m:r>
                          <a:rPr lang="en-US" sz="5600" b="1" i="1" smtClean="0">
                            <a:solidFill>
                              <a:schemeClr val="bg1"/>
                            </a:solidFill>
                            <a:latin typeface="Cambria Math" panose="02040503050406030204" pitchFamily="18" charset="0"/>
                            <a:cs typeface="Arial" panose="020B0604020202020204" pitchFamily="34" charset="0"/>
                          </a:rPr>
                          <m:t>𝟑𝟎𝟎</m:t>
                        </m:r>
                      </m:den>
                    </m:f>
                  </m:oMath>
                </a14:m>
                <a:r>
                  <a:rPr lang="en-US" sz="5600" b="1">
                    <a:solidFill>
                      <a:schemeClr val="bg1"/>
                    </a:solidFill>
                    <a:latin typeface="Times New Roman" panose="02020603050405020304" pitchFamily="18" charset="0"/>
                    <a:cs typeface="Times New Roman" panose="02020603050405020304" pitchFamily="18" charset="0"/>
                  </a:rPr>
                  <a:t> </a:t>
                </a:r>
                <a:r>
                  <a:rPr lang="en-US" sz="4400" b="1">
                    <a:solidFill>
                      <a:schemeClr val="bg1"/>
                    </a:solidFill>
                    <a:latin typeface="Times New Roman" panose="02020603050405020304" pitchFamily="18" charset="0"/>
                    <a:cs typeface="Times New Roman" panose="02020603050405020304" pitchFamily="18" charset="0"/>
                  </a:rPr>
                  <a:t>=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826168" y="843600"/>
                <a:ext cx="6545840" cy="1337161"/>
              </a:xfrm>
              <a:prstGeom prst="rect">
                <a:avLst/>
              </a:prstGeom>
              <a:blipFill>
                <a:blip r:embed="rId7"/>
                <a:stretch>
                  <a:fillRect b="-3636"/>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367425" y="2708561"/>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3616569" y="2781639"/>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32%</a:t>
            </a:r>
            <a:endParaRPr lang="en-US" sz="3600" b="1" dirty="0">
              <a:latin typeface="Times New Roman" pitchFamily="18" charset="0"/>
              <a:cs typeface="Times New Roman" pitchFamily="18" charset="0"/>
            </a:endParaRPr>
          </a:p>
        </p:txBody>
      </p:sp>
      <p:sp>
        <p:nvSpPr>
          <p:cNvPr id="10" name="Oval 9"/>
          <p:cNvSpPr/>
          <p:nvPr/>
        </p:nvSpPr>
        <p:spPr>
          <a:xfrm>
            <a:off x="2425694" y="3728783"/>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3616569" y="3803613"/>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96%</a:t>
            </a:r>
            <a:endParaRPr lang="en-US" sz="3600" b="1" dirty="0">
              <a:latin typeface="Times New Roman" pitchFamily="18" charset="0"/>
              <a:cs typeface="Times New Roman" pitchFamily="18" charset="0"/>
            </a:endParaRPr>
          </a:p>
        </p:txBody>
      </p:sp>
      <p:sp>
        <p:nvSpPr>
          <p:cNvPr id="12" name="Oval 11"/>
          <p:cNvSpPr/>
          <p:nvPr/>
        </p:nvSpPr>
        <p:spPr>
          <a:xfrm>
            <a:off x="2421961" y="47928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3670355" y="4771803"/>
            <a:ext cx="477370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50%</a:t>
            </a:r>
            <a:endParaRPr lang="en-US" sz="36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164596" y="332883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06223" y="272371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31940" y="5170522"/>
            <a:ext cx="495073" cy="432537"/>
          </a:xfrm>
          <a:prstGeom prst="rect">
            <a:avLst/>
          </a:prstGeom>
          <a:noFill/>
        </p:spPr>
      </p:pic>
      <p:sp>
        <p:nvSpPr>
          <p:cNvPr id="157" name="Line 23"/>
          <p:cNvSpPr>
            <a:spLocks noChangeShapeType="1"/>
          </p:cNvSpPr>
          <p:nvPr/>
        </p:nvSpPr>
        <p:spPr bwMode="auto">
          <a:xfrm>
            <a:off x="9372008" y="559867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667912" y="5077093"/>
            <a:ext cx="593496" cy="518264"/>
          </a:xfrm>
          <a:prstGeom prst="rect">
            <a:avLst/>
          </a:prstGeom>
          <a:noFill/>
        </p:spPr>
      </p:pic>
      <p:sp>
        <p:nvSpPr>
          <p:cNvPr id="161" name="Rectangle 160"/>
          <p:cNvSpPr/>
          <p:nvPr/>
        </p:nvSpPr>
        <p:spPr>
          <a:xfrm>
            <a:off x="3710699" y="5901356"/>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30%</a:t>
            </a:r>
            <a:endParaRPr lang="en-US" sz="3600" b="1" dirty="0">
              <a:latin typeface="Times New Roman" pitchFamily="18" charset="0"/>
              <a:cs typeface="Times New Roman" pitchFamily="18" charset="0"/>
            </a:endParaRPr>
          </a:p>
        </p:txBody>
      </p:sp>
      <p:sp>
        <p:nvSpPr>
          <p:cNvPr id="162" name="Oval 161"/>
          <p:cNvSpPr/>
          <p:nvPr/>
        </p:nvSpPr>
        <p:spPr>
          <a:xfrm>
            <a:off x="2399549" y="58596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pic>
        <p:nvPicPr>
          <p:cNvPr id="20" name="Picture 2" descr="100 Gấu pooh ý tưởng | gấu pooh, gấu, gấu nâu">
            <a:hlinkClick r:id="rId14" action="ppaction://hlinksldjump"/>
            <a:extLst>
              <a:ext uri="{FF2B5EF4-FFF2-40B4-BE49-F238E27FC236}">
                <a16:creationId xmlns:a16="http://schemas.microsoft.com/office/drawing/2014/main" id="{11D3D0F4-955C-417A-9CBD-BE907DF1F12A}"/>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02155" y="605245"/>
            <a:ext cx="1800436" cy="1491790"/>
          </a:xfrm>
          <a:prstGeom prst="rect">
            <a:avLst/>
          </a:prstGeom>
          <a:noFill/>
        </p:spPr>
      </p:pic>
      <p:pic>
        <p:nvPicPr>
          <p:cNvPr id="21" name="Picture 2" descr="100 Gấu pooh ý tưởng | gấu pooh, gấu, gấu nâu">
            <a:extLst>
              <a:ext uri="{FF2B5EF4-FFF2-40B4-BE49-F238E27FC236}">
                <a16:creationId xmlns:a16="http://schemas.microsoft.com/office/drawing/2014/main" id="{1F3F588F-DCC7-402C-9E18-7BB8D1AB093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0189409" y="688971"/>
            <a:ext cx="1800436" cy="1491790"/>
          </a:xfrm>
          <a:prstGeom prst="rect">
            <a:avLst/>
          </a:prstGeom>
          <a:noFill/>
        </p:spPr>
      </p:pic>
      <p:pic>
        <p:nvPicPr>
          <p:cNvPr id="22" name="Monkeys-Spinning-Monkeys">
            <a:hlinkClick r:id="" action="ppaction://media"/>
            <a:extLst>
              <a:ext uri="{FF2B5EF4-FFF2-40B4-BE49-F238E27FC236}">
                <a16:creationId xmlns:a16="http://schemas.microsoft.com/office/drawing/2014/main" id="{8993B3EC-8D4C-440C-99BF-1EACD01627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6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62"/>
                                        </p:tgtEl>
                                        <p:attrNameLst>
                                          <p:attrName>fillcolor</p:attrName>
                                        </p:attrNameLst>
                                      </p:cBhvr>
                                      <p:to>
                                        <a:srgbClr val="FC2722"/>
                                      </p:to>
                                    </p:animClr>
                                    <p:set>
                                      <p:cBhvr>
                                        <p:cTn id="51" dur="2000" fill="hold"/>
                                        <p:tgtEl>
                                          <p:spTgt spid="162"/>
                                        </p:tgtEl>
                                        <p:attrNameLst>
                                          <p:attrName>fill.type</p:attrName>
                                        </p:attrNameLst>
                                      </p:cBhvr>
                                      <p:to>
                                        <p:strVal val="solid"/>
                                      </p:to>
                                    </p:set>
                                    <p:set>
                                      <p:cBhvr>
                                        <p:cTn id="52" dur="2000" fill="hold"/>
                                        <p:tgtEl>
                                          <p:spTgt spid="16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2"/>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529"/>
          <a:stretch/>
        </p:blipFill>
        <p:spPr bwMode="auto">
          <a:xfrm>
            <a:off x="1873736" y="3420"/>
            <a:ext cx="8431306" cy="26725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p:cNvSpPr txBox="1"/>
              <p:nvPr/>
            </p:nvSpPr>
            <p:spPr>
              <a:xfrm>
                <a:off x="4325813" y="914640"/>
                <a:ext cx="3886000" cy="1070358"/>
              </a:xfrm>
              <a:prstGeom prst="rect">
                <a:avLst/>
              </a:prstGeom>
              <a:noFill/>
            </p:spPr>
            <p:txBody>
              <a:bodyPr wrap="non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4400" b="1" i="1">
                            <a:solidFill>
                              <a:schemeClr val="bg1"/>
                            </a:solidFill>
                            <a:latin typeface="Cambria Math" panose="02040503050406030204" pitchFamily="18" charset="0"/>
                            <a:cs typeface="Arial" panose="020B0604020202020204" pitchFamily="34" charset="0"/>
                          </a:rPr>
                        </m:ctrlPr>
                      </m:fPr>
                      <m:num>
                        <m:r>
                          <a:rPr lang="en-US" sz="4400" b="1" i="1">
                            <a:solidFill>
                              <a:schemeClr val="bg1"/>
                            </a:solidFill>
                            <a:latin typeface="Cambria Math" panose="02040503050406030204" pitchFamily="18" charset="0"/>
                            <a:cs typeface="Arial" panose="020B0604020202020204" pitchFamily="34" charset="0"/>
                          </a:rPr>
                          <m:t>𝟔</m:t>
                        </m:r>
                      </m:num>
                      <m:den>
                        <m:r>
                          <a:rPr lang="en-US" sz="4400" b="1" i="1" smtClean="0">
                            <a:solidFill>
                              <a:schemeClr val="bg1"/>
                            </a:solidFill>
                            <a:latin typeface="Cambria Math" panose="02040503050406030204" pitchFamily="18" charset="0"/>
                            <a:cs typeface="Arial" panose="020B0604020202020204" pitchFamily="34" charset="0"/>
                          </a:rPr>
                          <m:t>𝟏𝟓</m:t>
                        </m:r>
                      </m:den>
                    </m:f>
                  </m:oMath>
                </a14:m>
                <a:r>
                  <a:rPr lang="en-US" sz="4400" b="1">
                    <a:solidFill>
                      <a:schemeClr val="bg1"/>
                    </a:solidFill>
                    <a:latin typeface="Times New Roman" panose="02020603050405020304" pitchFamily="18" charset="0"/>
                    <a:cs typeface="Times New Roman" panose="02020603050405020304" pitchFamily="18" charset="0"/>
                  </a:rPr>
                  <a:t> =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4325813" y="914640"/>
                <a:ext cx="3886000" cy="1070358"/>
              </a:xfrm>
              <a:prstGeom prst="rect">
                <a:avLst/>
              </a:prstGeom>
              <a:blipFill>
                <a:blip r:embed="rId7"/>
                <a:stretch>
                  <a:fillRect l="-5965" r="-5808" b="-11932"/>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630255" y="3814753"/>
            <a:ext cx="864212" cy="817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9" name="Rectangle 8"/>
          <p:cNvSpPr/>
          <p:nvPr/>
        </p:nvSpPr>
        <p:spPr>
          <a:xfrm>
            <a:off x="4005454" y="3814755"/>
            <a:ext cx="462578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60%</a:t>
            </a:r>
            <a:endParaRPr lang="en-US" sz="4400" b="1" dirty="0">
              <a:latin typeface="Times New Roman" pitchFamily="18" charset="0"/>
              <a:cs typeface="Times New Roman" pitchFamily="18" charset="0"/>
            </a:endParaRPr>
          </a:p>
        </p:txBody>
      </p:sp>
      <p:sp>
        <p:nvSpPr>
          <p:cNvPr id="10" name="Oval 9"/>
          <p:cNvSpPr/>
          <p:nvPr/>
        </p:nvSpPr>
        <p:spPr>
          <a:xfrm>
            <a:off x="2701089" y="2696892"/>
            <a:ext cx="806824" cy="768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3978560" y="2738987"/>
            <a:ext cx="4625789"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a:t>
            </a:r>
            <a:endParaRPr lang="en-US" sz="4400" b="1" dirty="0">
              <a:latin typeface="Times New Roman" pitchFamily="18" charset="0"/>
              <a:cs typeface="Times New Roman" pitchFamily="18" charset="0"/>
            </a:endParaRPr>
          </a:p>
        </p:txBody>
      </p:sp>
      <p:sp>
        <p:nvSpPr>
          <p:cNvPr id="12" name="Oval 11"/>
          <p:cNvSpPr/>
          <p:nvPr/>
        </p:nvSpPr>
        <p:spPr>
          <a:xfrm>
            <a:off x="2631002" y="4941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4018902" y="4917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15%</a:t>
            </a:r>
            <a:endParaRPr lang="en-US" sz="44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20096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42594" y="286422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68311" y="5311032"/>
            <a:ext cx="495073" cy="432537"/>
          </a:xfrm>
          <a:prstGeom prst="rect">
            <a:avLst/>
          </a:prstGeom>
          <a:noFill/>
        </p:spPr>
      </p:pic>
      <p:sp>
        <p:nvSpPr>
          <p:cNvPr id="157" name="Line 23"/>
          <p:cNvSpPr>
            <a:spLocks noChangeShapeType="1"/>
          </p:cNvSpPr>
          <p:nvPr/>
        </p:nvSpPr>
        <p:spPr bwMode="auto">
          <a:xfrm>
            <a:off x="9408379" y="573918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704283" y="5217603"/>
            <a:ext cx="593496" cy="518264"/>
          </a:xfrm>
          <a:prstGeom prst="rect">
            <a:avLst/>
          </a:prstGeom>
          <a:noFill/>
        </p:spPr>
      </p:pic>
      <p:sp>
        <p:nvSpPr>
          <p:cNvPr id="18" name="Oval 17"/>
          <p:cNvSpPr/>
          <p:nvPr/>
        </p:nvSpPr>
        <p:spPr>
          <a:xfrm>
            <a:off x="2648931" y="6084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4036831" y="6060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66%</a:t>
            </a:r>
            <a:endParaRPr lang="en-US" sz="4400" b="1" dirty="0">
              <a:latin typeface="Times New Roman" pitchFamily="18" charset="0"/>
              <a:cs typeface="Times New Roman" pitchFamily="18" charset="0"/>
            </a:endParaRPr>
          </a:p>
        </p:txBody>
      </p:sp>
      <p:pic>
        <p:nvPicPr>
          <p:cNvPr id="6146" name="Picture 2" descr="100 Gấu pooh ý tưởng | gấu pooh, gấu, gấu nâu">
            <a:extLst>
              <a:ext uri="{FF2B5EF4-FFF2-40B4-BE49-F238E27FC236}">
                <a16:creationId xmlns:a16="http://schemas.microsoft.com/office/drawing/2014/main" id="{62977B25-6691-40DB-9BB1-02AA5066B2C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751434" y="437001"/>
            <a:ext cx="2362933" cy="1923918"/>
          </a:xfrm>
          <a:prstGeom prst="rect">
            <a:avLst/>
          </a:prstGeom>
          <a:noFill/>
        </p:spPr>
      </p:pic>
      <p:pic>
        <p:nvPicPr>
          <p:cNvPr id="21" name="Picture 2" descr="100 Gấu pooh ý tưởng | gấu pooh, gấu, gấu nâu">
            <a:hlinkClick r:id="rId15" action="ppaction://hlinksldjump"/>
            <a:extLst>
              <a:ext uri="{FF2B5EF4-FFF2-40B4-BE49-F238E27FC236}">
                <a16:creationId xmlns:a16="http://schemas.microsoft.com/office/drawing/2014/main" id="{BDCF90B0-6261-4710-8AF9-45179790A62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4612" y="395364"/>
            <a:ext cx="2362933" cy="1923918"/>
          </a:xfrm>
          <a:prstGeom prst="rect">
            <a:avLst/>
          </a:prstGeom>
          <a:noFill/>
        </p:spPr>
      </p:pic>
      <p:pic>
        <p:nvPicPr>
          <p:cNvPr id="22" name="Monkeys-Spinning-Monkeys">
            <a:hlinkClick r:id="" action="ppaction://media"/>
            <a:extLst>
              <a:ext uri="{FF2B5EF4-FFF2-40B4-BE49-F238E27FC236}">
                <a16:creationId xmlns:a16="http://schemas.microsoft.com/office/drawing/2014/main" id="{3048C929-A089-41AD-A505-5FBD69644B1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366"/>
          <a:stretch/>
        </p:blipFill>
        <p:spPr bwMode="auto">
          <a:xfrm>
            <a:off x="2021809" y="-2340"/>
            <a:ext cx="8431306" cy="2680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70622" y="6047922"/>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D</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78725" y="6017218"/>
            <a:ext cx="467957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50%</a:t>
            </a:r>
            <a:endParaRPr lang="en-US" sz="3600" b="1" dirty="0">
              <a:latin typeface="Times New Roman" panose="02020603050405020304" pitchFamily="18" charset="0"/>
              <a:cs typeface="Times New Roman" pitchFamily="18" charset="0"/>
            </a:endParaRPr>
          </a:p>
        </p:txBody>
      </p:sp>
      <p:sp>
        <p:nvSpPr>
          <p:cNvPr id="10" name="Oval 9"/>
          <p:cNvSpPr/>
          <p:nvPr/>
        </p:nvSpPr>
        <p:spPr>
          <a:xfrm>
            <a:off x="2587736" y="3734348"/>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B</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811491" y="3781607"/>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30%</a:t>
            </a:r>
            <a:endParaRPr lang="en-US" sz="3600" b="1" dirty="0">
              <a:latin typeface="Times New Roman" panose="02020603050405020304" pitchFamily="18" charset="0"/>
              <a:cs typeface="Times New Roman" pitchFamily="18" charset="0"/>
            </a:endParaRPr>
          </a:p>
        </p:txBody>
      </p:sp>
      <p:sp>
        <p:nvSpPr>
          <p:cNvPr id="12" name="Oval 11"/>
          <p:cNvSpPr/>
          <p:nvPr/>
        </p:nvSpPr>
        <p:spPr>
          <a:xfrm>
            <a:off x="2600302" y="4810845"/>
            <a:ext cx="956800" cy="810079"/>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C</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11490" y="4870821"/>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48%</a:t>
            </a:r>
            <a:endParaRPr lang="en-US" sz="3600" b="1" dirty="0">
              <a:latin typeface="Times New Roman" panose="02020603050405020304" pitchFamily="18" charset="0"/>
              <a:cs typeface="Times New Roman" pitchFamily="18" charset="0"/>
            </a:endParaRPr>
          </a:p>
        </p:txBody>
      </p:sp>
      <p:pic>
        <p:nvPicPr>
          <p:cNvPr id="154" name="Picture 14" descr="kim phut"/>
          <p:cNvPicPr>
            <a:picLocks noChangeAspect="1" noChangeArrowheads="1"/>
          </p:cNvPicPr>
          <p:nvPr/>
        </p:nvPicPr>
        <p:blipFill>
          <a:blip r:embed="rId9" cstate="print"/>
          <a:srcRect/>
          <a:stretch>
            <a:fillRect/>
          </a:stretch>
        </p:blipFill>
        <p:spPr bwMode="auto">
          <a:xfrm>
            <a:off x="9265621" y="3340032"/>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0" cstate="print"/>
          <a:srcRect/>
          <a:stretch>
            <a:fillRect/>
          </a:stretch>
        </p:blipFill>
        <p:spPr bwMode="auto">
          <a:xfrm>
            <a:off x="8907248" y="2734914"/>
            <a:ext cx="2350733" cy="2312895"/>
          </a:xfrm>
          <a:prstGeom prst="rect">
            <a:avLst/>
          </a:prstGeom>
          <a:noFill/>
        </p:spPr>
      </p:pic>
      <p:pic>
        <p:nvPicPr>
          <p:cNvPr id="156" name="Picture 22" descr="slide0002_image021"/>
          <p:cNvPicPr>
            <a:picLocks noChangeAspect="1" noChangeArrowheads="1" noCrop="1"/>
          </p:cNvPicPr>
          <p:nvPr/>
        </p:nvPicPr>
        <p:blipFill>
          <a:blip r:embed="rId11" cstate="print"/>
          <a:srcRect/>
          <a:stretch>
            <a:fillRect/>
          </a:stretch>
        </p:blipFill>
        <p:spPr bwMode="auto">
          <a:xfrm>
            <a:off x="9832965" y="5181723"/>
            <a:ext cx="495073" cy="432537"/>
          </a:xfrm>
          <a:prstGeom prst="rect">
            <a:avLst/>
          </a:prstGeom>
          <a:noFill/>
        </p:spPr>
      </p:pic>
      <p:sp>
        <p:nvSpPr>
          <p:cNvPr id="157" name="Line 23"/>
          <p:cNvSpPr>
            <a:spLocks noChangeShapeType="1"/>
          </p:cNvSpPr>
          <p:nvPr/>
        </p:nvSpPr>
        <p:spPr bwMode="auto">
          <a:xfrm>
            <a:off x="9473033" y="5609878"/>
            <a:ext cx="1125641" cy="0"/>
          </a:xfrm>
          <a:prstGeom prst="line">
            <a:avLst/>
          </a:prstGeom>
          <a:noFill/>
          <a:ln w="9525">
            <a:solidFill>
              <a:schemeClr val="tx1"/>
            </a:solidFill>
            <a:round/>
            <a:headEnd/>
            <a:tailEnd/>
          </a:ln>
          <a:effectLst/>
        </p:spPr>
        <p:txBody>
          <a:bodyPr/>
          <a:lstStyle/>
          <a:p>
            <a:endParaRPr lang="en-US" sz="3600">
              <a:latin typeface="Times New Roman" panose="02020603050405020304" pitchFamily="18" charset="0"/>
              <a:cs typeface="Times New Roman" panose="02020603050405020304" pitchFamily="18" charset="0"/>
            </a:endParaRPr>
          </a:p>
        </p:txBody>
      </p:sp>
      <p:pic>
        <p:nvPicPr>
          <p:cNvPr id="158" name="Picture 24" descr="CHAY XE DAP"/>
          <p:cNvPicPr>
            <a:picLocks noChangeAspect="1" noChangeArrowheads="1"/>
          </p:cNvPicPr>
          <p:nvPr/>
        </p:nvPicPr>
        <p:blipFill>
          <a:blip r:embed="rId12" cstate="print"/>
          <a:srcRect/>
          <a:stretch>
            <a:fillRect/>
          </a:stretch>
        </p:blipFill>
        <p:spPr bwMode="auto">
          <a:xfrm>
            <a:off x="9768937" y="5088294"/>
            <a:ext cx="593496" cy="518264"/>
          </a:xfrm>
          <a:prstGeom prst="rect">
            <a:avLst/>
          </a:prstGeom>
          <a:noFill/>
        </p:spPr>
      </p:pic>
      <p:sp>
        <p:nvSpPr>
          <p:cNvPr id="18" name="Oval 17"/>
          <p:cNvSpPr/>
          <p:nvPr/>
        </p:nvSpPr>
        <p:spPr>
          <a:xfrm>
            <a:off x="2578772" y="2689961"/>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A</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681502" y="2696878"/>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24%</a:t>
            </a:r>
            <a:endParaRPr lang="en-US" sz="3600" b="1" dirty="0">
              <a:latin typeface="Times New Roman" panose="02020603050405020304" pitchFamily="18" charset="0"/>
              <a:cs typeface="Times New Roman" pitchFamily="18" charset="0"/>
            </a:endParaRPr>
          </a:p>
        </p:txBody>
      </p:sp>
      <p:pic>
        <p:nvPicPr>
          <p:cNvPr id="20" name="Picture 2" descr="Thank You Baby Pooh GIF - Thank You Baby Pooh Disney - Discover &amp;amp; Share GIFs">
            <a:hlinkClick r:id="rId13" action="ppaction://hlinksldjump"/>
            <a:extLst>
              <a:ext uri="{FF2B5EF4-FFF2-40B4-BE49-F238E27FC236}">
                <a16:creationId xmlns:a16="http://schemas.microsoft.com/office/drawing/2014/main" id="{FA8CA1EF-7AE4-4933-A9B7-6DB464E1E40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681" y="118946"/>
            <a:ext cx="2092440" cy="1699385"/>
          </a:xfrm>
          <a:prstGeom prst="rect">
            <a:avLst/>
          </a:prstGeom>
          <a:noFill/>
        </p:spPr>
      </p:pic>
      <p:pic>
        <p:nvPicPr>
          <p:cNvPr id="21" name="Picture 2" descr="Thank You Baby Pooh GIF - Thank You Baby Pooh Disney - Discover &amp;amp; Share GIFs">
            <a:extLst>
              <a:ext uri="{FF2B5EF4-FFF2-40B4-BE49-F238E27FC236}">
                <a16:creationId xmlns:a16="http://schemas.microsoft.com/office/drawing/2014/main" id="{FAED9FF2-8DFF-4760-A111-92792B06AA8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6208" y="302785"/>
            <a:ext cx="2092440" cy="1699385"/>
          </a:xfrm>
          <a:prstGeom prst="rect">
            <a:avLst/>
          </a:prstGeom>
          <a:noFill/>
        </p:spPr>
      </p:pic>
      <p:sp>
        <p:nvSpPr>
          <p:cNvPr id="22" name="TextBox 21">
            <a:extLst>
              <a:ext uri="{FF2B5EF4-FFF2-40B4-BE49-F238E27FC236}">
                <a16:creationId xmlns:a16="http://schemas.microsoft.com/office/drawing/2014/main" id="{6E788F38-C45C-46FC-A023-79DAFF305DDB}"/>
              </a:ext>
            </a:extLst>
          </p:cNvPr>
          <p:cNvSpPr txBox="1"/>
          <p:nvPr/>
        </p:nvSpPr>
        <p:spPr>
          <a:xfrm>
            <a:off x="2666028" y="691507"/>
            <a:ext cx="6995207" cy="1569660"/>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Một lớp học có 48 học sinh, trong đó </a:t>
            </a:r>
          </a:p>
          <a:p>
            <a:pPr algn="ctr"/>
            <a:r>
              <a:rPr lang="en-US" sz="3200" b="1">
                <a:solidFill>
                  <a:schemeClr val="bg1"/>
                </a:solidFill>
                <a:latin typeface="Times New Roman" panose="02020603050405020304" pitchFamily="18" charset="0"/>
                <a:cs typeface="Times New Roman" panose="02020603050405020304" pitchFamily="18" charset="0"/>
              </a:rPr>
              <a:t>có 24 học sinh nữ. Tìm tỉ số của số học sinh nữ và số học sinh cả lớp?</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3" name="Monkeys-Spinning-Monkeys">
            <a:hlinkClick r:id="" action="ppaction://media"/>
            <a:extLst>
              <a:ext uri="{FF2B5EF4-FFF2-40B4-BE49-F238E27FC236}">
                <a16:creationId xmlns:a16="http://schemas.microsoft.com/office/drawing/2014/main" id="{F648AF14-A6F8-480B-8EF2-308C3E8B454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603538"/>
            <a:ext cx="7502305" cy="2123658"/>
            <a:chOff x="2538591" y="1678450"/>
            <a:chExt cx="3951997" cy="2982864"/>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45365" y="1678450"/>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1631949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1833950" y="2607211"/>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6102"/>
            <a:ext cx="5540014" cy="2885452"/>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802" y="3288384"/>
            <a:ext cx="3361982" cy="894287"/>
          </a:xfrm>
          <a:prstGeom prst="rect">
            <a:avLst/>
          </a:prstGeom>
        </p:spPr>
      </p:pic>
      <p:sp>
        <p:nvSpPr>
          <p:cNvPr id="17" name="矩形 16"/>
          <p:cNvSpPr/>
          <p:nvPr/>
        </p:nvSpPr>
        <p:spPr>
          <a:xfrm>
            <a:off x="6392689" y="834339"/>
            <a:ext cx="5601191" cy="1015663"/>
          </a:xfrm>
          <a:prstGeom prst="rect">
            <a:avLst/>
          </a:prstGeom>
        </p:spPr>
        <p:txBody>
          <a:bodyPr wrap="square">
            <a:spAutoFit/>
          </a:bodyPr>
          <a:lstStyle/>
          <a:p>
            <a:r>
              <a:rPr lang="en-US" altLang="zh-CN" sz="3000" b="1">
                <a:solidFill>
                  <a:srgbClr val="48B718"/>
                </a:solidFill>
                <a:latin typeface="Tahoma" panose="020B0604030504040204" pitchFamily="34" charset="0"/>
                <a:ea typeface="Tahoma" panose="020B0604030504040204" pitchFamily="34" charset="0"/>
                <a:cs typeface="Tahoma" panose="020B0604030504040204" pitchFamily="34" charset="0"/>
              </a:rPr>
              <a:t>HS biết tìm tỉ số phần trăm của hai số</a:t>
            </a:r>
            <a:endPar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endParaRPr>
          </a:p>
        </p:txBody>
      </p:sp>
      <p:sp>
        <p:nvSpPr>
          <p:cNvPr id="18" name="矩形 17"/>
          <p:cNvSpPr/>
          <p:nvPr/>
        </p:nvSpPr>
        <p:spPr>
          <a:xfrm>
            <a:off x="6316489" y="2201700"/>
            <a:ext cx="5601191" cy="1477328"/>
          </a:xfrm>
          <a:prstGeom prst="rect">
            <a:avLst/>
          </a:prstGeom>
        </p:spPr>
        <p:txBody>
          <a:bodyPr wrap="square">
            <a:spAutoFit/>
          </a:bodyPr>
          <a:lstStyle/>
          <a:p>
            <a:r>
              <a:rPr lang="en-US" altLang="zh-CN" sz="3000" b="1">
                <a:solidFill>
                  <a:srgbClr val="175DB6"/>
                </a:solidFill>
                <a:latin typeface="Tahoma" panose="020B0604030504040204" pitchFamily="34" charset="0"/>
                <a:ea typeface="Tahoma" panose="020B0604030504040204" pitchFamily="34" charset="0"/>
                <a:cs typeface="Tahoma" panose="020B0604030504040204" pitchFamily="34" charset="0"/>
              </a:rPr>
              <a:t>HS giải được các bài toán đơn giản có nội dung tìm tỉ số phần trăm của hai số</a:t>
            </a:r>
            <a:endPar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endParaRPr>
          </a:p>
        </p:txBody>
      </p:sp>
      <p:sp>
        <p:nvSpPr>
          <p:cNvPr id="19" name="矩形 18"/>
          <p:cNvSpPr/>
          <p:nvPr/>
        </p:nvSpPr>
        <p:spPr>
          <a:xfrm>
            <a:off x="6438409" y="4075747"/>
            <a:ext cx="5479271" cy="1015663"/>
          </a:xfrm>
          <a:prstGeom prst="rect">
            <a:avLst/>
          </a:prstGeom>
        </p:spPr>
        <p:txBody>
          <a:bodyPr wrap="square">
            <a:spAutoFit/>
          </a:bodyPr>
          <a:lstStyle/>
          <a:p>
            <a:r>
              <a:rPr lang="en-US" altLang="zh-CN" sz="3000" b="1">
                <a:solidFill>
                  <a:srgbClr val="47B814"/>
                </a:solidFill>
                <a:latin typeface="Tahoma" panose="020B0604030504040204" pitchFamily="34" charset="0"/>
                <a:ea typeface="Tahoma" panose="020B0604030504040204" pitchFamily="34" charset="0"/>
                <a:cs typeface="Tahoma" panose="020B0604030504040204" pitchFamily="34" charset="0"/>
              </a:rPr>
              <a:t>HS tính toán nhanh, chính xác, yêu thích môn học.</a:t>
            </a:r>
            <a:endParaRPr lang="zh-CN" altLang="en-US" sz="3000" b="1" dirty="0">
              <a:solidFill>
                <a:srgbClr val="47B814"/>
              </a:solidFill>
              <a:latin typeface="Tahoma" panose="020B0604030504040204" pitchFamily="34" charset="0"/>
              <a:cs typeface="Tahoma" panose="020B0604030504040204" pitchFamily="34" charset="0"/>
            </a:endParaRPr>
          </a:p>
        </p:txBody>
      </p:sp>
      <p:grpSp>
        <p:nvGrpSpPr>
          <p:cNvPr id="29" name="组合 28"/>
          <p:cNvGrpSpPr/>
          <p:nvPr/>
        </p:nvGrpSpPr>
        <p:grpSpPr>
          <a:xfrm>
            <a:off x="5059125" y="879041"/>
            <a:ext cx="1349023" cy="987096"/>
            <a:chOff x="5607765" y="427939"/>
            <a:chExt cx="947361" cy="833677"/>
          </a:xfrm>
        </p:grpSpPr>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059125" y="2504612"/>
            <a:ext cx="1397964" cy="992685"/>
            <a:chOff x="5607765" y="1505740"/>
            <a:chExt cx="981730" cy="838397"/>
          </a:xfrm>
        </p:grpSpPr>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089604" y="4024257"/>
            <a:ext cx="1349023" cy="987096"/>
            <a:chOff x="5607764" y="2597795"/>
            <a:chExt cx="947361" cy="833677"/>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341" y="769093"/>
            <a:ext cx="6278520" cy="3139258"/>
          </a:xfrm>
          <a:prstGeom prst="rect">
            <a:avLst/>
          </a:prstGeom>
        </p:spPr>
      </p:pic>
      <p:grpSp>
        <p:nvGrpSpPr>
          <p:cNvPr id="32" name="组合 2">
            <a:extLst>
              <a:ext uri="{FF2B5EF4-FFF2-40B4-BE49-F238E27FC236}">
                <a16:creationId xmlns:a16="http://schemas.microsoft.com/office/drawing/2014/main" id="{8A4F8090-4DF2-4081-9BDA-8399FDA0595C}"/>
              </a:ext>
            </a:extLst>
          </p:cNvPr>
          <p:cNvGrpSpPr/>
          <p:nvPr/>
        </p:nvGrpSpPr>
        <p:grpSpPr>
          <a:xfrm>
            <a:off x="396240" y="1998893"/>
            <a:ext cx="4726136" cy="943876"/>
            <a:chOff x="2538591" y="1668300"/>
            <a:chExt cx="3945223" cy="1857748"/>
          </a:xfrm>
        </p:grpSpPr>
        <p:sp>
          <p:nvSpPr>
            <p:cNvPr id="33" name="文本框 3">
              <a:extLst>
                <a:ext uri="{FF2B5EF4-FFF2-40B4-BE49-F238E27FC236}">
                  <a16:creationId xmlns:a16="http://schemas.microsoft.com/office/drawing/2014/main" id="{5F483E6C-A366-4C13-9752-0D1D37632E19}"/>
                </a:ext>
              </a:extLst>
            </p:cNvPr>
            <p:cNvSpPr txBox="1"/>
            <p:nvPr/>
          </p:nvSpPr>
          <p:spPr>
            <a:xfrm>
              <a:off x="2538591" y="1678450"/>
              <a:ext cx="3945223" cy="1847598"/>
            </a:xfrm>
            <a:prstGeom prst="rect">
              <a:avLst/>
            </a:prstGeom>
            <a:noFill/>
          </p:spPr>
          <p:txBody>
            <a:bodyPr wrap="square" rtlCol="0">
              <a:spAutoFit/>
            </a:bodyPr>
            <a:lstStyle/>
            <a:p>
              <a:pPr algn="ctr"/>
              <a:r>
                <a:rPr lang="en-US" altLang="zh-CN" sz="55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34" name="文本框 42">
              <a:extLst>
                <a:ext uri="{FF2B5EF4-FFF2-40B4-BE49-F238E27FC236}">
                  <a16:creationId xmlns:a16="http://schemas.microsoft.com/office/drawing/2014/main" id="{5C7CD5A2-09AF-4325-A02C-89C3BB4CB9EF}"/>
                </a:ext>
              </a:extLst>
            </p:cNvPr>
            <p:cNvSpPr txBox="1"/>
            <p:nvPr/>
          </p:nvSpPr>
          <p:spPr>
            <a:xfrm>
              <a:off x="2538591" y="1668300"/>
              <a:ext cx="3945223" cy="1847598"/>
            </a:xfrm>
            <a:prstGeom prst="rect">
              <a:avLst/>
            </a:prstGeom>
            <a:noFill/>
          </p:spPr>
          <p:txBody>
            <a:bodyPr wrap="square" rtlCol="0">
              <a:spAutoFit/>
            </a:bodyPr>
            <a:lstStyle/>
            <a:p>
              <a:pPr algn="ctr"/>
              <a:r>
                <a:rPr lang="en-US" altLang="zh-CN" sz="55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722535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id="{3C27DA57-DBF5-44B9-97D4-2759A57B95B8}"/>
              </a:ext>
            </a:extLst>
          </p:cNvPr>
          <p:cNvSpPr txBox="1">
            <a:spLocks noChangeArrowheads="1"/>
          </p:cNvSpPr>
          <p:nvPr/>
        </p:nvSpPr>
        <p:spPr bwMode="auto">
          <a:xfrm>
            <a:off x="1040234" y="12012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8" name="Line 8">
            <a:extLst>
              <a:ext uri="{FF2B5EF4-FFF2-40B4-BE49-F238E27FC236}">
                <a16:creationId xmlns:a16="http://schemas.microsoft.com/office/drawing/2014/main" id="{E6F46DE9-DE1E-41EB-866F-CCB6514A4C66}"/>
              </a:ext>
            </a:extLst>
          </p:cNvPr>
          <p:cNvSpPr>
            <a:spLocks noChangeShapeType="1"/>
          </p:cNvSpPr>
          <p:nvPr/>
        </p:nvSpPr>
        <p:spPr bwMode="auto">
          <a:xfrm>
            <a:off x="1028700" y="21574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a16="http://schemas.microsoft.com/office/drawing/2014/main" id="{6EDA4FAE-7413-476E-B5CD-4388300002A3}"/>
              </a:ext>
            </a:extLst>
          </p:cNvPr>
          <p:cNvSpPr>
            <a:spLocks noChangeShapeType="1"/>
          </p:cNvSpPr>
          <p:nvPr/>
        </p:nvSpPr>
        <p:spPr bwMode="auto">
          <a:xfrm>
            <a:off x="6524625" y="16621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14BF7A82-B0B7-4044-A1D5-D7D005C31FC8}"/>
              </a:ext>
            </a:extLst>
          </p:cNvPr>
          <p:cNvSpPr>
            <a:spLocks noChangeShapeType="1"/>
          </p:cNvSpPr>
          <p:nvPr/>
        </p:nvSpPr>
        <p:spPr bwMode="auto">
          <a:xfrm>
            <a:off x="4059877" y="21574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a16="http://schemas.microsoft.com/office/drawing/2014/main" id="{63921D72-2A54-45C1-B343-07B94AEF19C2}"/>
              </a:ext>
            </a:extLst>
          </p:cNvPr>
          <p:cNvSpPr>
            <a:spLocks noChangeShapeType="1"/>
          </p:cNvSpPr>
          <p:nvPr/>
        </p:nvSpPr>
        <p:spPr bwMode="auto">
          <a:xfrm flipV="1">
            <a:off x="8315325" y="21669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20">
            <a:extLst>
              <a:ext uri="{FF2B5EF4-FFF2-40B4-BE49-F238E27FC236}">
                <a16:creationId xmlns:a16="http://schemas.microsoft.com/office/drawing/2014/main" id="{C6AEEE32-EB7F-40A6-96AD-546E66FE954A}"/>
              </a:ext>
            </a:extLst>
          </p:cNvPr>
          <p:cNvSpPr txBox="1">
            <a:spLocks noChangeArrowheads="1"/>
          </p:cNvSpPr>
          <p:nvPr/>
        </p:nvSpPr>
        <p:spPr bwMode="auto">
          <a:xfrm>
            <a:off x="942975" y="2913063"/>
            <a:ext cx="1085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0000FF"/>
                </a:solidFill>
                <a:latin typeface="Times New Roman" panose="02020603050405020304" pitchFamily="18" charset="0"/>
              </a:rPr>
              <a:t>Tỉ số của số học sinh nữ và số học sinh toàn trường là 315  :  600</a:t>
            </a:r>
          </a:p>
          <a:p>
            <a:pPr>
              <a:spcBef>
                <a:spcPct val="0"/>
              </a:spcBef>
              <a:buFontTx/>
              <a:buNone/>
            </a:pPr>
            <a:r>
              <a:rPr lang="en-US" altLang="en-US" sz="3000" b="1">
                <a:solidFill>
                  <a:srgbClr val="0000FF"/>
                </a:solidFill>
                <a:latin typeface="Times New Roman" panose="02020603050405020304" pitchFamily="18" charset="0"/>
              </a:rPr>
              <a:t>Ta có : 315   :  600   =  0,525  </a:t>
            </a:r>
          </a:p>
        </p:txBody>
      </p:sp>
      <p:sp>
        <p:nvSpPr>
          <p:cNvPr id="15" name="Text Box 21">
            <a:extLst>
              <a:ext uri="{FF2B5EF4-FFF2-40B4-BE49-F238E27FC236}">
                <a16:creationId xmlns:a16="http://schemas.microsoft.com/office/drawing/2014/main" id="{44F83183-F691-4AA9-A1D5-E51A50281B0E}"/>
              </a:ext>
            </a:extLst>
          </p:cNvPr>
          <p:cNvSpPr txBox="1">
            <a:spLocks noChangeArrowheads="1"/>
          </p:cNvSpPr>
          <p:nvPr/>
        </p:nvSpPr>
        <p:spPr bwMode="auto">
          <a:xfrm>
            <a:off x="1685924" y="4124325"/>
            <a:ext cx="59477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0,525  x  100 : 100 =  </a:t>
            </a:r>
          </a:p>
        </p:txBody>
      </p:sp>
      <p:sp>
        <p:nvSpPr>
          <p:cNvPr id="16" name="Text Box 22">
            <a:extLst>
              <a:ext uri="{FF2B5EF4-FFF2-40B4-BE49-F238E27FC236}">
                <a16:creationId xmlns:a16="http://schemas.microsoft.com/office/drawing/2014/main" id="{25D6987D-7772-4150-BFCD-DDAD9A65FD61}"/>
              </a:ext>
            </a:extLst>
          </p:cNvPr>
          <p:cNvSpPr txBox="1">
            <a:spLocks noChangeArrowheads="1"/>
          </p:cNvSpPr>
          <p:nvPr/>
        </p:nvSpPr>
        <p:spPr bwMode="auto">
          <a:xfrm>
            <a:off x="5180358" y="4114800"/>
            <a:ext cx="401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52,5 : 100 </a:t>
            </a:r>
            <a:r>
              <a:rPr lang="en-US" altLang="en-US" sz="3000">
                <a:solidFill>
                  <a:srgbClr val="0000FF"/>
                </a:solidFill>
                <a:latin typeface="Times New Roman" panose="02020603050405020304" pitchFamily="18" charset="0"/>
              </a:rPr>
              <a:t>=</a:t>
            </a:r>
          </a:p>
        </p:txBody>
      </p:sp>
      <p:sp>
        <p:nvSpPr>
          <p:cNvPr id="17" name="Text Box 23">
            <a:extLst>
              <a:ext uri="{FF2B5EF4-FFF2-40B4-BE49-F238E27FC236}">
                <a16:creationId xmlns:a16="http://schemas.microsoft.com/office/drawing/2014/main" id="{12CA6CF0-59ED-4400-830A-D742AB1D6A6C}"/>
              </a:ext>
            </a:extLst>
          </p:cNvPr>
          <p:cNvSpPr txBox="1">
            <a:spLocks noChangeArrowheads="1"/>
          </p:cNvSpPr>
          <p:nvPr/>
        </p:nvSpPr>
        <p:spPr bwMode="auto">
          <a:xfrm>
            <a:off x="7362825" y="4089400"/>
            <a:ext cx="318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52,5  %</a:t>
            </a:r>
          </a:p>
        </p:txBody>
      </p:sp>
      <p:sp>
        <p:nvSpPr>
          <p:cNvPr id="18" name="Text Box 24">
            <a:extLst>
              <a:ext uri="{FF2B5EF4-FFF2-40B4-BE49-F238E27FC236}">
                <a16:creationId xmlns:a16="http://schemas.microsoft.com/office/drawing/2014/main" id="{777B59B4-A5B1-473F-9517-9A94634BA8FD}"/>
              </a:ext>
            </a:extLst>
          </p:cNvPr>
          <p:cNvSpPr txBox="1">
            <a:spLocks noChangeArrowheads="1"/>
          </p:cNvSpPr>
          <p:nvPr/>
        </p:nvSpPr>
        <p:spPr bwMode="auto">
          <a:xfrm>
            <a:off x="942975" y="4629150"/>
            <a:ext cx="10763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Vậy tỉ số phần tr</a:t>
            </a:r>
            <a:r>
              <a:rPr lang="vi-VN" altLang="en-US" sz="3000" b="1">
                <a:solidFill>
                  <a:srgbClr val="0000FF"/>
                </a:solidFill>
                <a:latin typeface="Times New Roman" panose="02020603050405020304" pitchFamily="18" charset="0"/>
              </a:rPr>
              <a:t>ă</a:t>
            </a:r>
            <a:r>
              <a:rPr lang="en-US" altLang="en-US" sz="3000" b="1">
                <a:solidFill>
                  <a:srgbClr val="0000FF"/>
                </a:solidFill>
                <a:latin typeface="Times New Roman" panose="02020603050405020304" pitchFamily="18" charset="0"/>
              </a:rPr>
              <a:t>m của số học sinh nữ và số học sinh toàn tr</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là 52,5%</a:t>
            </a:r>
          </a:p>
        </p:txBody>
      </p:sp>
      <p:sp>
        <p:nvSpPr>
          <p:cNvPr id="20" name="Text Box 25">
            <a:extLst>
              <a:ext uri="{FF2B5EF4-FFF2-40B4-BE49-F238E27FC236}">
                <a16:creationId xmlns:a16="http://schemas.microsoft.com/office/drawing/2014/main" id="{681AC6F9-EBCC-4E6F-92D7-32B5287A25A4}"/>
              </a:ext>
            </a:extLst>
          </p:cNvPr>
          <p:cNvSpPr txBox="1">
            <a:spLocks noChangeArrowheads="1"/>
          </p:cNvSpPr>
          <p:nvPr/>
        </p:nvSpPr>
        <p:spPr bwMode="auto">
          <a:xfrm>
            <a:off x="904875" y="5724525"/>
            <a:ext cx="10401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Thông th</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ta viết gọn cách tính nh</a:t>
            </a:r>
            <a:r>
              <a:rPr lang="en-US" altLang="en-US" sz="3000" b="1">
                <a:solidFill>
                  <a:srgbClr val="0000FF"/>
                </a:solidFill>
                <a:latin typeface="Times New Roman" panose="02020603050405020304" pitchFamily="18" charset="0"/>
                <a:cs typeface="Times New Roman" panose="02020603050405020304" pitchFamily="18" charset="0"/>
              </a:rPr>
              <a:t>ư </a:t>
            </a:r>
            <a:r>
              <a:rPr lang="en-US" altLang="en-US" sz="3000" b="1">
                <a:solidFill>
                  <a:srgbClr val="0000FF"/>
                </a:solidFill>
                <a:latin typeface="Times New Roman" panose="02020603050405020304" pitchFamily="18" charset="0"/>
              </a:rPr>
              <a:t>sau:</a:t>
            </a:r>
          </a:p>
          <a:p>
            <a:pPr>
              <a:spcBef>
                <a:spcPts val="600"/>
              </a:spcBef>
              <a:buFontTx/>
              <a:buNone/>
            </a:pPr>
            <a:r>
              <a:rPr lang="en-US" altLang="en-US" sz="3000" b="1">
                <a:solidFill>
                  <a:srgbClr val="0000FF"/>
                </a:solidFill>
                <a:latin typeface="Times New Roman" panose="02020603050405020304" pitchFamily="18" charset="0"/>
              </a:rPr>
              <a:t>         315  :  600  =  0,525  =  </a:t>
            </a:r>
            <a:r>
              <a:rPr lang="en-US" altLang="en-US" sz="3000" b="1">
                <a:solidFill>
                  <a:srgbClr val="FF0000"/>
                </a:solidFill>
                <a:latin typeface="Times New Roman" panose="02020603050405020304" pitchFamily="18" charset="0"/>
              </a:rPr>
              <a:t>52,5  %</a:t>
            </a:r>
          </a:p>
        </p:txBody>
      </p:sp>
      <p:sp>
        <p:nvSpPr>
          <p:cNvPr id="22" name="Line 11">
            <a:extLst>
              <a:ext uri="{FF2B5EF4-FFF2-40B4-BE49-F238E27FC236}">
                <a16:creationId xmlns:a16="http://schemas.microsoft.com/office/drawing/2014/main" id="{EB1F6BDC-B1F5-4542-8982-DCBEAB2B6FF7}"/>
              </a:ext>
            </a:extLst>
          </p:cNvPr>
          <p:cNvSpPr>
            <a:spLocks noChangeShapeType="1"/>
          </p:cNvSpPr>
          <p:nvPr/>
        </p:nvSpPr>
        <p:spPr bwMode="auto">
          <a:xfrm flipV="1">
            <a:off x="1112197" y="26736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607336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edg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par>
                                <p:cTn id="23" presetID="2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edge">
                                      <p:cBhvr>
                                        <p:cTn id="30" dur="500"/>
                                        <p:tgtEl>
                                          <p:spTgt spid="12"/>
                                        </p:tgtEl>
                                      </p:cBhvr>
                                    </p:animEffect>
                                  </p:childTnLst>
                                </p:cTn>
                              </p:par>
                              <p:par>
                                <p:cTn id="31" presetID="2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edge">
                                      <p:cBhvr>
                                        <p:cTn id="33" dur="500"/>
                                        <p:tgtEl>
                                          <p:spTgt spid="13"/>
                                        </p:tgtEl>
                                      </p:cBhvr>
                                    </p:animEffect>
                                  </p:childTnLst>
                                </p:cTn>
                              </p:par>
                              <p:par>
                                <p:cTn id="34" presetID="2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edg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edg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edge">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edg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edg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edge">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871</Words>
  <Application>Microsoft Office PowerPoint</Application>
  <PresentationFormat>Widescreen</PresentationFormat>
  <Paragraphs>156</Paragraphs>
  <Slides>20</Slides>
  <Notes>15</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Rounded MT Bold</vt:lpstr>
      <vt:lpstr>Calibri</vt:lpstr>
      <vt:lpstr>Calibri Light</vt:lpstr>
      <vt:lpstr>Cambria Math</vt:lpstr>
      <vt:lpstr>Tahoma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DELL</cp:lastModifiedBy>
  <cp:revision>116</cp:revision>
  <dcterms:created xsi:type="dcterms:W3CDTF">2017-03-18T13:24:14Z</dcterms:created>
  <dcterms:modified xsi:type="dcterms:W3CDTF">2021-09-11T04:27:22Z</dcterms:modified>
</cp:coreProperties>
</file>