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media/audio2.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30"/>
  </p:notesMasterIdLst>
  <p:sldIdLst>
    <p:sldId id="256" r:id="rId10"/>
    <p:sldId id="257" r:id="rId11"/>
    <p:sldId id="272" r:id="rId12"/>
    <p:sldId id="274" r:id="rId13"/>
    <p:sldId id="273" r:id="rId14"/>
    <p:sldId id="276" r:id="rId15"/>
    <p:sldId id="275" r:id="rId16"/>
    <p:sldId id="277" r:id="rId17"/>
    <p:sldId id="266" r:id="rId18"/>
    <p:sldId id="264" r:id="rId19"/>
    <p:sldId id="262" r:id="rId20"/>
    <p:sldId id="265" r:id="rId21"/>
    <p:sldId id="268" r:id="rId22"/>
    <p:sldId id="263" r:id="rId23"/>
    <p:sldId id="267" r:id="rId24"/>
    <p:sldId id="270" r:id="rId25"/>
    <p:sldId id="269" r:id="rId26"/>
    <p:sldId id="271" r:id="rId27"/>
    <p:sldId id="260" r:id="rId28"/>
    <p:sldId id="259" r:id="rId29"/>
  </p:sldIdLst>
  <p:sldSz cx="18288000" cy="10287000"/>
  <p:notesSz cx="6858000" cy="9144000"/>
  <p:embeddedFontLst>
    <p:embeddedFont>
      <p:font typeface="#9Slide02 Noi dung dai" panose="02000000000000000000" pitchFamily="2" charset="0"/>
      <p:regular r:id="rId31"/>
    </p:embeddedFont>
    <p:embeddedFont>
      <p:font typeface="#9Slide07 SVNNexa Rust Slab Bla" panose="020B0606040200020203" pitchFamily="34" charset="0"/>
      <p:bold r:id="rId32"/>
    </p:embeddedFont>
    <p:embeddedFont>
      <p:font typeface="Arialle Bold" panose="020B0604020202020204" charset="0"/>
      <p:regular r:id="rId33"/>
    </p:embeddedFont>
    <p:embeddedFont>
      <p:font typeface="Bungee" panose="020B0604020202020204" charset="0"/>
      <p:regular r:id="rId34"/>
    </p:embeddedFont>
    <p:embeddedFont>
      <p:font typeface="Bungee Shade" panose="020B0604020202020204" charset="0"/>
      <p:regular r:id="rId35"/>
    </p:embeddedFont>
    <p:embeddedFont>
      <p:font typeface="Calibri" panose="020F0502020204030204" pitchFamily="34" charset="0"/>
      <p:regular r:id="rId36"/>
      <p:bold r:id="rId37"/>
      <p:italic r:id="rId38"/>
      <p:boldItalic r:id="rId39"/>
    </p:embeddedFont>
    <p:embeddedFont>
      <p:font typeface="HP001 4 hàng" panose="020B0604020202020204"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70" d="100"/>
          <a:sy n="70" d="100"/>
        </p:scale>
        <p:origin x="2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9.fntdata"/><Relationship Id="rId21" Type="http://schemas.openxmlformats.org/officeDocument/2006/relationships/slide" Target="slides/slide12.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6.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1.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E4515-4706-4F34-BA59-83B5406FB14A}" type="datetimeFigureOut">
              <a:rPr lang="en-US" smtClean="0"/>
              <a:t>12/18/2021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9C279-96CD-49B4-B107-E0EB711130E2}" type="slidenum">
              <a:rPr lang="en-US" smtClean="0"/>
              <a:t>‹#›</a:t>
            </a:fld>
            <a:endParaRPr lang="en-US"/>
          </a:p>
        </p:txBody>
      </p:sp>
    </p:spTree>
    <p:extLst>
      <p:ext uri="{BB962C8B-B14F-4D97-AF65-F5344CB8AC3E}">
        <p14:creationId xmlns:p14="http://schemas.microsoft.com/office/powerpoint/2010/main" val="385029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9C279-96CD-49B4-B107-E0EB711130E2}" type="slidenum">
              <a:rPr lang="en-US" smtClean="0"/>
              <a:t>15</a:t>
            </a:fld>
            <a:endParaRPr lang="en-US"/>
          </a:p>
        </p:txBody>
      </p:sp>
    </p:spTree>
    <p:extLst>
      <p:ext uri="{BB962C8B-B14F-4D97-AF65-F5344CB8AC3E}">
        <p14:creationId xmlns:p14="http://schemas.microsoft.com/office/powerpoint/2010/main" val="107880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9C279-96CD-49B4-B107-E0EB711130E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7880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8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3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7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42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099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2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07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75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45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81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46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95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9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849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523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76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750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07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881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57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69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400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4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29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049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7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59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45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7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19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67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5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06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61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92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9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806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42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575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323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30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490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709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6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35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4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82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196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43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35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38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24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49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308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34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343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615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8733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714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8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900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165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25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21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96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69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366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7661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36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74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908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00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7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47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8280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649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53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46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450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34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87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420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6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D5490E6-74B4-4391-9195-906A4A4BB26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CE81676-9603-4B7F-AB0F-35FBC541B3E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88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08C30A1-C4BD-423E-8F53-9E3D6DF0646E}"/>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911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758C092-3B4D-4A35-BFD6-69FBC3E3C43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52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65B1C37-184E-4E6B-B237-81BFAAC8AD9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183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3CDBB6B-4F0C-43C4-892E-C36F4580D11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0653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4A28FAE-70BA-4BAE-A452-DCD6984F1D4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279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E5DCE21-F603-49C8-A7A3-D6FFA6CCAF5A}"/>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1B29278-03A6-4777-9AA9-D58816526B6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1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1.svg"/><Relationship Id="rId26" Type="http://schemas.openxmlformats.org/officeDocument/2006/relationships/image" Target="../media/image68.png"/><Relationship Id="rId3" Type="http://schemas.openxmlformats.org/officeDocument/2006/relationships/image" Target="../media/image1.png"/><Relationship Id="rId21" Type="http://schemas.openxmlformats.org/officeDocument/2006/relationships/image" Target="../media/image63.sv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20.png"/><Relationship Id="rId25" Type="http://schemas.openxmlformats.org/officeDocument/2006/relationships/image" Target="../media/image67.png"/><Relationship Id="rId2" Type="http://schemas.openxmlformats.org/officeDocument/2006/relationships/audio" Target="../media/audio2.wav"/><Relationship Id="rId16" Type="http://schemas.openxmlformats.org/officeDocument/2006/relationships/image" Target="../media/image16.sv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1.png"/><Relationship Id="rId24"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5.png"/><Relationship Id="rId23" Type="http://schemas.openxmlformats.org/officeDocument/2006/relationships/image" Target="../media/image66.png"/><Relationship Id="rId10" Type="http://schemas.openxmlformats.org/officeDocument/2006/relationships/image" Target="../media/image10.svg"/><Relationship Id="rId19" Type="http://schemas.openxmlformats.org/officeDocument/2006/relationships/image" Target="../media/image46.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66.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46.png"/><Relationship Id="rId10" Type="http://schemas.openxmlformats.org/officeDocument/2006/relationships/image" Target="../media/image11.png"/><Relationship Id="rId19" Type="http://schemas.openxmlformats.org/officeDocument/2006/relationships/image" Target="../media/image63.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67.png"/><Relationship Id="rId1" Type="http://schemas.openxmlformats.org/officeDocument/2006/relationships/slideLayout" Target="../slideLayouts/slideLayout29.xml"/><Relationship Id="rId6" Type="http://schemas.openxmlformats.org/officeDocument/2006/relationships/image" Target="../media/image24.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21.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1.svg"/><Relationship Id="rId3" Type="http://schemas.openxmlformats.org/officeDocument/2006/relationships/image" Target="../media/image1.png"/><Relationship Id="rId21" Type="http://schemas.openxmlformats.org/officeDocument/2006/relationships/image" Target="../media/image63.sv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20.png"/><Relationship Id="rId25" Type="http://schemas.openxmlformats.org/officeDocument/2006/relationships/image" Target="../media/image67.png"/><Relationship Id="rId2" Type="http://schemas.openxmlformats.org/officeDocument/2006/relationships/audio" Target="../media/audio2.wav"/><Relationship Id="rId16" Type="http://schemas.openxmlformats.org/officeDocument/2006/relationships/image" Target="../media/image16.svg"/><Relationship Id="rId20" Type="http://schemas.openxmlformats.org/officeDocument/2006/relationships/image" Target="../media/image64.png"/><Relationship Id="rId1" Type="http://schemas.openxmlformats.org/officeDocument/2006/relationships/slideLayout" Target="../slideLayouts/slideLayout62.xml"/><Relationship Id="rId6" Type="http://schemas.openxmlformats.org/officeDocument/2006/relationships/image" Target="../media/image4.svg"/><Relationship Id="rId11" Type="http://schemas.openxmlformats.org/officeDocument/2006/relationships/image" Target="../media/image11.png"/><Relationship Id="rId24"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5.png"/><Relationship Id="rId23" Type="http://schemas.openxmlformats.org/officeDocument/2006/relationships/image" Target="../media/image66.png"/><Relationship Id="rId10" Type="http://schemas.openxmlformats.org/officeDocument/2006/relationships/image" Target="../media/image10.svg"/><Relationship Id="rId19" Type="http://schemas.openxmlformats.org/officeDocument/2006/relationships/image" Target="../media/image46.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6.svg"/><Relationship Id="rId26" Type="http://schemas.openxmlformats.org/officeDocument/2006/relationships/image" Target="../media/image21.svg"/><Relationship Id="rId3" Type="http://schemas.openxmlformats.org/officeDocument/2006/relationships/image" Target="../media/image2.svg"/><Relationship Id="rId21" Type="http://schemas.openxmlformats.org/officeDocument/2006/relationships/image" Target="../media/image65.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15.png"/><Relationship Id="rId25"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67.pn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46.png"/><Relationship Id="rId5" Type="http://schemas.openxmlformats.org/officeDocument/2006/relationships/image" Target="../media/image4.svg"/><Relationship Id="rId15" Type="http://schemas.openxmlformats.org/officeDocument/2006/relationships/image" Target="../media/image23.svg"/><Relationship Id="rId23" Type="http://schemas.microsoft.com/office/2007/relationships/hdphoto" Target="../media/hdphoto1.wdp"/><Relationship Id="rId10" Type="http://schemas.openxmlformats.org/officeDocument/2006/relationships/image" Target="../media/image11.png"/><Relationship Id="rId19"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2.png"/><Relationship Id="rId22"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3.png"/><Relationship Id="rId18"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46.png"/><Relationship Id="rId7" Type="http://schemas.openxmlformats.org/officeDocument/2006/relationships/image" Target="../media/image24.png"/><Relationship Id="rId12" Type="http://schemas.openxmlformats.org/officeDocument/2006/relationships/image" Target="../media/image12.sv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69.png"/><Relationship Id="rId1" Type="http://schemas.openxmlformats.org/officeDocument/2006/relationships/slideLayout" Target="../slideLayouts/slideLayout51.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67.png"/><Relationship Id="rId10" Type="http://schemas.openxmlformats.org/officeDocument/2006/relationships/image" Target="../media/image10.svg"/><Relationship Id="rId19" Type="http://schemas.openxmlformats.org/officeDocument/2006/relationships/image" Target="../media/image21.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64.png"/><Relationship Id="rId3" Type="http://schemas.openxmlformats.org/officeDocument/2006/relationships/image" Target="../media/image2.svg"/><Relationship Id="rId21" Type="http://schemas.openxmlformats.org/officeDocument/2006/relationships/image" Target="../media/image66.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openxmlformats.org/officeDocument/2006/relationships/image" Target="../media/image46.png"/><Relationship Id="rId10" Type="http://schemas.openxmlformats.org/officeDocument/2006/relationships/image" Target="../media/image11.png"/><Relationship Id="rId19" Type="http://schemas.openxmlformats.org/officeDocument/2006/relationships/image" Target="../media/image63.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46.png"/><Relationship Id="rId3" Type="http://schemas.openxmlformats.org/officeDocument/2006/relationships/image" Target="../media/image2.svg"/><Relationship Id="rId21" Type="http://schemas.openxmlformats.org/officeDocument/2006/relationships/image" Target="../media/image65.png"/><Relationship Id="rId7" Type="http://schemas.openxmlformats.org/officeDocument/2006/relationships/image" Target="../media/image25.sv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24" Type="http://schemas.openxmlformats.org/officeDocument/2006/relationships/image" Target="../media/image67.png"/><Relationship Id="rId5" Type="http://schemas.openxmlformats.org/officeDocument/2006/relationships/image" Target="../media/image4.svg"/><Relationship Id="rId15" Type="http://schemas.openxmlformats.org/officeDocument/2006/relationships/image" Target="../media/image16.svg"/><Relationship Id="rId23" Type="http://schemas.microsoft.com/office/2007/relationships/hdphoto" Target="../media/hdphoto1.wdp"/><Relationship Id="rId10" Type="http://schemas.openxmlformats.org/officeDocument/2006/relationships/image" Target="../media/image11.png"/><Relationship Id="rId19"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15.png"/><Relationship Id="rId17" Type="http://schemas.openxmlformats.org/officeDocument/2006/relationships/image" Target="../media/image8.svg"/><Relationship Id="rId2" Type="http://schemas.openxmlformats.org/officeDocument/2006/relationships/notesSlide" Target="../notesSlides/notesSlide2.xml"/><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7.png"/><Relationship Id="rId5" Type="http://schemas.openxmlformats.org/officeDocument/2006/relationships/image" Target="../media/image3.png"/><Relationship Id="rId15" Type="http://schemas.openxmlformats.org/officeDocument/2006/relationships/image" Target="../media/image70.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2.png"/><Relationship Id="rId7" Type="http://schemas.openxmlformats.org/officeDocument/2006/relationships/image" Target="../media/image25.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0.svg"/><Relationship Id="rId24" Type="http://schemas.openxmlformats.org/officeDocument/2006/relationships/image" Target="../media/image27.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6.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7.sv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0.svg"/><Relationship Id="rId18" Type="http://schemas.openxmlformats.org/officeDocument/2006/relationships/image" Target="../media/image41.png"/><Relationship Id="rId3" Type="http://schemas.openxmlformats.org/officeDocument/2006/relationships/image" Target="../media/image14.svg"/><Relationship Id="rId21" Type="http://schemas.openxmlformats.org/officeDocument/2006/relationships/image" Target="../media/image44.png"/><Relationship Id="rId7" Type="http://schemas.openxmlformats.org/officeDocument/2006/relationships/image" Target="../media/image32.svg"/><Relationship Id="rId12" Type="http://schemas.openxmlformats.org/officeDocument/2006/relationships/image" Target="../media/image9.png"/><Relationship Id="rId17" Type="http://schemas.openxmlformats.org/officeDocument/2006/relationships/image" Target="../media/image40.svg"/><Relationship Id="rId2" Type="http://schemas.openxmlformats.org/officeDocument/2006/relationships/image" Target="../media/image13.png"/><Relationship Id="rId16" Type="http://schemas.openxmlformats.org/officeDocument/2006/relationships/image" Target="../media/image39.png"/><Relationship Id="rId20" Type="http://schemas.openxmlformats.org/officeDocument/2006/relationships/image" Target="../media/image43.svg"/><Relationship Id="rId1" Type="http://schemas.openxmlformats.org/officeDocument/2006/relationships/slideLayout" Target="../slideLayouts/slideLayout73.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38.svg"/><Relationship Id="rId23" Type="http://schemas.openxmlformats.org/officeDocument/2006/relationships/image" Target="../media/image21.svg"/><Relationship Id="rId10" Type="http://schemas.openxmlformats.org/officeDocument/2006/relationships/image" Target="../media/image35.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7.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6.svg"/><Relationship Id="rId1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84.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image" Target="../media/image10.svg"/><Relationship Id="rId15" Type="http://schemas.openxmlformats.org/officeDocument/2006/relationships/image" Target="../media/image46.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6.sv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41.pn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40.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7" y="524430"/>
            <a:ext cx="16118806" cy="92190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5614199" y="402189"/>
            <a:ext cx="2424428" cy="1772036"/>
          </a:xfrm>
          <a:prstGeom prst="rect">
            <a:avLst/>
          </a:prstGeom>
        </p:spPr>
      </p:pic>
      <p:pic>
        <p:nvPicPr>
          <p:cNvPr id="10" name="Picture 10"/>
          <p:cNvPicPr>
            <a:picLocks noChangeAspect="1"/>
          </p:cNvPicPr>
          <p:nvPr/>
        </p:nvPicPr>
        <p:blipFill>
          <a:blip r:embed="rId18"/>
          <a:srcRect/>
          <a:stretch>
            <a:fillRect/>
          </a:stretch>
        </p:blipFill>
        <p:spPr>
          <a:xfrm>
            <a:off x="208991" y="5512857"/>
            <a:ext cx="8356840" cy="5219543"/>
          </a:xfrm>
          <a:prstGeom prst="rect">
            <a:avLst/>
          </a:prstGeom>
        </p:spPr>
      </p:pic>
      <p:pic>
        <p:nvPicPr>
          <p:cNvPr id="11" name="Picture 1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68436">
            <a:off x="12970415" y="3242003"/>
            <a:ext cx="1873511" cy="1873511"/>
          </a:xfrm>
          <a:prstGeom prst="rect">
            <a:avLst/>
          </a:prstGeom>
        </p:spPr>
      </p:pic>
      <p:pic>
        <p:nvPicPr>
          <p:cNvPr id="13"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937717">
            <a:off x="13994306" y="7254547"/>
            <a:ext cx="1736163" cy="1736163"/>
          </a:xfrm>
          <a:prstGeom prst="rect">
            <a:avLst/>
          </a:prstGeom>
        </p:spPr>
      </p:pic>
      <p:sp>
        <p:nvSpPr>
          <p:cNvPr id="14" name="TextBox 14"/>
          <p:cNvSpPr txBox="1"/>
          <p:nvPr/>
        </p:nvSpPr>
        <p:spPr>
          <a:xfrm>
            <a:off x="5958464" y="1828800"/>
            <a:ext cx="6886575" cy="1714500"/>
          </a:xfrm>
          <a:prstGeom prst="rect">
            <a:avLst/>
          </a:prstGeom>
        </p:spPr>
        <p:txBody>
          <a:bodyPr lIns="0" tIns="0" rIns="0" bIns="0" rtlCol="0" anchor="t">
            <a:spAutoFit/>
          </a:bodyPr>
          <a:lstStyle/>
          <a:p>
            <a:pPr algn="ctr">
              <a:lnSpc>
                <a:spcPts val="12599"/>
              </a:lnSpc>
            </a:pPr>
            <a:r>
              <a:rPr lang="en-US" sz="9000" dirty="0">
                <a:solidFill>
                  <a:srgbClr val="000000"/>
                </a:solidFill>
                <a:latin typeface="Bungee Shade"/>
              </a:rPr>
              <a:t>TOÁN HỌC</a:t>
            </a:r>
          </a:p>
        </p:txBody>
      </p:sp>
      <p:sp>
        <p:nvSpPr>
          <p:cNvPr id="15" name="TextBox 15"/>
          <p:cNvSpPr txBox="1"/>
          <p:nvPr/>
        </p:nvSpPr>
        <p:spPr>
          <a:xfrm>
            <a:off x="4975008" y="3661088"/>
            <a:ext cx="8853488" cy="1718419"/>
          </a:xfrm>
          <a:prstGeom prst="rect">
            <a:avLst/>
          </a:prstGeom>
        </p:spPr>
        <p:txBody>
          <a:bodyPr wrap="square" lIns="0" tIns="0" rIns="0" bIns="0" rtlCol="0" anchor="t">
            <a:spAutoFit/>
          </a:bodyPr>
          <a:lstStyle/>
          <a:p>
            <a:pPr algn="ctr">
              <a:lnSpc>
                <a:spcPts val="13439"/>
              </a:lnSpc>
            </a:pPr>
            <a:r>
              <a:rPr lang="en-US" sz="8800" dirty="0">
                <a:solidFill>
                  <a:srgbClr val="FE502D"/>
                </a:solidFill>
                <a:latin typeface="Bungee"/>
              </a:rPr>
              <a:t>LUYỆN TẬP</a:t>
            </a:r>
          </a:p>
        </p:txBody>
      </p:sp>
      <p:sp>
        <p:nvSpPr>
          <p:cNvPr id="16" name="TextBox 16"/>
          <p:cNvSpPr txBox="1"/>
          <p:nvPr/>
        </p:nvSpPr>
        <p:spPr>
          <a:xfrm>
            <a:off x="8001000" y="5365920"/>
            <a:ext cx="3570536" cy="971451"/>
          </a:xfrm>
          <a:prstGeom prst="rect">
            <a:avLst/>
          </a:prstGeom>
        </p:spPr>
        <p:txBody>
          <a:bodyPr lIns="0" tIns="0" rIns="0" bIns="0" rtlCol="0" anchor="t">
            <a:spAutoFit/>
          </a:bodyPr>
          <a:lstStyle/>
          <a:p>
            <a:pPr algn="ctr">
              <a:lnSpc>
                <a:spcPts val="7699"/>
              </a:lnSpc>
            </a:pPr>
            <a:r>
              <a:rPr lang="en-US" sz="5499" dirty="0">
                <a:solidFill>
                  <a:srgbClr val="000000"/>
                </a:solidFill>
                <a:latin typeface="Arialle Bold"/>
              </a:rPr>
              <a:t>(</a:t>
            </a:r>
            <a:r>
              <a:rPr lang="en-US" sz="5499" dirty="0" err="1">
                <a:solidFill>
                  <a:srgbClr val="000000"/>
                </a:solidFill>
                <a:latin typeface="Arialle Bold"/>
              </a:rPr>
              <a:t>Trang</a:t>
            </a:r>
            <a:r>
              <a:rPr lang="en-US" sz="5499" dirty="0">
                <a:solidFill>
                  <a:srgbClr val="000000"/>
                </a:solidFill>
                <a:latin typeface="Arialle Bold"/>
              </a:rPr>
              <a:t> 79 )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par>
                          <p:cTn id="53" fill="hold">
                            <p:stCondLst>
                              <p:cond delay="2000"/>
                            </p:stCondLst>
                            <p:childTnLst>
                              <p:par>
                                <p:cTn id="54" presetID="26"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80">
                                          <p:stCondLst>
                                            <p:cond delay="0"/>
                                          </p:stCondLst>
                                        </p:cTn>
                                        <p:tgtEl>
                                          <p:spTgt spid="15"/>
                                        </p:tgtEl>
                                      </p:cBhvr>
                                    </p:animEffect>
                                    <p:anim calcmode="lin" valueType="num">
                                      <p:cBhvr>
                                        <p:cTn id="5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2" dur="26">
                                          <p:stCondLst>
                                            <p:cond delay="650"/>
                                          </p:stCondLst>
                                        </p:cTn>
                                        <p:tgtEl>
                                          <p:spTgt spid="15"/>
                                        </p:tgtEl>
                                      </p:cBhvr>
                                      <p:to x="100000" y="60000"/>
                                    </p:animScale>
                                    <p:animScale>
                                      <p:cBhvr>
                                        <p:cTn id="63" dur="166" decel="50000">
                                          <p:stCondLst>
                                            <p:cond delay="676"/>
                                          </p:stCondLst>
                                        </p:cTn>
                                        <p:tgtEl>
                                          <p:spTgt spid="15"/>
                                        </p:tgtEl>
                                      </p:cBhvr>
                                      <p:to x="100000" y="100000"/>
                                    </p:animScale>
                                    <p:animScale>
                                      <p:cBhvr>
                                        <p:cTn id="64" dur="26">
                                          <p:stCondLst>
                                            <p:cond delay="1312"/>
                                          </p:stCondLst>
                                        </p:cTn>
                                        <p:tgtEl>
                                          <p:spTgt spid="15"/>
                                        </p:tgtEl>
                                      </p:cBhvr>
                                      <p:to x="100000" y="80000"/>
                                    </p:animScale>
                                    <p:animScale>
                                      <p:cBhvr>
                                        <p:cTn id="65" dur="166" decel="50000">
                                          <p:stCondLst>
                                            <p:cond delay="1338"/>
                                          </p:stCondLst>
                                        </p:cTn>
                                        <p:tgtEl>
                                          <p:spTgt spid="15"/>
                                        </p:tgtEl>
                                      </p:cBhvr>
                                      <p:to x="100000" y="100000"/>
                                    </p:animScale>
                                    <p:animScale>
                                      <p:cBhvr>
                                        <p:cTn id="66" dur="26">
                                          <p:stCondLst>
                                            <p:cond delay="1642"/>
                                          </p:stCondLst>
                                        </p:cTn>
                                        <p:tgtEl>
                                          <p:spTgt spid="15"/>
                                        </p:tgtEl>
                                      </p:cBhvr>
                                      <p:to x="100000" y="90000"/>
                                    </p:animScale>
                                    <p:animScale>
                                      <p:cBhvr>
                                        <p:cTn id="67" dur="166" decel="50000">
                                          <p:stCondLst>
                                            <p:cond delay="1668"/>
                                          </p:stCondLst>
                                        </p:cTn>
                                        <p:tgtEl>
                                          <p:spTgt spid="15"/>
                                        </p:tgtEl>
                                      </p:cBhvr>
                                      <p:to x="100000" y="100000"/>
                                    </p:animScale>
                                    <p:animScale>
                                      <p:cBhvr>
                                        <p:cTn id="68" dur="26">
                                          <p:stCondLst>
                                            <p:cond delay="1808"/>
                                          </p:stCondLst>
                                        </p:cTn>
                                        <p:tgtEl>
                                          <p:spTgt spid="15"/>
                                        </p:tgtEl>
                                      </p:cBhvr>
                                      <p:to x="100000" y="95000"/>
                                    </p:animScale>
                                    <p:animScale>
                                      <p:cBhvr>
                                        <p:cTn id="69" dur="166" decel="50000">
                                          <p:stCondLst>
                                            <p:cond delay="1834"/>
                                          </p:stCondLst>
                                        </p:cTn>
                                        <p:tgtEl>
                                          <p:spTgt spid="15"/>
                                        </p:tgtEl>
                                      </p:cBhvr>
                                      <p:to x="100000" y="100000"/>
                                    </p:animScale>
                                  </p:childTnLst>
                                </p:cTn>
                              </p:par>
                            </p:childTnLst>
                          </p:cTn>
                        </p:par>
                        <p:par>
                          <p:cTn id="70" fill="hold">
                            <p:stCondLst>
                              <p:cond delay="4000"/>
                            </p:stCondLst>
                            <p:childTnLst>
                              <p:par>
                                <p:cTn id="71" presetID="16" presetClass="entr" presetSubtype="21"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566197" y="1295331"/>
            <a:ext cx="12455659" cy="707886"/>
          </a:xfrm>
          <a:prstGeom prst="rect">
            <a:avLst/>
          </a:prstGeom>
          <a:noFill/>
        </p:spPr>
        <p:txBody>
          <a:bodyPr wrap="square" rtlCol="0">
            <a:spAutoFit/>
          </a:bodyPr>
          <a:lstStyle/>
          <a:p>
            <a:r>
              <a:rPr lang="vi-VN" sz="4000" b="1" dirty="0">
                <a:solidFill>
                  <a:srgbClr val="0070C0"/>
                </a:solidFill>
              </a:rPr>
              <a:t>Tính tỉ số phần trăm của hai số 37 và 42</a:t>
            </a:r>
            <a:endParaRPr lang="en-US" sz="4000" b="1" dirty="0">
              <a:solidFill>
                <a:srgbClr val="0070C0"/>
              </a:solidFill>
            </a:endParaRPr>
          </a:p>
        </p:txBody>
      </p:sp>
      <p:pic>
        <p:nvPicPr>
          <p:cNvPr id="26"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9"/>
          <a:srcRect/>
          <a:stretch>
            <a:fillRect/>
          </a:stretch>
        </p:blipFill>
        <p:spPr>
          <a:xfrm>
            <a:off x="13601602" y="6175382"/>
            <a:ext cx="4667809" cy="4270772"/>
          </a:xfrm>
          <a:prstGeom prst="rect">
            <a:avLst/>
          </a:prstGeom>
        </p:spPr>
      </p:pic>
      <p:grpSp>
        <p:nvGrpSpPr>
          <p:cNvPr id="39" name="Group 38"/>
          <p:cNvGrpSpPr/>
          <p:nvPr/>
        </p:nvGrpSpPr>
        <p:grpSpPr>
          <a:xfrm>
            <a:off x="62682" y="3771901"/>
            <a:ext cx="5803612" cy="6513734"/>
            <a:chOff x="0" y="2057400"/>
            <a:chExt cx="7266051" cy="8229600"/>
          </a:xfrm>
        </p:grpSpPr>
        <p:pic>
          <p:nvPicPr>
            <p:cNvPr id="40" name="Picture 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3">
              <a:extLst>
                <a:ext uri="{BEBA8EAE-BF5A-486C-A8C5-ECC9F3942E4B}">
                  <a14:imgProps xmlns:a14="http://schemas.microsoft.com/office/drawing/2010/main">
                    <a14:imgLayer r:embed="rId24">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pic>
        <p:nvPicPr>
          <p:cNvPr id="4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8679" y="316527"/>
            <a:ext cx="3815036" cy="957740"/>
          </a:xfrm>
          <a:prstGeom prst="rect">
            <a:avLst/>
          </a:prstGeom>
          <a:noFill/>
          <a:ln>
            <a:noFill/>
          </a:ln>
        </p:spPr>
      </p:pic>
      <p:sp>
        <p:nvSpPr>
          <p:cNvPr id="45" name="Rectangle 44"/>
          <p:cNvSpPr/>
          <p:nvPr/>
        </p:nvSpPr>
        <p:spPr>
          <a:xfrm>
            <a:off x="1115323" y="369342"/>
            <a:ext cx="1792478" cy="769441"/>
          </a:xfrm>
          <a:prstGeom prst="rect">
            <a:avLst/>
          </a:prstGeom>
        </p:spPr>
        <p:txBody>
          <a:bodyPr wrap="none">
            <a:spAutoFit/>
          </a:bodyPr>
          <a:lstStyle/>
          <a:p>
            <a:r>
              <a:rPr lang="vi-VN" sz="4400" b="1" dirty="0">
                <a:solidFill>
                  <a:schemeClr val="bg1"/>
                </a:solidFill>
                <a:latin typeface="UVF Lobster12" panose="02000506000000020003" pitchFamily="2" charset="0"/>
              </a:rPr>
              <a:t>Bài 1a</a:t>
            </a:r>
            <a:endParaRPr lang="en-US" sz="4400" b="1" dirty="0">
              <a:solidFill>
                <a:schemeClr val="bg1"/>
              </a:solidFill>
              <a:latin typeface="UVF Lobster12" panose="02000506000000020003" pitchFamily="2" charset="0"/>
            </a:endParaRPr>
          </a:p>
        </p:txBody>
      </p:sp>
      <p:pic>
        <p:nvPicPr>
          <p:cNvPr id="1026"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82137" y="5031077"/>
            <a:ext cx="287813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18"/>
          <p:cNvSpPr>
            <a:spLocks noChangeArrowheads="1"/>
          </p:cNvSpPr>
          <p:nvPr/>
        </p:nvSpPr>
        <p:spPr bwMode="auto">
          <a:xfrm>
            <a:off x="5306291" y="3687605"/>
            <a:ext cx="9211429" cy="838200"/>
          </a:xfrm>
          <a:prstGeom prst="rect">
            <a:avLst/>
          </a:prstGeom>
          <a:noFill/>
          <a:ln w="9525">
            <a:noFill/>
            <a:miter lim="800000"/>
            <a:headEnd/>
            <a:tailEnd/>
          </a:ln>
          <a:effectLst/>
        </p:spPr>
        <p:txBody>
          <a:bodyPr wrap="none" anchor="ctr"/>
          <a:lstStyle/>
          <a:p>
            <a:pPr algn="ctr"/>
            <a:r>
              <a:rPr lang="en-US" sz="6000" b="1" dirty="0">
                <a:solidFill>
                  <a:prstClr val="black"/>
                </a:solidFill>
                <a:latin typeface="Arial" pitchFamily="34" charset="0"/>
                <a:cs typeface="Arial" pitchFamily="34" charset="0"/>
              </a:rPr>
              <a:t>37 : 42 = 0,8809 = 88,09 %</a:t>
            </a:r>
          </a:p>
        </p:txBody>
      </p:sp>
    </p:spTree>
    <p:extLst>
      <p:ext uri="{BB962C8B-B14F-4D97-AF65-F5344CB8AC3E}">
        <p14:creationId xmlns:p14="http://schemas.microsoft.com/office/powerpoint/2010/main" val="13180232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31044" y="1372778"/>
            <a:ext cx="12455659" cy="707886"/>
          </a:xfrm>
          <a:prstGeom prst="rect">
            <a:avLst/>
          </a:prstGeom>
          <a:noFill/>
        </p:spPr>
        <p:txBody>
          <a:bodyPr wrap="square" rtlCol="0">
            <a:spAutoFit/>
          </a:bodyPr>
          <a:lstStyle/>
          <a:p>
            <a:r>
              <a:rPr lang="vi-VN" sz="4000" b="1" dirty="0">
                <a:solidFill>
                  <a:srgbClr val="0070C0"/>
                </a:solidFill>
              </a:rPr>
              <a:t>Tính tỉ số phần trăm của hai số 37 và 42</a:t>
            </a:r>
            <a:endParaRPr lang="en-US" sz="4000" b="1" dirty="0">
              <a:solidFill>
                <a:srgbClr val="0070C0"/>
              </a:solidFill>
            </a:endParaRPr>
          </a:p>
        </p:txBody>
      </p:sp>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grpSp>
        <p:nvGrpSpPr>
          <p:cNvPr id="27" name="Group 26"/>
          <p:cNvGrpSpPr/>
          <p:nvPr/>
        </p:nvGrpSpPr>
        <p:grpSpPr>
          <a:xfrm>
            <a:off x="62682" y="3771901"/>
            <a:ext cx="5803612" cy="6513734"/>
            <a:chOff x="0" y="2057400"/>
            <a:chExt cx="7266051" cy="8229600"/>
          </a:xfrm>
        </p:grpSpPr>
        <p:pic>
          <p:nvPicPr>
            <p:cNvPr id="28"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285787">
              <a:off x="942202" y="3861729"/>
              <a:ext cx="1907708" cy="1873022"/>
            </a:xfrm>
            <a:prstGeom prst="rect">
              <a:avLst/>
            </a:prstGeom>
          </p:spPr>
        </p:pic>
        <p:pic>
          <p:nvPicPr>
            <p:cNvPr id="29"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30" name="Picture 5"/>
            <p:cNvPicPr>
              <a:picLocks noChangeAspect="1"/>
            </p:cNvPicPr>
            <p:nvPr/>
          </p:nvPicPr>
          <p:blipFill>
            <a:blip r:embed="rId21">
              <a:extLst>
                <a:ext uri="{BEBA8EAE-BF5A-486C-A8C5-ECC9F3942E4B}">
                  <a14:imgProps xmlns:a14="http://schemas.microsoft.com/office/drawing/2010/main">
                    <a14:imgLayer r:embed="rId22">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grpSp>
        <p:nvGrpSpPr>
          <p:cNvPr id="32" name="Group 31"/>
          <p:cNvGrpSpPr/>
          <p:nvPr/>
        </p:nvGrpSpPr>
        <p:grpSpPr>
          <a:xfrm>
            <a:off x="6324601" y="2714855"/>
            <a:ext cx="6616592" cy="3153447"/>
            <a:chOff x="6324601" y="2714855"/>
            <a:chExt cx="6616592" cy="3153447"/>
          </a:xfrm>
        </p:grpSpPr>
        <p:sp>
          <p:nvSpPr>
            <p:cNvPr id="25" name="Cloud Callout 24"/>
            <p:cNvSpPr/>
            <p:nvPr/>
          </p:nvSpPr>
          <p:spPr>
            <a:xfrm>
              <a:off x="6324601" y="2714855"/>
              <a:ext cx="6616592"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3" name="TextBox 32"/>
            <p:cNvSpPr txBox="1">
              <a:spLocks noChangeArrowheads="1"/>
            </p:cNvSpPr>
            <p:nvPr/>
          </p:nvSpPr>
          <p:spPr bwMode="auto">
            <a:xfrm>
              <a:off x="6917899" y="3229749"/>
              <a:ext cx="542999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Muốn</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tỉ</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số</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phần</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trăm</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của</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hai</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số</a:t>
              </a:r>
              <a:r>
                <a:rPr lang="en-US" sz="4400" b="1" dirty="0">
                  <a:solidFill>
                    <a:schemeClr val="bg1"/>
                  </a:solidFill>
                  <a:latin typeface="+mn-lt"/>
                  <a:cs typeface="Arial" pitchFamily="34" charset="0"/>
                </a:rPr>
                <a:t> ta </a:t>
              </a:r>
              <a:r>
                <a:rPr lang="en-US" sz="4400" b="1" dirty="0" err="1">
                  <a:solidFill>
                    <a:schemeClr val="bg1"/>
                  </a:solidFill>
                  <a:latin typeface="+mn-lt"/>
                  <a:cs typeface="Arial" pitchFamily="34" charset="0"/>
                </a:rPr>
                <a:t>làm</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thế</a:t>
              </a:r>
              <a:r>
                <a:rPr lang="en-US" sz="4400" b="1" dirty="0">
                  <a:solidFill>
                    <a:schemeClr val="bg1"/>
                  </a:solidFill>
                  <a:latin typeface="+mn-lt"/>
                  <a:cs typeface="Arial" pitchFamily="34" charset="0"/>
                </a:rPr>
                <a:t> </a:t>
              </a:r>
              <a:r>
                <a:rPr lang="en-US" sz="4400" b="1" dirty="0" err="1">
                  <a:solidFill>
                    <a:schemeClr val="bg1"/>
                  </a:solidFill>
                  <a:latin typeface="+mn-lt"/>
                  <a:cs typeface="Arial" pitchFamily="34" charset="0"/>
                </a:rPr>
                <a:t>nào</a:t>
              </a:r>
              <a:r>
                <a:rPr lang="en-US" sz="4400" b="1" dirty="0">
                  <a:solidFill>
                    <a:schemeClr val="bg1"/>
                  </a:solidFill>
                  <a:latin typeface="+mn-lt"/>
                  <a:cs typeface="Arial" pitchFamily="34" charset="0"/>
                </a:rPr>
                <a:t>?</a:t>
              </a:r>
            </a:p>
          </p:txBody>
        </p:sp>
      </p:grpSp>
      <p:grpSp>
        <p:nvGrpSpPr>
          <p:cNvPr id="36" name="Group 35"/>
          <p:cNvGrpSpPr/>
          <p:nvPr/>
        </p:nvGrpSpPr>
        <p:grpSpPr>
          <a:xfrm>
            <a:off x="5797910" y="2576415"/>
            <a:ext cx="11259877" cy="3965787"/>
            <a:chOff x="5830527" y="4383554"/>
            <a:chExt cx="11259877" cy="3965787"/>
          </a:xfrm>
        </p:grpSpPr>
        <p:sp>
          <p:nvSpPr>
            <p:cNvPr id="34" name="Rounded Rectangle 33"/>
            <p:cNvSpPr/>
            <p:nvPr/>
          </p:nvSpPr>
          <p:spPr>
            <a:xfrm>
              <a:off x="5830527" y="4383554"/>
              <a:ext cx="11259877" cy="3965787"/>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29185" y="4900935"/>
              <a:ext cx="10684230" cy="3016210"/>
            </a:xfrm>
            <a:prstGeom prst="rect">
              <a:avLst/>
            </a:prstGeom>
          </p:spPr>
          <p:txBody>
            <a:bodyPr wrap="square">
              <a:spAutoFit/>
            </a:bodyPr>
            <a:lstStyle/>
            <a:p>
              <a:r>
                <a:rPr lang="vi-VN" sz="3800" b="1" dirty="0">
                  <a:latin typeface="Arial" pitchFamily="34" charset="0"/>
                  <a:cs typeface="Arial" pitchFamily="34" charset="0"/>
                </a:rPr>
                <a:t>Muốn tìm tỉ số phần trăm của hai số ta làm </a:t>
              </a:r>
            </a:p>
            <a:p>
              <a:r>
                <a:rPr lang="vi-VN" sz="3800" b="1" dirty="0">
                  <a:latin typeface="Arial" pitchFamily="34" charset="0"/>
                  <a:cs typeface="Arial" pitchFamily="34" charset="0"/>
                </a:rPr>
                <a:t>như sau:</a:t>
              </a:r>
            </a:p>
            <a:p>
              <a:r>
                <a:rPr lang="vi-VN" sz="3800" b="1" dirty="0">
                  <a:latin typeface="Arial" pitchFamily="34" charset="0"/>
                  <a:cs typeface="Arial" pitchFamily="34" charset="0"/>
                </a:rPr>
                <a:t> - Tìm thương của hai số đó.</a:t>
              </a:r>
            </a:p>
            <a:p>
              <a:r>
                <a:rPr lang="vi-VN" sz="3800" b="1" dirty="0">
                  <a:latin typeface="Arial" pitchFamily="34" charset="0"/>
                  <a:cs typeface="Arial" pitchFamily="34" charset="0"/>
                </a:rPr>
                <a:t> - Nhân thương đó với 100 và thêm kí hiệu % </a:t>
              </a:r>
            </a:p>
            <a:p>
              <a:r>
                <a:rPr lang="vi-VN" sz="3800" b="1" dirty="0">
                  <a:latin typeface="Arial" pitchFamily="34" charset="0"/>
                  <a:cs typeface="Arial" pitchFamily="34" charset="0"/>
                </a:rPr>
                <a:t>vào bên phải tích tìm được.</a:t>
              </a:r>
            </a:p>
          </p:txBody>
        </p:sp>
      </p:grpSp>
      <p:pic>
        <p:nvPicPr>
          <p:cNvPr id="38" name="Picture 16"/>
          <p:cNvPicPr>
            <a:picLocks noChangeAspect="1"/>
          </p:cNvPicPr>
          <p:nvPr/>
        </p:nvPicPr>
        <p:blipFill>
          <a:blip r:embed="rId23"/>
          <a:srcRect/>
          <a:stretch>
            <a:fillRect/>
          </a:stretch>
        </p:blipFill>
        <p:spPr>
          <a:xfrm>
            <a:off x="14336042" y="7003355"/>
            <a:ext cx="3989374" cy="3482391"/>
          </a:xfrm>
          <a:prstGeom prst="rect">
            <a:avLst/>
          </a:prstGeom>
        </p:spPr>
      </p:pic>
      <p:pic>
        <p:nvPicPr>
          <p:cNvPr id="39"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316527"/>
            <a:ext cx="3075121" cy="957740"/>
          </a:xfrm>
          <a:prstGeom prst="rect">
            <a:avLst/>
          </a:prstGeom>
          <a:noFill/>
          <a:ln>
            <a:noFill/>
          </a:ln>
        </p:spPr>
      </p:pic>
      <p:sp>
        <p:nvSpPr>
          <p:cNvPr id="40" name="Rectangle 39"/>
          <p:cNvSpPr/>
          <p:nvPr/>
        </p:nvSpPr>
        <p:spPr>
          <a:xfrm>
            <a:off x="1115323" y="369342"/>
            <a:ext cx="1792478" cy="769441"/>
          </a:xfrm>
          <a:prstGeom prst="rect">
            <a:avLst/>
          </a:prstGeom>
        </p:spPr>
        <p:txBody>
          <a:bodyPr wrap="none">
            <a:spAutoFit/>
          </a:bodyPr>
          <a:lstStyle/>
          <a:p>
            <a:r>
              <a:rPr lang="vi-VN" sz="4400" b="1" dirty="0">
                <a:solidFill>
                  <a:schemeClr val="bg1"/>
                </a:solidFill>
                <a:latin typeface="UVF Lobster12" panose="02000506000000020003" pitchFamily="2" charset="0"/>
              </a:rPr>
              <a:t>Bài 1a</a:t>
            </a:r>
            <a:endParaRPr lang="en-US" sz="4400" b="1" dirty="0">
              <a:solidFill>
                <a:schemeClr val="bg1"/>
              </a:solidFill>
              <a:latin typeface="UVF Lobster12" panose="02000506000000020003" pitchFamily="2" charset="0"/>
            </a:endParaRPr>
          </a:p>
        </p:txBody>
      </p:sp>
      <p:sp>
        <p:nvSpPr>
          <p:cNvPr id="37" name="TextBox 36"/>
          <p:cNvSpPr txBox="1"/>
          <p:nvPr/>
        </p:nvSpPr>
        <p:spPr>
          <a:xfrm>
            <a:off x="1145388" y="4695031"/>
            <a:ext cx="2795222" cy="2308324"/>
          </a:xfrm>
          <a:prstGeom prst="rect">
            <a:avLst/>
          </a:prstGeom>
          <a:noFill/>
        </p:spPr>
        <p:txBody>
          <a:bodyPr wrap="square" rtlCol="0">
            <a:spAutoFit/>
          </a:bodyPr>
          <a:lstStyle/>
          <a:p>
            <a:pPr algn="ctr"/>
            <a:r>
              <a:rPr lang="vi-VN" sz="1600" b="1" u="sng" dirty="0">
                <a:solidFill>
                  <a:schemeClr val="bg1"/>
                </a:solidFill>
                <a:latin typeface="HP001 4 hàng" pitchFamily="34" charset="0"/>
              </a:rPr>
              <a:t>Toán </a:t>
            </a:r>
          </a:p>
          <a:p>
            <a:r>
              <a:rPr lang="vi-VN" sz="1600" b="1" dirty="0">
                <a:solidFill>
                  <a:schemeClr val="bg1"/>
                </a:solidFill>
                <a:latin typeface="HP001 4 hàng" pitchFamily="34" charset="0"/>
              </a:rPr>
              <a:t>Bài 1 : </a:t>
            </a:r>
          </a:p>
          <a:p>
            <a:r>
              <a:rPr lang="vi-VN" sz="1600" b="1" dirty="0">
                <a:solidFill>
                  <a:schemeClr val="bg1"/>
                </a:solidFill>
                <a:latin typeface="HP001 4 hàng" pitchFamily="34" charset="0"/>
              </a:rPr>
              <a:t>a) Muốn tìm tỉ số phần trăm của hai số ta làm </a:t>
            </a:r>
          </a:p>
          <a:p>
            <a:r>
              <a:rPr lang="vi-VN" sz="1600" b="1" dirty="0">
                <a:solidFill>
                  <a:schemeClr val="bg1"/>
                </a:solidFill>
                <a:latin typeface="HP001 4 hàng" pitchFamily="34" charset="0"/>
              </a:rPr>
              <a:t>như sau:</a:t>
            </a:r>
          </a:p>
          <a:p>
            <a:r>
              <a:rPr lang="vi-VN" sz="1600" b="1" dirty="0">
                <a:solidFill>
                  <a:schemeClr val="bg1"/>
                </a:solidFill>
                <a:latin typeface="HP001 4 hàng" pitchFamily="34" charset="0"/>
              </a:rPr>
              <a:t> - Tìm thương của hai số đó.</a:t>
            </a:r>
          </a:p>
          <a:p>
            <a:r>
              <a:rPr lang="vi-VN" sz="1600" b="1" dirty="0">
                <a:solidFill>
                  <a:schemeClr val="bg1"/>
                </a:solidFill>
                <a:latin typeface="HP001 4 hàng" pitchFamily="34" charset="0"/>
              </a:rPr>
              <a:t> - Nhân thương đó với 100 và thêm kí hiệu % </a:t>
            </a:r>
          </a:p>
          <a:p>
            <a:r>
              <a:rPr lang="vi-VN" sz="1600" b="1" dirty="0">
                <a:solidFill>
                  <a:schemeClr val="bg1"/>
                </a:solidFill>
                <a:latin typeface="HP001 4 hàng" pitchFamily="34" charset="0"/>
              </a:rPr>
              <a:t>vào bên phải tích tìm được.</a:t>
            </a:r>
            <a:endParaRPr lang="en-US" sz="1600" b="1" dirty="0">
              <a:solidFill>
                <a:schemeClr val="bg1"/>
              </a:solidFill>
              <a:latin typeface="HP001 4 hàng" pitchFamily="34" charset="0"/>
            </a:endParaRPr>
          </a:p>
        </p:txBody>
      </p:sp>
      <p:grpSp>
        <p:nvGrpSpPr>
          <p:cNvPr id="31" name="Group 30"/>
          <p:cNvGrpSpPr/>
          <p:nvPr/>
        </p:nvGrpSpPr>
        <p:grpSpPr>
          <a:xfrm>
            <a:off x="6695772" y="6835739"/>
            <a:ext cx="10932989" cy="1710568"/>
            <a:chOff x="6026220" y="4896107"/>
            <a:chExt cx="10932989" cy="1710568"/>
          </a:xfrm>
        </p:grpSpPr>
        <p:sp>
          <p:nvSpPr>
            <p:cNvPr id="41" name="Rounded Rectangle 40"/>
            <p:cNvSpPr/>
            <p:nvPr/>
          </p:nvSpPr>
          <p:spPr>
            <a:xfrm>
              <a:off x="6026220" y="4896107"/>
              <a:ext cx="8232530" cy="1710568"/>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74979" y="5120449"/>
              <a:ext cx="10684230" cy="1261884"/>
            </a:xfrm>
            <a:prstGeom prst="rect">
              <a:avLst/>
            </a:prstGeom>
          </p:spPr>
          <p:txBody>
            <a:bodyPr wrap="square">
              <a:spAutoFit/>
            </a:bodyPr>
            <a:lstStyle/>
            <a:p>
              <a:r>
                <a:rPr lang="en-US" sz="3800" b="1" dirty="0" err="1">
                  <a:solidFill>
                    <a:srgbClr val="800000"/>
                  </a:solidFill>
                  <a:latin typeface="Arial" pitchFamily="34" charset="0"/>
                  <a:cs typeface="Arial" pitchFamily="34" charset="0"/>
                </a:rPr>
                <a:t>Tỉ</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số</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phần</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trăm</a:t>
              </a:r>
              <a:r>
                <a:rPr lang="en-US" sz="3800" b="1" dirty="0">
                  <a:solidFill>
                    <a:srgbClr val="800000"/>
                  </a:solidFill>
                  <a:latin typeface="Arial" pitchFamily="34" charset="0"/>
                  <a:cs typeface="Arial" pitchFamily="34" charset="0"/>
                </a:rPr>
                <a:t> </a:t>
              </a:r>
              <a:r>
                <a:rPr lang="en-US" sz="3800" b="1" dirty="0" err="1">
                  <a:solidFill>
                    <a:srgbClr val="800000"/>
                  </a:solidFill>
                  <a:latin typeface="Arial" pitchFamily="34" charset="0"/>
                  <a:cs typeface="Arial" pitchFamily="34" charset="0"/>
                </a:rPr>
                <a:t>của</a:t>
              </a:r>
              <a:r>
                <a:rPr lang="en-US" sz="3800" b="1" dirty="0">
                  <a:solidFill>
                    <a:srgbClr val="800000"/>
                  </a:solidFill>
                  <a:latin typeface="Arial" pitchFamily="34" charset="0"/>
                  <a:cs typeface="Arial" pitchFamily="34" charset="0"/>
                </a:rPr>
                <a:t> A </a:t>
              </a:r>
              <a:r>
                <a:rPr lang="en-US" sz="3800" b="1" dirty="0" err="1">
                  <a:solidFill>
                    <a:srgbClr val="800000"/>
                  </a:solidFill>
                  <a:latin typeface="Arial" pitchFamily="34" charset="0"/>
                  <a:cs typeface="Arial" pitchFamily="34" charset="0"/>
                </a:rPr>
                <a:t>và</a:t>
              </a:r>
              <a:r>
                <a:rPr lang="en-US" sz="3800" b="1" dirty="0">
                  <a:solidFill>
                    <a:srgbClr val="800000"/>
                  </a:solidFill>
                  <a:latin typeface="Arial" pitchFamily="34" charset="0"/>
                  <a:cs typeface="Arial" pitchFamily="34" charset="0"/>
                </a:rPr>
                <a:t> B :</a:t>
              </a:r>
              <a:endParaRPr lang="vi-VN" sz="3800" b="1" dirty="0">
                <a:solidFill>
                  <a:srgbClr val="800000"/>
                </a:solidFill>
                <a:latin typeface="Arial" pitchFamily="34" charset="0"/>
                <a:cs typeface="Arial" pitchFamily="34" charset="0"/>
              </a:endParaRPr>
            </a:p>
            <a:p>
              <a:r>
                <a:rPr lang="en-US" sz="3800" b="1" dirty="0">
                  <a:solidFill>
                    <a:srgbClr val="800000"/>
                  </a:solidFill>
                  <a:latin typeface="Arial" pitchFamily="34" charset="0"/>
                  <a:cs typeface="Arial" pitchFamily="34" charset="0"/>
                </a:rPr>
                <a:t>                  A : </a:t>
              </a:r>
              <a:r>
                <a:rPr lang="en-US" sz="3800" b="1">
                  <a:solidFill>
                    <a:srgbClr val="800000"/>
                  </a:solidFill>
                  <a:latin typeface="Arial" pitchFamily="34" charset="0"/>
                  <a:cs typeface="Arial" pitchFamily="34" charset="0"/>
                </a:rPr>
                <a:t>B (nhân nhẩm 100)</a:t>
              </a:r>
              <a:endParaRPr lang="vi-VN" sz="3800" b="1" dirty="0">
                <a:solidFill>
                  <a:srgbClr val="800000"/>
                </a:solidFill>
                <a:latin typeface="Arial" pitchFamily="34" charset="0"/>
                <a:cs typeface="Arial" pitchFamily="34" charset="0"/>
              </a:endParaRPr>
            </a:p>
          </p:txBody>
        </p:sp>
      </p:grpSp>
    </p:spTree>
    <p:extLst>
      <p:ext uri="{BB962C8B-B14F-4D97-AF65-F5344CB8AC3E}">
        <p14:creationId xmlns:p14="http://schemas.microsoft.com/office/powerpoint/2010/main" val="2729469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7094" y="0"/>
            <a:ext cx="16970875" cy="100965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69548">
            <a:off x="-870733" y="390061"/>
            <a:ext cx="3453731" cy="113031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75421">
            <a:off x="16790987" y="361411"/>
            <a:ext cx="1212214" cy="886018"/>
          </a:xfrm>
          <a:prstGeom prst="rect">
            <a:avLst/>
          </a:prstGeom>
        </p:spPr>
      </p:pic>
      <p:sp>
        <p:nvSpPr>
          <p:cNvPr id="13" name="Rounded Rectangle 12"/>
          <p:cNvSpPr/>
          <p:nvPr/>
        </p:nvSpPr>
        <p:spPr>
          <a:xfrm>
            <a:off x="1454788" y="734462"/>
            <a:ext cx="15769396" cy="2053136"/>
          </a:xfrm>
          <a:prstGeom prst="roundRect">
            <a:avLst/>
          </a:prstGeom>
          <a:solidFill>
            <a:schemeClr val="bg1"/>
          </a:solidFill>
          <a:ln w="57150">
            <a:solidFill>
              <a:schemeClr val="accent6">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890028" y="1033272"/>
            <a:ext cx="14898916" cy="1754326"/>
          </a:xfrm>
          <a:prstGeom prst="rect">
            <a:avLst/>
          </a:prstGeom>
          <a:noFill/>
        </p:spPr>
        <p:txBody>
          <a:bodyPr wrap="square" rtlCol="0">
            <a:spAutoFit/>
          </a:bodyPr>
          <a:lstStyle/>
          <a:p>
            <a:r>
              <a:rPr lang="vi-VN" sz="3600" b="1" dirty="0">
                <a:solidFill>
                  <a:srgbClr val="0070C0"/>
                </a:solidFill>
              </a:rPr>
              <a:t>Một tổ sản xuất làm được 1200 sản phẩm, trong đó anh Ba làm được 126 sản phẩm. Hỏi anh Ba làm được bao nhiêu phần trăm số sản phẩm của tổ?</a:t>
            </a:r>
          </a:p>
        </p:txBody>
      </p:sp>
      <p:pic>
        <p:nvPicPr>
          <p:cNvPr id="26"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8436">
            <a:off x="16235916" y="1846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sp>
        <p:nvSpPr>
          <p:cNvPr id="43" name="TextBox 42"/>
          <p:cNvSpPr txBox="1"/>
          <p:nvPr/>
        </p:nvSpPr>
        <p:spPr>
          <a:xfrm>
            <a:off x="1160462" y="4605721"/>
            <a:ext cx="2795222" cy="2308324"/>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Muốn tìm tỉ số phần trăm của hai số ta làm </a:t>
            </a:r>
          </a:p>
          <a:p>
            <a:r>
              <a:rPr lang="vi-VN" sz="1600" b="1" dirty="0">
                <a:solidFill>
                  <a:prstClr val="white"/>
                </a:solidFill>
                <a:latin typeface="HP001 4 hàng" pitchFamily="34" charset="0"/>
              </a:rPr>
              <a:t>như sau:</a:t>
            </a:r>
          </a:p>
          <a:p>
            <a:r>
              <a:rPr lang="vi-VN" sz="1600" b="1" dirty="0">
                <a:solidFill>
                  <a:prstClr val="white"/>
                </a:solidFill>
                <a:latin typeface="HP001 4 hàng" pitchFamily="34" charset="0"/>
              </a:rPr>
              <a:t> - Tìm thương của hai số đó.</a:t>
            </a:r>
          </a:p>
          <a:p>
            <a:r>
              <a:rPr lang="vi-VN" sz="1600" b="1" dirty="0">
                <a:solidFill>
                  <a:prstClr val="white"/>
                </a:solidFill>
                <a:latin typeface="HP001 4 hàng" pitchFamily="34" charset="0"/>
              </a:rPr>
              <a:t> - Nhân thương đó với 100 và thêm kí hiệu % </a:t>
            </a:r>
          </a:p>
          <a:p>
            <a:r>
              <a:rPr lang="vi-VN" sz="1600" b="1" dirty="0">
                <a:solidFill>
                  <a:prstClr val="white"/>
                </a:solidFill>
                <a:latin typeface="HP001 4 hàng" pitchFamily="34" charset="0"/>
              </a:rPr>
              <a:t>vào bên phải tích tìm được.</a:t>
            </a:r>
            <a:endParaRPr lang="en-US" sz="1600" b="1" dirty="0">
              <a:solidFill>
                <a:prstClr val="white"/>
              </a:solidFill>
              <a:latin typeface="HP001 4 hàng" pitchFamily="34" charset="0"/>
            </a:endParaRPr>
          </a:p>
        </p:txBody>
      </p:sp>
      <p:sp>
        <p:nvSpPr>
          <p:cNvPr id="20" name="Text Box 13"/>
          <p:cNvSpPr txBox="1">
            <a:spLocks noChangeArrowheads="1"/>
          </p:cNvSpPr>
          <p:nvPr/>
        </p:nvSpPr>
        <p:spPr bwMode="auto">
          <a:xfrm>
            <a:off x="2248736" y="7886700"/>
            <a:ext cx="12341572" cy="13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accent6">
                    <a:lumMod val="50000"/>
                  </a:schemeClr>
                </a:solidFill>
                <a:latin typeface="Arial" pitchFamily="34" charset="0"/>
                <a:cs typeface="Arial" pitchFamily="34" charset="0"/>
              </a:rPr>
              <a:t>126 : 1200  = 0,105</a:t>
            </a:r>
          </a:p>
          <a:p>
            <a:pPr algn="ctr" eaLnBrk="1" hangingPunct="1">
              <a:lnSpc>
                <a:spcPct val="150000"/>
              </a:lnSpc>
            </a:pPr>
            <a:r>
              <a:rPr lang="en-US" sz="3600" b="1" dirty="0">
                <a:solidFill>
                  <a:schemeClr val="accent6">
                    <a:lumMod val="50000"/>
                  </a:schemeClr>
                </a:solidFill>
                <a:latin typeface="Arial" pitchFamily="34" charset="0"/>
                <a:cs typeface="Arial" pitchFamily="34" charset="0"/>
              </a:rPr>
              <a:t>0,105 = 10,5 %</a:t>
            </a:r>
          </a:p>
        </p:txBody>
      </p:sp>
      <p:sp>
        <p:nvSpPr>
          <p:cNvPr id="21" name="TextBox 20"/>
          <p:cNvSpPr txBox="1">
            <a:spLocks noChangeArrowheads="1"/>
          </p:cNvSpPr>
          <p:nvPr/>
        </p:nvSpPr>
        <p:spPr bwMode="auto">
          <a:xfrm>
            <a:off x="1801638" y="3216522"/>
            <a:ext cx="2262622"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u="sng" dirty="0" err="1">
                <a:solidFill>
                  <a:schemeClr val="bg2">
                    <a:lumMod val="10000"/>
                  </a:schemeClr>
                </a:solidFill>
                <a:latin typeface="Arial" pitchFamily="34" charset="0"/>
                <a:cs typeface="Arial" pitchFamily="34" charset="0"/>
              </a:rPr>
              <a:t>Tóm</a:t>
            </a:r>
            <a:r>
              <a:rPr lang="en-US" sz="3600" b="1" u="sng" dirty="0">
                <a:solidFill>
                  <a:schemeClr val="bg2">
                    <a:lumMod val="10000"/>
                  </a:schemeClr>
                </a:solidFill>
                <a:latin typeface="Arial" pitchFamily="34" charset="0"/>
                <a:cs typeface="Arial" pitchFamily="34" charset="0"/>
              </a:rPr>
              <a:t> </a:t>
            </a:r>
            <a:r>
              <a:rPr lang="en-US" sz="3600" b="1" u="sng" dirty="0" err="1">
                <a:solidFill>
                  <a:schemeClr val="bg2">
                    <a:lumMod val="10000"/>
                  </a:schemeClr>
                </a:solidFill>
                <a:latin typeface="Arial" pitchFamily="34" charset="0"/>
                <a:cs typeface="Arial" pitchFamily="34" charset="0"/>
              </a:rPr>
              <a:t>tắt</a:t>
            </a:r>
            <a:r>
              <a:rPr lang="en-US" sz="3600" b="1" u="sng" dirty="0">
                <a:solidFill>
                  <a:schemeClr val="bg2">
                    <a:lumMod val="10000"/>
                  </a:schemeClr>
                </a:solidFill>
                <a:latin typeface="Arial" pitchFamily="34" charset="0"/>
                <a:cs typeface="Arial" pitchFamily="34" charset="0"/>
              </a:rPr>
              <a:t>:</a:t>
            </a:r>
          </a:p>
        </p:txBody>
      </p:sp>
      <p:sp>
        <p:nvSpPr>
          <p:cNvPr id="22" name="TextBox 21"/>
          <p:cNvSpPr txBox="1">
            <a:spLocks noChangeArrowheads="1"/>
          </p:cNvSpPr>
          <p:nvPr/>
        </p:nvSpPr>
        <p:spPr bwMode="auto">
          <a:xfrm>
            <a:off x="3955684" y="3749599"/>
            <a:ext cx="7404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Một</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tổ</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xuất</a:t>
            </a:r>
            <a:r>
              <a:rPr lang="en-US" sz="3600" b="1" dirty="0">
                <a:solidFill>
                  <a:schemeClr val="accent6">
                    <a:lumMod val="50000"/>
                  </a:schemeClr>
                </a:solidFill>
                <a:latin typeface="Arial" pitchFamily="34" charset="0"/>
                <a:cs typeface="Arial" pitchFamily="34" charset="0"/>
              </a:rPr>
              <a:t>: 1200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endParaRPr lang="en-US" sz="3600" b="1" dirty="0">
              <a:solidFill>
                <a:schemeClr val="accent6">
                  <a:lumMod val="50000"/>
                </a:schemeClr>
              </a:solidFill>
              <a:latin typeface="Arial" pitchFamily="34" charset="0"/>
              <a:cs typeface="Arial" pitchFamily="34" charset="0"/>
            </a:endParaRPr>
          </a:p>
        </p:txBody>
      </p:sp>
      <p:sp>
        <p:nvSpPr>
          <p:cNvPr id="23" name="TextBox 22"/>
          <p:cNvSpPr txBox="1">
            <a:spLocks noChangeArrowheads="1"/>
          </p:cNvSpPr>
          <p:nvPr/>
        </p:nvSpPr>
        <p:spPr bwMode="auto">
          <a:xfrm>
            <a:off x="4064260" y="4543301"/>
            <a:ext cx="7404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Anh</a:t>
            </a:r>
            <a:r>
              <a:rPr lang="en-US" sz="3600" b="1" dirty="0">
                <a:solidFill>
                  <a:schemeClr val="accent6">
                    <a:lumMod val="50000"/>
                  </a:schemeClr>
                </a:solidFill>
                <a:latin typeface="Arial" pitchFamily="34" charset="0"/>
                <a:cs typeface="Arial" pitchFamily="34" charset="0"/>
              </a:rPr>
              <a:t> Ba </a:t>
            </a:r>
            <a:r>
              <a:rPr lang="en-US" sz="3600" b="1" dirty="0" err="1">
                <a:solidFill>
                  <a:schemeClr val="accent6">
                    <a:lumMod val="50000"/>
                  </a:schemeClr>
                </a:solidFill>
                <a:latin typeface="Arial" pitchFamily="34" charset="0"/>
                <a:cs typeface="Arial" pitchFamily="34" charset="0"/>
              </a:rPr>
              <a:t>làm</a:t>
            </a:r>
            <a:r>
              <a:rPr lang="en-US" sz="3600" b="1" dirty="0">
                <a:solidFill>
                  <a:schemeClr val="accent6">
                    <a:lumMod val="50000"/>
                  </a:schemeClr>
                </a:solidFill>
                <a:latin typeface="Arial" pitchFamily="34" charset="0"/>
                <a:cs typeface="Arial" pitchFamily="34" charset="0"/>
              </a:rPr>
              <a:t> được:126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endParaRPr lang="en-US" sz="3600" b="1" dirty="0">
              <a:solidFill>
                <a:schemeClr val="accent6">
                  <a:lumMod val="50000"/>
                </a:schemeClr>
              </a:solidFill>
              <a:latin typeface="Arial" pitchFamily="34" charset="0"/>
              <a:cs typeface="Arial" pitchFamily="34" charset="0"/>
            </a:endParaRPr>
          </a:p>
        </p:txBody>
      </p:sp>
      <p:sp>
        <p:nvSpPr>
          <p:cNvPr id="25" name="TextBox 24"/>
          <p:cNvSpPr txBox="1">
            <a:spLocks noChangeArrowheads="1"/>
          </p:cNvSpPr>
          <p:nvPr/>
        </p:nvSpPr>
        <p:spPr bwMode="auto">
          <a:xfrm>
            <a:off x="3962400" y="5279769"/>
            <a:ext cx="10181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Hỏi</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anh</a:t>
            </a:r>
            <a:r>
              <a:rPr lang="en-US" sz="3600" b="1" dirty="0">
                <a:solidFill>
                  <a:srgbClr val="0070C0"/>
                </a:solidFill>
                <a:latin typeface="Arial" pitchFamily="34" charset="0"/>
                <a:cs typeface="Arial" pitchFamily="34" charset="0"/>
              </a:rPr>
              <a:t> Ba </a:t>
            </a:r>
            <a:r>
              <a:rPr lang="en-US" sz="3600" b="1" dirty="0" err="1">
                <a:solidFill>
                  <a:srgbClr val="0070C0"/>
                </a:solidFill>
                <a:latin typeface="Arial" pitchFamily="34" charset="0"/>
                <a:cs typeface="Arial" pitchFamily="34" charset="0"/>
              </a:rPr>
              <a:t>làm</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được</a:t>
            </a:r>
            <a:r>
              <a:rPr lang="en-US" sz="3600" b="1" dirty="0">
                <a:solidFill>
                  <a:srgbClr val="0070C0"/>
                </a:solidFill>
                <a:latin typeface="Arial" pitchFamily="34" charset="0"/>
                <a:cs typeface="Arial" pitchFamily="34" charset="0"/>
              </a:rPr>
              <a:t> ? % </a:t>
            </a:r>
            <a:r>
              <a:rPr lang="en-US" sz="3600" b="1" dirty="0" err="1">
                <a:solidFill>
                  <a:srgbClr val="0070C0"/>
                </a:solidFill>
                <a:latin typeface="Arial" pitchFamily="34" charset="0"/>
                <a:cs typeface="Arial" pitchFamily="34" charset="0"/>
              </a:rPr>
              <a:t>sản</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phẩm</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của</a:t>
            </a:r>
            <a:r>
              <a:rPr lang="en-US" sz="3600" b="1" dirty="0">
                <a:solidFill>
                  <a:srgbClr val="0070C0"/>
                </a:solidFill>
                <a:latin typeface="Arial" pitchFamily="34" charset="0"/>
                <a:cs typeface="Arial" pitchFamily="34" charset="0"/>
              </a:rPr>
              <a:t> </a:t>
            </a:r>
            <a:r>
              <a:rPr lang="en-US" sz="3600" b="1" dirty="0" err="1">
                <a:solidFill>
                  <a:srgbClr val="0070C0"/>
                </a:solidFill>
                <a:latin typeface="Arial" pitchFamily="34" charset="0"/>
                <a:cs typeface="Arial" pitchFamily="34" charset="0"/>
              </a:rPr>
              <a:t>tổ</a:t>
            </a:r>
            <a:r>
              <a:rPr lang="en-US" sz="3600" b="1" dirty="0">
                <a:solidFill>
                  <a:srgbClr val="0070C0"/>
                </a:solidFill>
                <a:latin typeface="Arial" pitchFamily="34" charset="0"/>
                <a:cs typeface="Arial" pitchFamily="34" charset="0"/>
              </a:rPr>
              <a:t> ?</a:t>
            </a:r>
          </a:p>
        </p:txBody>
      </p:sp>
      <p:sp>
        <p:nvSpPr>
          <p:cNvPr id="27" name="Rectangle 14"/>
          <p:cNvSpPr>
            <a:spLocks noChangeArrowheads="1"/>
          </p:cNvSpPr>
          <p:nvPr/>
        </p:nvSpPr>
        <p:spPr bwMode="auto">
          <a:xfrm>
            <a:off x="6629564" y="6189965"/>
            <a:ext cx="2274333" cy="646331"/>
          </a:xfrm>
          <a:prstGeom prst="rect">
            <a:avLst/>
          </a:prstGeom>
          <a:solidFill>
            <a:srgbClr val="FFFF00"/>
          </a:solidFill>
          <a:ln>
            <a:noFill/>
          </a:ln>
          <a:effectLst/>
        </p:spPr>
        <p:txBody>
          <a:bodyPr wrap="square">
            <a:spAutoFit/>
          </a:bodyPr>
          <a:lstStyle/>
          <a:p>
            <a:pPr algn="ctr">
              <a:spcBef>
                <a:spcPct val="50000"/>
              </a:spcBef>
            </a:pPr>
            <a:r>
              <a:rPr lang="en-US" sz="3600" b="1" u="sng" dirty="0" err="1">
                <a:solidFill>
                  <a:schemeClr val="tx1">
                    <a:lumMod val="95000"/>
                    <a:lumOff val="5000"/>
                  </a:schemeClr>
                </a:solidFill>
                <a:latin typeface="Arial" pitchFamily="34" charset="0"/>
                <a:cs typeface="Arial" pitchFamily="34" charset="0"/>
              </a:rPr>
              <a:t>Bài</a:t>
            </a:r>
            <a:r>
              <a:rPr lang="en-US" sz="3600" b="1" u="sng" dirty="0">
                <a:solidFill>
                  <a:schemeClr val="tx1">
                    <a:lumMod val="95000"/>
                    <a:lumOff val="5000"/>
                  </a:schemeClr>
                </a:solidFill>
                <a:latin typeface="Arial" pitchFamily="34" charset="0"/>
                <a:cs typeface="Arial" pitchFamily="34" charset="0"/>
              </a:rPr>
              <a:t> </a:t>
            </a:r>
            <a:r>
              <a:rPr lang="en-US" sz="3600" b="1" u="sng" dirty="0" err="1">
                <a:solidFill>
                  <a:schemeClr val="tx1">
                    <a:lumMod val="95000"/>
                    <a:lumOff val="5000"/>
                  </a:schemeClr>
                </a:solidFill>
                <a:latin typeface="Arial" pitchFamily="34" charset="0"/>
                <a:cs typeface="Arial" pitchFamily="34" charset="0"/>
              </a:rPr>
              <a:t>giải</a:t>
            </a:r>
            <a:endParaRPr lang="en-US" sz="3600" b="1" u="sng" dirty="0">
              <a:solidFill>
                <a:schemeClr val="tx1">
                  <a:lumMod val="95000"/>
                  <a:lumOff val="5000"/>
                </a:schemeClr>
              </a:solidFill>
              <a:latin typeface="Arial" pitchFamily="34" charset="0"/>
              <a:cs typeface="Arial" pitchFamily="34" charset="0"/>
            </a:endParaRPr>
          </a:p>
        </p:txBody>
      </p:sp>
      <p:sp>
        <p:nvSpPr>
          <p:cNvPr id="28" name="Rectangle 15"/>
          <p:cNvSpPr>
            <a:spLocks noChangeArrowheads="1"/>
          </p:cNvSpPr>
          <p:nvPr/>
        </p:nvSpPr>
        <p:spPr bwMode="auto">
          <a:xfrm>
            <a:off x="1359505" y="7052545"/>
            <a:ext cx="161646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err="1">
                <a:solidFill>
                  <a:schemeClr val="accent6">
                    <a:lumMod val="50000"/>
                  </a:schemeClr>
                </a:solidFill>
                <a:latin typeface="Arial" pitchFamily="34" charset="0"/>
                <a:cs typeface="Arial" pitchFamily="34" charset="0"/>
              </a:rPr>
              <a:t>Tỉ</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phần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trăm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của</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anh</a:t>
            </a:r>
            <a:r>
              <a:rPr lang="en-US" sz="3600" b="1" dirty="0">
                <a:solidFill>
                  <a:schemeClr val="accent6">
                    <a:lumMod val="50000"/>
                  </a:schemeClr>
                </a:solidFill>
                <a:latin typeface="Arial" pitchFamily="34" charset="0"/>
                <a:cs typeface="Arial" pitchFamily="34" charset="0"/>
              </a:rPr>
              <a:t> Ba </a:t>
            </a:r>
            <a:r>
              <a:rPr lang="en-US" sz="3600" b="1" dirty="0" err="1">
                <a:solidFill>
                  <a:schemeClr val="accent6">
                    <a:lumMod val="50000"/>
                  </a:schemeClr>
                </a:solidFill>
                <a:latin typeface="Arial" pitchFamily="34" charset="0"/>
                <a:cs typeface="Arial" pitchFamily="34" charset="0"/>
              </a:rPr>
              <a:t>và</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số</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sản</a:t>
            </a:r>
            <a:r>
              <a:rPr lang="vi-VN"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phẩm</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của</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tổ</a:t>
            </a:r>
            <a:r>
              <a:rPr lang="en-US" sz="3600" b="1" dirty="0">
                <a:solidFill>
                  <a:schemeClr val="accent6">
                    <a:lumMod val="50000"/>
                  </a:schemeClr>
                </a:solidFill>
                <a:latin typeface="Arial" pitchFamily="34" charset="0"/>
                <a:cs typeface="Arial" pitchFamily="34" charset="0"/>
              </a:rPr>
              <a:t> </a:t>
            </a:r>
            <a:r>
              <a:rPr lang="en-US" sz="3600" b="1" dirty="0" err="1">
                <a:solidFill>
                  <a:schemeClr val="accent6">
                    <a:lumMod val="50000"/>
                  </a:schemeClr>
                </a:solidFill>
                <a:latin typeface="Arial" pitchFamily="34" charset="0"/>
                <a:cs typeface="Arial" pitchFamily="34" charset="0"/>
              </a:rPr>
              <a:t>là</a:t>
            </a:r>
            <a:r>
              <a:rPr lang="en-US" sz="3600" b="1" dirty="0">
                <a:solidFill>
                  <a:schemeClr val="accent6">
                    <a:lumMod val="50000"/>
                  </a:schemeClr>
                </a:solidFill>
                <a:latin typeface="Arial" pitchFamily="34" charset="0"/>
                <a:cs typeface="Arial" pitchFamily="34" charset="0"/>
              </a:rPr>
              <a:t>:</a:t>
            </a:r>
          </a:p>
        </p:txBody>
      </p:sp>
      <p:sp>
        <p:nvSpPr>
          <p:cNvPr id="29" name="Rectangle 16"/>
          <p:cNvSpPr>
            <a:spLocks noChangeArrowheads="1"/>
          </p:cNvSpPr>
          <p:nvPr/>
        </p:nvSpPr>
        <p:spPr bwMode="auto">
          <a:xfrm>
            <a:off x="8780237" y="9450168"/>
            <a:ext cx="41609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i="1" dirty="0" err="1">
                <a:solidFill>
                  <a:schemeClr val="accent2">
                    <a:lumMod val="50000"/>
                  </a:schemeClr>
                </a:solidFill>
                <a:latin typeface="Arial" pitchFamily="34" charset="0"/>
                <a:cs typeface="Arial" pitchFamily="34" charset="0"/>
              </a:rPr>
              <a:t>Đáp</a:t>
            </a:r>
            <a:r>
              <a:rPr lang="en-US" sz="3600" b="1" i="1" dirty="0">
                <a:solidFill>
                  <a:schemeClr val="accent2">
                    <a:lumMod val="50000"/>
                  </a:schemeClr>
                </a:solidFill>
                <a:latin typeface="Arial" pitchFamily="34" charset="0"/>
                <a:cs typeface="Arial" pitchFamily="34" charset="0"/>
              </a:rPr>
              <a:t> </a:t>
            </a:r>
            <a:r>
              <a:rPr lang="en-US" sz="3600" b="1" i="1" dirty="0" err="1">
                <a:solidFill>
                  <a:schemeClr val="accent2">
                    <a:lumMod val="50000"/>
                  </a:schemeClr>
                </a:solidFill>
                <a:latin typeface="Arial" pitchFamily="34" charset="0"/>
                <a:cs typeface="Arial" pitchFamily="34" charset="0"/>
              </a:rPr>
              <a:t>số</a:t>
            </a:r>
            <a:r>
              <a:rPr lang="en-US" sz="3600" b="1" i="1" dirty="0">
                <a:solidFill>
                  <a:schemeClr val="accent2">
                    <a:lumMod val="50000"/>
                  </a:schemeClr>
                </a:solidFill>
                <a:latin typeface="Arial" pitchFamily="34" charset="0"/>
                <a:cs typeface="Arial" pitchFamily="34" charset="0"/>
              </a:rPr>
              <a:t>: </a:t>
            </a:r>
            <a:r>
              <a:rPr lang="en-US" sz="3600" b="1" i="1" dirty="0">
                <a:solidFill>
                  <a:schemeClr val="accent6">
                    <a:lumMod val="50000"/>
                  </a:schemeClr>
                </a:solidFill>
                <a:latin typeface="Arial" pitchFamily="34" charset="0"/>
                <a:cs typeface="Arial" pitchFamily="34" charset="0"/>
              </a:rPr>
              <a:t>10,5 %</a:t>
            </a:r>
          </a:p>
        </p:txBody>
      </p:sp>
      <p:pic>
        <p:nvPicPr>
          <p:cNvPr id="30"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653" y="-12359"/>
            <a:ext cx="2417425" cy="957740"/>
          </a:xfrm>
          <a:prstGeom prst="rect">
            <a:avLst/>
          </a:prstGeom>
          <a:noFill/>
          <a:ln>
            <a:noFill/>
          </a:ln>
        </p:spPr>
      </p:pic>
      <p:sp>
        <p:nvSpPr>
          <p:cNvPr id="32" name="Rectangle 31"/>
          <p:cNvSpPr/>
          <p:nvPr/>
        </p:nvSpPr>
        <p:spPr>
          <a:xfrm>
            <a:off x="470297" y="144740"/>
            <a:ext cx="1721946" cy="769441"/>
          </a:xfrm>
          <a:prstGeom prst="rect">
            <a:avLst/>
          </a:prstGeom>
        </p:spPr>
        <p:txBody>
          <a:bodyPr wrap="none">
            <a:spAutoFit/>
          </a:bodyPr>
          <a:lstStyle/>
          <a:p>
            <a:r>
              <a:rPr lang="vi-VN" sz="4400" dirty="0">
                <a:solidFill>
                  <a:schemeClr val="bg1"/>
                </a:solidFill>
                <a:latin typeface="UVF Lobster12" panose="02000506000000020003" pitchFamily="2" charset="0"/>
              </a:rPr>
              <a:t>Bài 1b</a:t>
            </a:r>
            <a:endParaRPr lang="en-US" sz="4400" dirty="0">
              <a:solidFill>
                <a:schemeClr val="bg1"/>
              </a:solidFill>
              <a:latin typeface="UVF Lobster12" panose="02000506000000020003" pitchFamily="2" charset="0"/>
            </a:endParaRPr>
          </a:p>
        </p:txBody>
      </p:sp>
    </p:spTree>
    <p:extLst>
      <p:ext uri="{BB962C8B-B14F-4D97-AF65-F5344CB8AC3E}">
        <p14:creationId xmlns:p14="http://schemas.microsoft.com/office/powerpoint/2010/main" val="417533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strVal val="#ppt_w+.3"/>
                                          </p:val>
                                        </p:tav>
                                        <p:tav tm="100000">
                                          <p:val>
                                            <p:strVal val="#ppt_w"/>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ox(i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20" grpId="0"/>
      <p:bldP spid="21" grpId="0" animBg="1"/>
      <p:bldP spid="22" grpId="0"/>
      <p:bldP spid="23" grpId="0"/>
      <p:bldP spid="25" grpId="0"/>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375421">
            <a:off x="15614199" y="402189"/>
            <a:ext cx="2424428" cy="1772036"/>
          </a:xfrm>
          <a:prstGeom prst="rect">
            <a:avLst/>
          </a:prstGeom>
        </p:spPr>
      </p:pic>
      <p:pic>
        <p:nvPicPr>
          <p:cNvPr id="26"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9"/>
          <a:srcRect/>
          <a:stretch>
            <a:fillRect/>
          </a:stretch>
        </p:blipFill>
        <p:spPr>
          <a:xfrm>
            <a:off x="13601602" y="6175382"/>
            <a:ext cx="4667809" cy="4270772"/>
          </a:xfrm>
          <a:prstGeom prst="rect">
            <a:avLst/>
          </a:prstGeom>
        </p:spPr>
      </p:pic>
      <p:sp>
        <p:nvSpPr>
          <p:cNvPr id="37" name="Rectangle 18"/>
          <p:cNvSpPr>
            <a:spLocks noChangeArrowheads="1"/>
          </p:cNvSpPr>
          <p:nvPr/>
        </p:nvSpPr>
        <p:spPr bwMode="auto">
          <a:xfrm>
            <a:off x="5306291" y="3687605"/>
            <a:ext cx="9211429" cy="838200"/>
          </a:xfrm>
          <a:prstGeom prst="rect">
            <a:avLst/>
          </a:prstGeom>
          <a:noFill/>
          <a:ln w="9525">
            <a:noFill/>
            <a:miter lim="800000"/>
            <a:headEnd/>
            <a:tailEnd/>
          </a:ln>
          <a:effectLst/>
        </p:spPr>
        <p:txBody>
          <a:bodyPr wrap="none" anchor="ctr"/>
          <a:lstStyle/>
          <a:p>
            <a:pPr algn="ctr"/>
            <a:r>
              <a:rPr lang="en-US" sz="6000" b="1" dirty="0">
                <a:solidFill>
                  <a:prstClr val="black"/>
                </a:solidFill>
                <a:latin typeface="Arial" pitchFamily="34" charset="0"/>
                <a:cs typeface="Arial" pitchFamily="34" charset="0"/>
              </a:rPr>
              <a:t>97 x 30 : 100 = 29,1</a:t>
            </a:r>
          </a:p>
        </p:txBody>
      </p:sp>
      <p:grpSp>
        <p:nvGrpSpPr>
          <p:cNvPr id="39" name="Group 38"/>
          <p:cNvGrpSpPr/>
          <p:nvPr/>
        </p:nvGrpSpPr>
        <p:grpSpPr>
          <a:xfrm>
            <a:off x="62682" y="3771901"/>
            <a:ext cx="5803612" cy="6513734"/>
            <a:chOff x="0" y="2057400"/>
            <a:chExt cx="7266051" cy="8229600"/>
          </a:xfrm>
        </p:grpSpPr>
        <p:pic>
          <p:nvPicPr>
            <p:cNvPr id="40" name="Picture 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3">
              <a:extLst>
                <a:ext uri="{BEBA8EAE-BF5A-486C-A8C5-ECC9F3942E4B}">
                  <a14:imgProps xmlns:a14="http://schemas.microsoft.com/office/drawing/2010/main">
                    <a14:imgLayer r:embed="rId24">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7" name="Rounded Rectangle 26"/>
          <p:cNvSpPr/>
          <p:nvPr/>
        </p:nvSpPr>
        <p:spPr>
          <a:xfrm>
            <a:off x="1454788" y="825042"/>
            <a:ext cx="13328012" cy="1250027"/>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29" name="Rectangle 28"/>
          <p:cNvSpPr/>
          <p:nvPr/>
        </p:nvSpPr>
        <p:spPr>
          <a:xfrm>
            <a:off x="1115323" y="249064"/>
            <a:ext cx="1778051" cy="769441"/>
          </a:xfrm>
          <a:prstGeom prst="rect">
            <a:avLst/>
          </a:prstGeom>
        </p:spPr>
        <p:txBody>
          <a:bodyPr wrap="none">
            <a:spAutoFit/>
          </a:bodyPr>
          <a:lstStyle/>
          <a:p>
            <a:r>
              <a:rPr lang="vi-VN" sz="4400" dirty="0">
                <a:solidFill>
                  <a:schemeClr val="bg1"/>
                </a:solidFill>
                <a:latin typeface="UVF Lobster12" panose="02000506000000020003" pitchFamily="2" charset="0"/>
              </a:rPr>
              <a:t>Bài 2 a</a:t>
            </a:r>
            <a:endParaRPr lang="en-US" sz="4400" dirty="0">
              <a:solidFill>
                <a:schemeClr val="bg1"/>
              </a:solidFill>
              <a:latin typeface="UVF Lobster12" panose="02000506000000020003" pitchFamily="2" charset="0"/>
            </a:endParaRPr>
          </a:p>
        </p:txBody>
      </p:sp>
      <p:sp>
        <p:nvSpPr>
          <p:cNvPr id="30" name="TextBox 29"/>
          <p:cNvSpPr txBox="1"/>
          <p:nvPr/>
        </p:nvSpPr>
        <p:spPr>
          <a:xfrm>
            <a:off x="4419600" y="1050822"/>
            <a:ext cx="4554825" cy="707886"/>
          </a:xfrm>
          <a:prstGeom prst="rect">
            <a:avLst/>
          </a:prstGeom>
          <a:noFill/>
        </p:spPr>
        <p:txBody>
          <a:bodyPr wrap="square" rtlCol="0">
            <a:spAutoFit/>
          </a:bodyPr>
          <a:lstStyle/>
          <a:p>
            <a:r>
              <a:rPr lang="vi-VN" sz="4000" b="1" dirty="0">
                <a:solidFill>
                  <a:schemeClr val="tx1">
                    <a:lumMod val="95000"/>
                    <a:lumOff val="5000"/>
                  </a:schemeClr>
                </a:solidFill>
              </a:rPr>
              <a:t>Tìm 30% của 97</a:t>
            </a:r>
          </a:p>
        </p:txBody>
      </p:sp>
      <p:sp>
        <p:nvSpPr>
          <p:cNvPr id="32" name="TextBox 31"/>
          <p:cNvSpPr txBox="1"/>
          <p:nvPr/>
        </p:nvSpPr>
        <p:spPr>
          <a:xfrm>
            <a:off x="1233087" y="4726217"/>
            <a:ext cx="2795222" cy="830997"/>
          </a:xfrm>
          <a:prstGeom prst="rect">
            <a:avLst/>
          </a:prstGeom>
          <a:noFill/>
        </p:spPr>
        <p:txBody>
          <a:bodyPr wrap="square" rtlCol="0">
            <a:spAutoFit/>
          </a:bodyPr>
          <a:lstStyle/>
          <a:p>
            <a:pPr algn="ctr">
              <a:lnSpc>
                <a:spcPct val="150000"/>
              </a:lnSpc>
            </a:pPr>
            <a:r>
              <a:rPr lang="vi-VN" sz="1600" b="1" u="sng" dirty="0">
                <a:solidFill>
                  <a:schemeClr val="bg1"/>
                </a:solidFill>
                <a:latin typeface="HP001 4 hàng" pitchFamily="34" charset="0"/>
              </a:rPr>
              <a:t>Toán </a:t>
            </a:r>
          </a:p>
          <a:p>
            <a:pPr>
              <a:lnSpc>
                <a:spcPct val="150000"/>
              </a:lnSpc>
            </a:pPr>
            <a:r>
              <a:rPr lang="vi-VN" sz="1600" b="1" dirty="0">
                <a:solidFill>
                  <a:schemeClr val="bg1"/>
                </a:solidFill>
                <a:latin typeface="HP001 4 hàng" pitchFamily="34" charset="0"/>
              </a:rPr>
              <a:t>Bài </a:t>
            </a:r>
            <a:r>
              <a:rPr lang="en-US" sz="1600" b="1" dirty="0">
                <a:solidFill>
                  <a:schemeClr val="bg1"/>
                </a:solidFill>
                <a:latin typeface="HP001 4 hàng" pitchFamily="34" charset="0"/>
              </a:rPr>
              <a:t>2:  </a:t>
            </a:r>
            <a:r>
              <a:rPr lang="en-US" sz="1600" b="1" dirty="0" err="1">
                <a:solidFill>
                  <a:schemeClr val="bg1"/>
                </a:solidFill>
                <a:latin typeface="HP001 4 hàng" pitchFamily="34" charset="0"/>
              </a:rPr>
              <a:t>Tìm</a:t>
            </a:r>
            <a:r>
              <a:rPr lang="en-US" sz="1600" b="1" dirty="0">
                <a:solidFill>
                  <a:schemeClr val="bg1"/>
                </a:solidFill>
                <a:latin typeface="HP001 4 hàng" pitchFamily="34" charset="0"/>
              </a:rPr>
              <a:t> 30% </a:t>
            </a:r>
            <a:r>
              <a:rPr lang="en-US" sz="1600" b="1" dirty="0" err="1">
                <a:solidFill>
                  <a:schemeClr val="bg1"/>
                </a:solidFill>
                <a:latin typeface="HP001 4 hàng" pitchFamily="34" charset="0"/>
              </a:rPr>
              <a:t>của</a:t>
            </a:r>
            <a:r>
              <a:rPr lang="en-US" sz="1600" b="1" dirty="0">
                <a:solidFill>
                  <a:schemeClr val="bg1"/>
                </a:solidFill>
                <a:latin typeface="HP001 4 hàng" pitchFamily="34" charset="0"/>
              </a:rPr>
              <a:t> 97</a:t>
            </a:r>
            <a:endParaRPr lang="vi-VN" sz="1600" b="1" dirty="0">
              <a:solidFill>
                <a:schemeClr val="bg1"/>
              </a:solidFill>
              <a:latin typeface="HP001 4 hàng" pitchFamily="34" charset="0"/>
            </a:endParaRPr>
          </a:p>
        </p:txBody>
      </p:sp>
    </p:spTree>
    <p:extLst>
      <p:ext uri="{BB962C8B-B14F-4D97-AF65-F5344CB8AC3E}">
        <p14:creationId xmlns:p14="http://schemas.microsoft.com/office/powerpoint/2010/main" val="3867050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amond(in)">
                                      <p:cBhvr>
                                        <p:cTn id="21" dur="2000"/>
                                        <p:tgtEl>
                                          <p:spTgt spid="3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37717">
            <a:off x="16222323" y="8438924"/>
            <a:ext cx="1736163" cy="1736163"/>
          </a:xfrm>
          <a:prstGeom prst="rect">
            <a:avLst/>
          </a:prstGeom>
        </p:spPr>
      </p:pic>
      <p:sp>
        <p:nvSpPr>
          <p:cNvPr id="16" name="Rounded Rectangle 15"/>
          <p:cNvSpPr/>
          <p:nvPr/>
        </p:nvSpPr>
        <p:spPr>
          <a:xfrm>
            <a:off x="1454788" y="825042"/>
            <a:ext cx="13328012" cy="1250027"/>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15" name="Rectangle 14"/>
          <p:cNvSpPr/>
          <p:nvPr/>
        </p:nvSpPr>
        <p:spPr>
          <a:xfrm>
            <a:off x="1115323" y="249064"/>
            <a:ext cx="1778051" cy="769441"/>
          </a:xfrm>
          <a:prstGeom prst="rect">
            <a:avLst/>
          </a:prstGeom>
        </p:spPr>
        <p:txBody>
          <a:bodyPr wrap="none">
            <a:spAutoFit/>
          </a:bodyPr>
          <a:lstStyle/>
          <a:p>
            <a:r>
              <a:rPr lang="vi-VN" sz="4400" dirty="0">
                <a:solidFill>
                  <a:schemeClr val="bg1"/>
                </a:solidFill>
                <a:latin typeface="UVF Lobster12" panose="02000506000000020003" pitchFamily="2" charset="0"/>
              </a:rPr>
              <a:t>Bài 2 a</a:t>
            </a:r>
            <a:endParaRPr lang="en-US" sz="4400" dirty="0">
              <a:solidFill>
                <a:schemeClr val="bg1"/>
              </a:solidFill>
              <a:latin typeface="UVF Lobster12" panose="02000506000000020003" pitchFamily="2" charset="0"/>
            </a:endParaRPr>
          </a:p>
        </p:txBody>
      </p:sp>
      <p:sp>
        <p:nvSpPr>
          <p:cNvPr id="17" name="TextBox 16"/>
          <p:cNvSpPr txBox="1"/>
          <p:nvPr/>
        </p:nvSpPr>
        <p:spPr>
          <a:xfrm>
            <a:off x="3579390" y="1034556"/>
            <a:ext cx="8001000" cy="830997"/>
          </a:xfrm>
          <a:prstGeom prst="rect">
            <a:avLst/>
          </a:prstGeom>
          <a:noFill/>
        </p:spPr>
        <p:txBody>
          <a:bodyPr wrap="square" rtlCol="0">
            <a:spAutoFit/>
          </a:bodyPr>
          <a:lstStyle/>
          <a:p>
            <a:r>
              <a:rPr lang="vi-VN" sz="4800" b="1" dirty="0">
                <a:solidFill>
                  <a:schemeClr val="tx1">
                    <a:lumMod val="95000"/>
                    <a:lumOff val="5000"/>
                  </a:schemeClr>
                </a:solidFill>
              </a:rPr>
              <a:t>Tìm 30% của 97</a:t>
            </a:r>
          </a:p>
        </p:txBody>
      </p:sp>
      <p:pic>
        <p:nvPicPr>
          <p:cNvPr id="9"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375421">
            <a:off x="16396347" y="317751"/>
            <a:ext cx="1388112" cy="1014583"/>
          </a:xfrm>
          <a:prstGeom prst="rect">
            <a:avLst/>
          </a:prstGeom>
        </p:spPr>
      </p:pic>
      <p:grpSp>
        <p:nvGrpSpPr>
          <p:cNvPr id="24" name="Group 23"/>
          <p:cNvGrpSpPr/>
          <p:nvPr/>
        </p:nvGrpSpPr>
        <p:grpSpPr>
          <a:xfrm>
            <a:off x="62682" y="3771901"/>
            <a:ext cx="5803612" cy="6513734"/>
            <a:chOff x="0" y="2057400"/>
            <a:chExt cx="7266051" cy="8229600"/>
          </a:xfrm>
        </p:grpSpPr>
        <p:pic>
          <p:nvPicPr>
            <p:cNvPr id="25"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285787">
              <a:off x="942202" y="3861729"/>
              <a:ext cx="1907708" cy="1873022"/>
            </a:xfrm>
            <a:prstGeom prst="rect">
              <a:avLst/>
            </a:prstGeom>
          </p:spPr>
        </p:pic>
        <p:pic>
          <p:nvPicPr>
            <p:cNvPr id="26"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27" name="Picture 5"/>
            <p:cNvPicPr>
              <a:picLocks noChangeAspect="1"/>
            </p:cNvPicPr>
            <p:nvPr/>
          </p:nvPicPr>
          <p:blipFill>
            <a:blip r:embed="rId22">
              <a:extLst>
                <a:ext uri="{BEBA8EAE-BF5A-486C-A8C5-ECC9F3942E4B}">
                  <a14:imgProps xmlns:a14="http://schemas.microsoft.com/office/drawing/2010/main">
                    <a14:imgLayer r:embed="rId23">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schemeClr val="bg1"/>
                </a:solidFill>
                <a:latin typeface="HP001 4 hàng" pitchFamily="34" charset="0"/>
              </a:rPr>
              <a:t>Toán </a:t>
            </a:r>
          </a:p>
          <a:p>
            <a:r>
              <a:rPr lang="vi-VN" sz="1600" b="1" dirty="0">
                <a:solidFill>
                  <a:schemeClr val="bg1"/>
                </a:solidFill>
                <a:latin typeface="HP001 4 hàng" pitchFamily="34" charset="0"/>
              </a:rPr>
              <a:t>Bài 1 : </a:t>
            </a:r>
          </a:p>
          <a:p>
            <a:r>
              <a:rPr lang="vi-VN" sz="1600" b="1" dirty="0">
                <a:solidFill>
                  <a:schemeClr val="bg1"/>
                </a:solidFill>
                <a:latin typeface="HP001 4 hàng" pitchFamily="34" charset="0"/>
              </a:rPr>
              <a:t>a) Tìm 30% của 97</a:t>
            </a:r>
            <a:endParaRPr lang="en-US" sz="1600" b="1" dirty="0">
              <a:solidFill>
                <a:schemeClr val="bg1"/>
              </a:solidFill>
              <a:latin typeface="HP001 4 hàng" pitchFamily="34" charset="0"/>
            </a:endParaRPr>
          </a:p>
        </p:txBody>
      </p:sp>
      <p:grpSp>
        <p:nvGrpSpPr>
          <p:cNvPr id="29" name="Group 28"/>
          <p:cNvGrpSpPr/>
          <p:nvPr/>
        </p:nvGrpSpPr>
        <p:grpSpPr>
          <a:xfrm>
            <a:off x="6324600" y="2400301"/>
            <a:ext cx="8686799" cy="3630216"/>
            <a:chOff x="6324601" y="2714855"/>
            <a:chExt cx="6616592" cy="3315661"/>
          </a:xfrm>
        </p:grpSpPr>
        <p:sp>
          <p:nvSpPr>
            <p:cNvPr id="30" name="Cloud Callout 29"/>
            <p:cNvSpPr/>
            <p:nvPr/>
          </p:nvSpPr>
          <p:spPr>
            <a:xfrm>
              <a:off x="6324601" y="2714855"/>
              <a:ext cx="6616592"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TextBox 30"/>
            <p:cNvSpPr txBox="1">
              <a:spLocks noChangeArrowheads="1"/>
            </p:cNvSpPr>
            <p:nvPr/>
          </p:nvSpPr>
          <p:spPr bwMode="auto">
            <a:xfrm>
              <a:off x="6917899" y="3229749"/>
              <a:ext cx="542999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schemeClr val="bg1"/>
                  </a:solidFill>
                  <a:latin typeface="+mn-lt"/>
                  <a:cs typeface="Arial" pitchFamily="34" charset="0"/>
                </a:rPr>
                <a:t>    </a:t>
              </a:r>
              <a:r>
                <a:rPr lang="vi-VN" sz="4400" b="1" dirty="0">
                  <a:solidFill>
                    <a:schemeClr val="bg1"/>
                  </a:solidFill>
                  <a:latin typeface="+mn-lt"/>
                  <a:cs typeface="Arial" pitchFamily="34" charset="0"/>
                </a:rPr>
                <a:t>Muốn tính giá trị một số phần trăm của số đã cho ta làm thế nào?</a:t>
              </a:r>
            </a:p>
          </p:txBody>
        </p:sp>
      </p:grpSp>
      <p:grpSp>
        <p:nvGrpSpPr>
          <p:cNvPr id="32" name="Group 31"/>
          <p:cNvGrpSpPr/>
          <p:nvPr/>
        </p:nvGrpSpPr>
        <p:grpSpPr>
          <a:xfrm>
            <a:off x="5950451" y="2511053"/>
            <a:ext cx="11259877" cy="2925665"/>
            <a:chOff x="5830527" y="4133758"/>
            <a:chExt cx="11259877" cy="3279941"/>
          </a:xfrm>
          <a:solidFill>
            <a:schemeClr val="accent5">
              <a:lumMod val="40000"/>
              <a:lumOff val="60000"/>
            </a:schemeClr>
          </a:solidFill>
        </p:grpSpPr>
        <p:sp>
          <p:nvSpPr>
            <p:cNvPr id="33" name="Rounded Rectangle 32"/>
            <p:cNvSpPr/>
            <p:nvPr/>
          </p:nvSpPr>
          <p:spPr>
            <a:xfrm>
              <a:off x="5830527" y="4133758"/>
              <a:ext cx="11259877" cy="3279941"/>
            </a:xfrm>
            <a:prstGeom prst="roundRect">
              <a:avLst/>
            </a:prstGeom>
            <a:grpFill/>
            <a:ln w="381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29185" y="4477576"/>
              <a:ext cx="10684230" cy="2587844"/>
            </a:xfrm>
            <a:prstGeom prst="rect">
              <a:avLst/>
            </a:prstGeom>
            <a:grpFill/>
          </p:spPr>
          <p:txBody>
            <a:bodyPr wrap="square">
              <a:spAutoFit/>
            </a:bodyPr>
            <a:lstStyle/>
            <a:p>
              <a:r>
                <a:rPr lang="vi-VN" sz="3600" b="1" dirty="0">
                  <a:solidFill>
                    <a:srgbClr val="800000"/>
                  </a:solidFill>
                  <a:latin typeface="Arial" pitchFamily="34" charset="0"/>
                  <a:cs typeface="Arial" pitchFamily="34" charset="0"/>
                </a:rPr>
                <a:t>Muốn tìm giá trị phần trăm của một số: ta lấy số đó chia cho 100 rồi nhân với phần trăm cần tìm hoặc lấy số đó nhân với phần trăm cần tìm rồi chia cho 100. </a:t>
              </a:r>
            </a:p>
          </p:txBody>
        </p:sp>
      </p:grpSp>
      <p:pic>
        <p:nvPicPr>
          <p:cNvPr id="19" name="Picture 16"/>
          <p:cNvPicPr>
            <a:picLocks noChangeAspect="1"/>
          </p:cNvPicPr>
          <p:nvPr/>
        </p:nvPicPr>
        <p:blipFill>
          <a:blip r:embed="rId24"/>
          <a:srcRect/>
          <a:stretch>
            <a:fillRect/>
          </a:stretch>
        </p:blipFill>
        <p:spPr>
          <a:xfrm>
            <a:off x="13976848" y="6690491"/>
            <a:ext cx="4168693" cy="3814110"/>
          </a:xfrm>
          <a:prstGeom prst="rect">
            <a:avLst/>
          </a:prstGeom>
        </p:spPr>
      </p:pic>
      <p:pic>
        <p:nvPicPr>
          <p:cNvPr id="35" name="Picture 12"/>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68436">
            <a:off x="16073516" y="4396012"/>
            <a:ext cx="1250415" cy="1250415"/>
          </a:xfrm>
          <a:prstGeom prst="rect">
            <a:avLst/>
          </a:prstGeom>
        </p:spPr>
      </p:pic>
      <p:grpSp>
        <p:nvGrpSpPr>
          <p:cNvPr id="36" name="Group 35"/>
          <p:cNvGrpSpPr/>
          <p:nvPr/>
        </p:nvGrpSpPr>
        <p:grpSpPr>
          <a:xfrm>
            <a:off x="6495564" y="5842808"/>
            <a:ext cx="8077201" cy="2735981"/>
            <a:chOff x="6026709" y="4407507"/>
            <a:chExt cx="9268664" cy="3188621"/>
          </a:xfrm>
          <a:solidFill>
            <a:schemeClr val="accent5">
              <a:lumMod val="40000"/>
              <a:lumOff val="60000"/>
            </a:schemeClr>
          </a:solidFill>
        </p:grpSpPr>
        <p:sp>
          <p:nvSpPr>
            <p:cNvPr id="37" name="Rounded Rectangle 36"/>
            <p:cNvSpPr/>
            <p:nvPr/>
          </p:nvSpPr>
          <p:spPr>
            <a:xfrm>
              <a:off x="6026709" y="4407507"/>
              <a:ext cx="9268664" cy="3188621"/>
            </a:xfrm>
            <a:prstGeom prst="roundRect">
              <a:avLst/>
            </a:prstGeom>
            <a:solidFill>
              <a:srgbClr val="FFFF00"/>
            </a:solidFill>
            <a:ln w="381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angle 37"/>
            <p:cNvSpPr/>
            <p:nvPr/>
          </p:nvSpPr>
          <p:spPr>
            <a:xfrm>
              <a:off x="6388228" y="4781212"/>
              <a:ext cx="8516648" cy="2345866"/>
            </a:xfrm>
            <a:prstGeom prst="rect">
              <a:avLst/>
            </a:prstGeom>
            <a:noFill/>
          </p:spPr>
          <p:txBody>
            <a:bodyPr wrap="square">
              <a:spAutoFit/>
            </a:bodyPr>
            <a:lstStyle/>
            <a:p>
              <a:pPr>
                <a:lnSpc>
                  <a:spcPct val="130000"/>
                </a:lnSpc>
              </a:pPr>
              <a:r>
                <a:rPr lang="en-US" sz="3200" b="1" err="1">
                  <a:latin typeface="Arial" pitchFamily="34" charset="0"/>
                  <a:cs typeface="Arial" pitchFamily="34" charset="0"/>
                </a:rPr>
                <a:t>Tìm</a:t>
              </a:r>
              <a:r>
                <a:rPr lang="en-US" sz="3200" b="1">
                  <a:latin typeface="Arial" pitchFamily="34" charset="0"/>
                  <a:cs typeface="Arial" pitchFamily="34" charset="0"/>
                </a:rPr>
                <a:t> A</a:t>
              </a:r>
              <a:r>
                <a:rPr lang="en-US" sz="3200" b="1" dirty="0">
                  <a:latin typeface="Arial" pitchFamily="34" charset="0"/>
                  <a:cs typeface="Arial" pitchFamily="34" charset="0"/>
                </a:rPr>
                <a:t>% </a:t>
              </a:r>
              <a:r>
                <a:rPr lang="en-US" sz="3200" b="1" err="1">
                  <a:latin typeface="Arial" pitchFamily="34" charset="0"/>
                  <a:cs typeface="Arial" pitchFamily="34" charset="0"/>
                </a:rPr>
                <a:t>của</a:t>
              </a:r>
              <a:r>
                <a:rPr lang="en-US" sz="3200" b="1">
                  <a:latin typeface="Arial" pitchFamily="34" charset="0"/>
                  <a:cs typeface="Arial" pitchFamily="34" charset="0"/>
                </a:rPr>
                <a:t> B</a:t>
              </a:r>
              <a:r>
                <a:rPr lang="vi-VN" sz="3200" b="1" dirty="0">
                  <a:latin typeface="Arial" pitchFamily="34" charset="0"/>
                  <a:cs typeface="Arial" pitchFamily="34" charset="0"/>
                </a:rPr>
                <a:t>.</a:t>
              </a:r>
              <a:endParaRPr lang="en-US" sz="3200" b="1" dirty="0">
                <a:latin typeface="Arial" pitchFamily="34" charset="0"/>
                <a:cs typeface="Arial" pitchFamily="34" charset="0"/>
              </a:endParaRPr>
            </a:p>
            <a:p>
              <a:pPr>
                <a:lnSpc>
                  <a:spcPct val="130000"/>
                </a:lnSpc>
              </a:pPr>
              <a:r>
                <a:rPr lang="en-US" sz="3200" b="1" dirty="0" err="1">
                  <a:latin typeface="Arial" pitchFamily="34" charset="0"/>
                  <a:cs typeface="Arial" pitchFamily="34" charset="0"/>
                </a:rPr>
                <a:t>Cách</a:t>
              </a:r>
              <a:r>
                <a:rPr lang="en-US" sz="3200" b="1" dirty="0">
                  <a:latin typeface="Arial" pitchFamily="34" charset="0"/>
                  <a:cs typeface="Arial" pitchFamily="34" charset="0"/>
                </a:rPr>
                <a:t> 1: B : 100 x A</a:t>
              </a:r>
            </a:p>
            <a:p>
              <a:pPr>
                <a:lnSpc>
                  <a:spcPct val="130000"/>
                </a:lnSpc>
              </a:pPr>
              <a:r>
                <a:rPr lang="en-US" sz="3200" b="1" dirty="0" err="1">
                  <a:latin typeface="Arial" pitchFamily="34" charset="0"/>
                  <a:cs typeface="Arial" pitchFamily="34" charset="0"/>
                </a:rPr>
                <a:t>Cách</a:t>
              </a:r>
              <a:r>
                <a:rPr lang="en-US" sz="3200" b="1" dirty="0">
                  <a:latin typeface="Arial" pitchFamily="34" charset="0"/>
                  <a:cs typeface="Arial" pitchFamily="34" charset="0"/>
                </a:rPr>
                <a:t> 2: B X A : 100 </a:t>
              </a:r>
              <a:r>
                <a:rPr lang="vi-VN" sz="3200" b="1" dirty="0">
                  <a:latin typeface="Arial" pitchFamily="34" charset="0"/>
                  <a:cs typeface="Arial" pitchFamily="34" charset="0"/>
                </a:rPr>
                <a:t> </a:t>
              </a:r>
            </a:p>
          </p:txBody>
        </p:sp>
      </p:grpSp>
    </p:spTree>
    <p:extLst>
      <p:ext uri="{BB962C8B-B14F-4D97-AF65-F5344CB8AC3E}">
        <p14:creationId xmlns:p14="http://schemas.microsoft.com/office/powerpoint/2010/main" val="20843066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1000"/>
                            </p:stCondLst>
                            <p:childTnLst>
                              <p:par>
                                <p:cTn id="32" presetID="16" presetClass="entr" presetSubtype="21"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289472" y="635166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46908" y="185844"/>
            <a:ext cx="17567970" cy="955767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9548">
            <a:off x="-304516" y="573627"/>
            <a:ext cx="3453731" cy="1130312"/>
          </a:xfrm>
          <a:prstGeom prst="rect">
            <a:avLst/>
          </a:prstGeom>
        </p:spPr>
      </p:pic>
      <p:sp>
        <p:nvSpPr>
          <p:cNvPr id="16" name="Rounded Rectangle 15"/>
          <p:cNvSpPr/>
          <p:nvPr/>
        </p:nvSpPr>
        <p:spPr>
          <a:xfrm>
            <a:off x="1454788" y="825042"/>
            <a:ext cx="14242412" cy="1950731"/>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15" name="Rectangle 14"/>
          <p:cNvSpPr/>
          <p:nvPr/>
        </p:nvSpPr>
        <p:spPr>
          <a:xfrm>
            <a:off x="1115323" y="249064"/>
            <a:ext cx="1778051" cy="769441"/>
          </a:xfrm>
          <a:prstGeom prst="rect">
            <a:avLst/>
          </a:prstGeom>
        </p:spPr>
        <p:txBody>
          <a:bodyPr wrap="none">
            <a:spAutoFit/>
          </a:bodyPr>
          <a:lstStyle/>
          <a:p>
            <a:r>
              <a:rPr lang="vi-VN" sz="4400" dirty="0">
                <a:solidFill>
                  <a:prstClr val="white"/>
                </a:solidFill>
                <a:latin typeface="UVF Lobster12" panose="02000506000000020003" pitchFamily="2" charset="0"/>
              </a:rPr>
              <a:t>Bài 2 b</a:t>
            </a:r>
            <a:endParaRPr lang="en-US" sz="4400" dirty="0">
              <a:solidFill>
                <a:prstClr val="white"/>
              </a:solidFill>
              <a:latin typeface="UVF Lobster12" panose="02000506000000020003" pitchFamily="2" charset="0"/>
            </a:endParaRPr>
          </a:p>
        </p:txBody>
      </p:sp>
      <p:sp>
        <p:nvSpPr>
          <p:cNvPr id="17" name="TextBox 16"/>
          <p:cNvSpPr txBox="1"/>
          <p:nvPr/>
        </p:nvSpPr>
        <p:spPr>
          <a:xfrm>
            <a:off x="1807438" y="1143583"/>
            <a:ext cx="14333973" cy="1501758"/>
          </a:xfrm>
          <a:prstGeom prst="rect">
            <a:avLst/>
          </a:prstGeom>
          <a:noFill/>
        </p:spPr>
        <p:txBody>
          <a:bodyPr wrap="square" rtlCol="0">
            <a:spAutoFit/>
          </a:bodyPr>
          <a:lstStyle/>
          <a:p>
            <a:pPr>
              <a:lnSpc>
                <a:spcPct val="120000"/>
              </a:lnSpc>
            </a:pPr>
            <a:r>
              <a:rPr lang="vi-VN" sz="4000" b="1" dirty="0">
                <a:solidFill>
                  <a:schemeClr val="tx1">
                    <a:lumMod val="95000"/>
                    <a:lumOff val="5000"/>
                  </a:schemeClr>
                </a:solidFill>
              </a:rPr>
              <a:t>Một cửa hàng bỏ ra 6 000 000 đồng tiền vốn. Biết cửa hàng đó lãi 15 %, tính số tiền lãi.</a:t>
            </a:r>
          </a:p>
        </p:txBody>
      </p:sp>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6396347" y="317751"/>
            <a:ext cx="1388112" cy="1014583"/>
          </a:xfrm>
          <a:prstGeom prst="rect">
            <a:avLst/>
          </a:prstGeom>
        </p:spPr>
      </p:pic>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Tìm 30% của 97</a:t>
            </a:r>
            <a:endParaRPr lang="en-US" sz="1600" b="1" dirty="0">
              <a:solidFill>
                <a:prstClr val="white"/>
              </a:solidFill>
              <a:latin typeface="HP001 4 hàng" pitchFamily="34" charset="0"/>
            </a:endParaRPr>
          </a:p>
        </p:txBody>
      </p:sp>
      <p:pic>
        <p:nvPicPr>
          <p:cNvPr id="35"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8436">
            <a:off x="15740473" y="1184157"/>
            <a:ext cx="1579516" cy="1579516"/>
          </a:xfrm>
          <a:prstGeom prst="rect">
            <a:avLst/>
          </a:prstGeom>
        </p:spPr>
      </p:pic>
      <p:sp>
        <p:nvSpPr>
          <p:cNvPr id="39" name="Text Box 13"/>
          <p:cNvSpPr txBox="1">
            <a:spLocks noChangeArrowheads="1"/>
          </p:cNvSpPr>
          <p:nvPr/>
        </p:nvSpPr>
        <p:spPr bwMode="auto">
          <a:xfrm>
            <a:off x="7130568" y="4278080"/>
            <a:ext cx="10204986" cy="27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4000" b="1" dirty="0" err="1">
                <a:solidFill>
                  <a:schemeClr val="accent6">
                    <a:lumMod val="50000"/>
                  </a:schemeClr>
                </a:solidFill>
                <a:latin typeface="Arial" pitchFamily="34" charset="0"/>
                <a:cs typeface="Arial" pitchFamily="34" charset="0"/>
              </a:rPr>
              <a:t>Số</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tiền</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lãi</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của</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cửa</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hàng</a:t>
            </a:r>
            <a:r>
              <a:rPr lang="en-US" sz="4000" b="1" dirty="0">
                <a:solidFill>
                  <a:schemeClr val="accent6">
                    <a:lumMod val="50000"/>
                  </a:schemeClr>
                </a:solidFill>
                <a:latin typeface="Arial" pitchFamily="34" charset="0"/>
                <a:cs typeface="Arial" pitchFamily="34" charset="0"/>
              </a:rPr>
              <a:t> </a:t>
            </a:r>
            <a:r>
              <a:rPr lang="en-US" sz="4000" b="1" dirty="0" err="1">
                <a:solidFill>
                  <a:schemeClr val="accent6">
                    <a:lumMod val="50000"/>
                  </a:schemeClr>
                </a:solidFill>
                <a:latin typeface="Arial" pitchFamily="34" charset="0"/>
                <a:cs typeface="Arial" pitchFamily="34" charset="0"/>
              </a:rPr>
              <a:t>là</a:t>
            </a:r>
            <a:r>
              <a:rPr lang="en-US" sz="4000" b="1" dirty="0">
                <a:solidFill>
                  <a:schemeClr val="accent6">
                    <a:lumMod val="50000"/>
                  </a:schemeClr>
                </a:solidFill>
                <a:latin typeface="Arial" pitchFamily="34" charset="0"/>
                <a:cs typeface="Arial" pitchFamily="34" charset="0"/>
              </a:rPr>
              <a:t>:</a:t>
            </a:r>
          </a:p>
          <a:p>
            <a:pPr algn="ctr" eaLnBrk="1" hangingPunct="1">
              <a:lnSpc>
                <a:spcPct val="150000"/>
              </a:lnSpc>
            </a:pPr>
            <a:r>
              <a:rPr lang="en-US" sz="4000" b="1" dirty="0">
                <a:solidFill>
                  <a:schemeClr val="accent6">
                    <a:lumMod val="50000"/>
                  </a:schemeClr>
                </a:solidFill>
                <a:latin typeface="Arial" pitchFamily="34" charset="0"/>
                <a:cs typeface="Arial" pitchFamily="34" charset="0"/>
              </a:rPr>
              <a:t>6 000 000 x 15 : 100 = 900 000 ( </a:t>
            </a:r>
            <a:r>
              <a:rPr lang="en-US" sz="4000" b="1" dirty="0" err="1">
                <a:solidFill>
                  <a:schemeClr val="accent6">
                    <a:lumMod val="50000"/>
                  </a:schemeClr>
                </a:solidFill>
                <a:latin typeface="Arial" pitchFamily="34" charset="0"/>
                <a:cs typeface="Arial" pitchFamily="34" charset="0"/>
              </a:rPr>
              <a:t>đồng</a:t>
            </a:r>
            <a:r>
              <a:rPr lang="en-US" sz="4000" b="1" dirty="0">
                <a:solidFill>
                  <a:schemeClr val="accent6">
                    <a:lumMod val="50000"/>
                  </a:schemeClr>
                </a:solidFill>
                <a:latin typeface="Arial" pitchFamily="34" charset="0"/>
                <a:cs typeface="Arial" pitchFamily="34" charset="0"/>
              </a:rPr>
              <a:t> )</a:t>
            </a:r>
          </a:p>
          <a:p>
            <a:pPr algn="ctr" eaLnBrk="1" hangingPunct="1">
              <a:lnSpc>
                <a:spcPct val="150000"/>
              </a:lnSpc>
            </a:pPr>
            <a:r>
              <a:rPr lang="en-US" sz="4000" b="1" i="1" dirty="0">
                <a:solidFill>
                  <a:schemeClr val="accent6">
                    <a:lumMod val="50000"/>
                  </a:schemeClr>
                </a:solidFill>
                <a:latin typeface="Arial" pitchFamily="34" charset="0"/>
                <a:cs typeface="Arial" pitchFamily="34" charset="0"/>
              </a:rPr>
              <a:t>        </a:t>
            </a:r>
            <a:r>
              <a:rPr lang="en-US" sz="4000" b="1" i="1" dirty="0" err="1">
                <a:solidFill>
                  <a:schemeClr val="accent6">
                    <a:lumMod val="50000"/>
                  </a:schemeClr>
                </a:solidFill>
                <a:latin typeface="Arial" pitchFamily="34" charset="0"/>
                <a:cs typeface="Arial" pitchFamily="34" charset="0"/>
              </a:rPr>
              <a:t>Đáp</a:t>
            </a:r>
            <a:r>
              <a:rPr lang="en-US" sz="4000" b="1" i="1" dirty="0">
                <a:solidFill>
                  <a:schemeClr val="accent6">
                    <a:lumMod val="50000"/>
                  </a:schemeClr>
                </a:solidFill>
                <a:latin typeface="Arial" pitchFamily="34" charset="0"/>
                <a:cs typeface="Arial" pitchFamily="34" charset="0"/>
              </a:rPr>
              <a:t> </a:t>
            </a:r>
            <a:r>
              <a:rPr lang="en-US" sz="4000" b="1" i="1" dirty="0" err="1">
                <a:solidFill>
                  <a:schemeClr val="accent6">
                    <a:lumMod val="50000"/>
                  </a:schemeClr>
                </a:solidFill>
                <a:latin typeface="Arial" pitchFamily="34" charset="0"/>
                <a:cs typeface="Arial" pitchFamily="34" charset="0"/>
              </a:rPr>
              <a:t>số</a:t>
            </a:r>
            <a:r>
              <a:rPr lang="en-US" sz="4000" b="1" i="1" dirty="0">
                <a:solidFill>
                  <a:schemeClr val="accent6">
                    <a:lumMod val="50000"/>
                  </a:schemeClr>
                </a:solidFill>
                <a:latin typeface="Arial" pitchFamily="34" charset="0"/>
                <a:cs typeface="Arial" pitchFamily="34" charset="0"/>
              </a:rPr>
              <a:t>: 900 000 </a:t>
            </a:r>
            <a:r>
              <a:rPr lang="en-US" sz="4000" b="1" i="1" dirty="0" err="1">
                <a:solidFill>
                  <a:schemeClr val="accent6">
                    <a:lumMod val="50000"/>
                  </a:schemeClr>
                </a:solidFill>
                <a:latin typeface="Arial" pitchFamily="34" charset="0"/>
                <a:cs typeface="Arial" pitchFamily="34" charset="0"/>
              </a:rPr>
              <a:t>đồng</a:t>
            </a:r>
            <a:r>
              <a:rPr lang="en-US" sz="4000" b="1" i="1" dirty="0">
                <a:solidFill>
                  <a:schemeClr val="accent6">
                    <a:lumMod val="50000"/>
                  </a:schemeClr>
                </a:solidFill>
                <a:latin typeface="Arial" pitchFamily="34" charset="0"/>
                <a:cs typeface="Arial" pitchFamily="34" charset="0"/>
              </a:rPr>
              <a:t>.</a:t>
            </a:r>
          </a:p>
        </p:txBody>
      </p:sp>
      <p:sp>
        <p:nvSpPr>
          <p:cNvPr id="40" name="TextBox 15"/>
          <p:cNvSpPr txBox="1">
            <a:spLocks noChangeArrowheads="1"/>
          </p:cNvSpPr>
          <p:nvPr/>
        </p:nvSpPr>
        <p:spPr bwMode="auto">
          <a:xfrm>
            <a:off x="1115323" y="4278080"/>
            <a:ext cx="68519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Cửa</a:t>
            </a:r>
            <a:r>
              <a:rPr lang="en-US" sz="3600" b="1" dirty="0">
                <a:latin typeface="Arial" pitchFamily="34" charset="0"/>
                <a:cs typeface="Arial" pitchFamily="34" charset="0"/>
              </a:rPr>
              <a:t> </a:t>
            </a:r>
            <a:r>
              <a:rPr lang="en-US" sz="3600" b="1" dirty="0" err="1">
                <a:latin typeface="Arial" pitchFamily="34" charset="0"/>
                <a:cs typeface="Arial" pitchFamily="34" charset="0"/>
              </a:rPr>
              <a:t>hàng</a:t>
            </a:r>
            <a:r>
              <a:rPr lang="en-US" sz="3600" b="1" dirty="0">
                <a:latin typeface="Arial" pitchFamily="34" charset="0"/>
                <a:cs typeface="Arial" pitchFamily="34" charset="0"/>
              </a:rPr>
              <a:t>: 6 000 000 </a:t>
            </a:r>
            <a:r>
              <a:rPr lang="en-US" sz="3600" b="1" dirty="0" err="1">
                <a:latin typeface="Arial" pitchFamily="34" charset="0"/>
                <a:cs typeface="Arial" pitchFamily="34" charset="0"/>
              </a:rPr>
              <a:t>đồng</a:t>
            </a:r>
            <a:r>
              <a:rPr lang="en-US" sz="3600" b="1" dirty="0">
                <a:latin typeface="Arial" pitchFamily="34" charset="0"/>
                <a:cs typeface="Arial" pitchFamily="34" charset="0"/>
              </a:rPr>
              <a:t> </a:t>
            </a:r>
          </a:p>
        </p:txBody>
      </p:sp>
      <p:sp>
        <p:nvSpPr>
          <p:cNvPr id="41" name="TextBox 16"/>
          <p:cNvSpPr txBox="1">
            <a:spLocks noChangeArrowheads="1"/>
          </p:cNvSpPr>
          <p:nvPr/>
        </p:nvSpPr>
        <p:spPr bwMode="auto">
          <a:xfrm>
            <a:off x="1115323" y="5189692"/>
            <a:ext cx="4218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Tiền</a:t>
            </a:r>
            <a:r>
              <a:rPr lang="en-US" sz="3600" b="1" dirty="0">
                <a:latin typeface="Arial" pitchFamily="34" charset="0"/>
                <a:cs typeface="Arial" pitchFamily="34" charset="0"/>
              </a:rPr>
              <a:t> </a:t>
            </a:r>
            <a:r>
              <a:rPr lang="en-US" sz="3600" b="1" dirty="0" err="1">
                <a:latin typeface="Arial" pitchFamily="34" charset="0"/>
                <a:cs typeface="Arial" pitchFamily="34" charset="0"/>
              </a:rPr>
              <a:t>lãi</a:t>
            </a:r>
            <a:r>
              <a:rPr lang="en-US" sz="3600" b="1" dirty="0">
                <a:latin typeface="Arial" pitchFamily="34" charset="0"/>
                <a:cs typeface="Arial" pitchFamily="34" charset="0"/>
              </a:rPr>
              <a:t>: 15%</a:t>
            </a:r>
          </a:p>
        </p:txBody>
      </p:sp>
      <p:sp>
        <p:nvSpPr>
          <p:cNvPr id="42" name="TextBox 17"/>
          <p:cNvSpPr txBox="1">
            <a:spLocks noChangeArrowheads="1"/>
          </p:cNvSpPr>
          <p:nvPr/>
        </p:nvSpPr>
        <p:spPr bwMode="auto">
          <a:xfrm>
            <a:off x="1160462" y="6060485"/>
            <a:ext cx="4686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Arial" pitchFamily="34" charset="0"/>
                <a:cs typeface="Arial" pitchFamily="34" charset="0"/>
              </a:rPr>
              <a:t>Tính</a:t>
            </a:r>
            <a:r>
              <a:rPr lang="en-US" sz="3600" b="1" dirty="0">
                <a:latin typeface="Arial" pitchFamily="34" charset="0"/>
                <a:cs typeface="Arial" pitchFamily="34" charset="0"/>
              </a:rPr>
              <a:t> </a:t>
            </a:r>
            <a:r>
              <a:rPr lang="en-US" sz="3600" b="1" dirty="0" err="1">
                <a:latin typeface="Arial" pitchFamily="34" charset="0"/>
                <a:cs typeface="Arial" pitchFamily="34" charset="0"/>
              </a:rPr>
              <a:t>tiền</a:t>
            </a:r>
            <a:r>
              <a:rPr lang="en-US" sz="3600" b="1" dirty="0">
                <a:latin typeface="Arial" pitchFamily="34" charset="0"/>
                <a:cs typeface="Arial" pitchFamily="34" charset="0"/>
              </a:rPr>
              <a:t> </a:t>
            </a:r>
            <a:r>
              <a:rPr lang="en-US" sz="3600" b="1" dirty="0" err="1">
                <a:latin typeface="Arial" pitchFamily="34" charset="0"/>
                <a:cs typeface="Arial" pitchFamily="34" charset="0"/>
              </a:rPr>
              <a:t>lãi</a:t>
            </a:r>
            <a:r>
              <a:rPr lang="en-US" sz="3600" b="1" dirty="0">
                <a:latin typeface="Arial" pitchFamily="34" charset="0"/>
                <a:cs typeface="Arial" pitchFamily="34" charset="0"/>
              </a:rPr>
              <a:t>: ? </a:t>
            </a:r>
          </a:p>
        </p:txBody>
      </p:sp>
      <p:sp>
        <p:nvSpPr>
          <p:cNvPr id="43" name="TextBox 14"/>
          <p:cNvSpPr txBox="1">
            <a:spLocks noChangeArrowheads="1"/>
          </p:cNvSpPr>
          <p:nvPr/>
        </p:nvSpPr>
        <p:spPr bwMode="auto">
          <a:xfrm>
            <a:off x="3366866" y="3314700"/>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solidFill>
                  <a:schemeClr val="tx1">
                    <a:lumMod val="95000"/>
                    <a:lumOff val="5000"/>
                  </a:schemeClr>
                </a:solidFill>
                <a:latin typeface="Arial" pitchFamily="34" charset="0"/>
                <a:cs typeface="Arial" pitchFamily="34" charset="0"/>
              </a:rPr>
              <a:t>Tóm</a:t>
            </a:r>
            <a:r>
              <a:rPr lang="en-US" sz="3600" b="1" dirty="0">
                <a:solidFill>
                  <a:schemeClr val="tx1">
                    <a:lumMod val="95000"/>
                    <a:lumOff val="5000"/>
                  </a:schemeClr>
                </a:solidFill>
                <a:latin typeface="Arial" pitchFamily="34" charset="0"/>
                <a:cs typeface="Arial" pitchFamily="34" charset="0"/>
              </a:rPr>
              <a:t> </a:t>
            </a:r>
            <a:r>
              <a:rPr lang="en-US" sz="3600" b="1" dirty="0" err="1">
                <a:solidFill>
                  <a:schemeClr val="tx1">
                    <a:lumMod val="95000"/>
                    <a:lumOff val="5000"/>
                  </a:schemeClr>
                </a:solidFill>
                <a:latin typeface="Arial" pitchFamily="34" charset="0"/>
                <a:cs typeface="Arial" pitchFamily="34" charset="0"/>
              </a:rPr>
              <a:t>tắt</a:t>
            </a:r>
            <a:endParaRPr lang="en-US" sz="3600" b="1" dirty="0">
              <a:solidFill>
                <a:schemeClr val="tx1">
                  <a:lumMod val="95000"/>
                  <a:lumOff val="5000"/>
                </a:schemeClr>
              </a:solidFill>
              <a:latin typeface="Arial" pitchFamily="34" charset="0"/>
              <a:cs typeface="Arial" pitchFamily="34" charset="0"/>
            </a:endParaRPr>
          </a:p>
        </p:txBody>
      </p:sp>
      <p:cxnSp>
        <p:nvCxnSpPr>
          <p:cNvPr id="10" name="Straight Connector 9"/>
          <p:cNvCxnSpPr/>
          <p:nvPr/>
        </p:nvCxnSpPr>
        <p:spPr>
          <a:xfrm>
            <a:off x="-304800" y="1753137"/>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3467100"/>
            <a:ext cx="0" cy="382095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14"/>
          <p:cNvSpPr txBox="1">
            <a:spLocks noChangeArrowheads="1"/>
          </p:cNvSpPr>
          <p:nvPr/>
        </p:nvSpPr>
        <p:spPr bwMode="auto">
          <a:xfrm>
            <a:off x="11437974" y="3423119"/>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3600" b="1" dirty="0">
                <a:solidFill>
                  <a:schemeClr val="tx1">
                    <a:lumMod val="95000"/>
                    <a:lumOff val="5000"/>
                  </a:schemeClr>
                </a:solidFill>
                <a:latin typeface="Arial" pitchFamily="34" charset="0"/>
                <a:cs typeface="Arial" pitchFamily="34" charset="0"/>
              </a:rPr>
              <a:t>Bài giải</a:t>
            </a:r>
            <a:endParaRPr lang="en-US" sz="3600" b="1" dirty="0">
              <a:solidFill>
                <a:schemeClr val="tx1">
                  <a:lumMod val="95000"/>
                  <a:lumOff val="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0795" y="7105929"/>
            <a:ext cx="3976466" cy="31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6"/>
          <p:cNvPicPr>
            <a:picLocks noChangeAspect="1"/>
          </p:cNvPicPr>
          <p:nvPr/>
        </p:nvPicPr>
        <p:blipFill>
          <a:blip r:embed="rId21"/>
          <a:srcRect/>
          <a:stretch>
            <a:fillRect/>
          </a:stretch>
        </p:blipFill>
        <p:spPr>
          <a:xfrm>
            <a:off x="14901842" y="7378429"/>
            <a:ext cx="3256777" cy="2979760"/>
          </a:xfrm>
          <a:prstGeom prst="rect">
            <a:avLst/>
          </a:prstGeom>
        </p:spPr>
      </p:pic>
    </p:spTree>
    <p:extLst>
      <p:ext uri="{BB962C8B-B14F-4D97-AF65-F5344CB8AC3E}">
        <p14:creationId xmlns:p14="http://schemas.microsoft.com/office/powerpoint/2010/main" val="16491607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ox(i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ox(in)">
                                      <p:cBhvr>
                                        <p:cTn id="26" dur="500"/>
                                        <p:tgtEl>
                                          <p:spTgt spid="40"/>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ox(i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ox(in)">
                                      <p:cBhvr>
                                        <p:cTn id="47" dur="500"/>
                                        <p:tgtEl>
                                          <p:spTgt spid="44"/>
                                        </p:tgtEl>
                                      </p:cBhvr>
                                    </p:animEffect>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fade">
                                      <p:cBhvr>
                                        <p:cTn id="57" dur="1000"/>
                                        <p:tgtEl>
                                          <p:spTgt spid="39">
                                            <p:txEl>
                                              <p:pRg st="0" end="0"/>
                                            </p:txEl>
                                          </p:spTgt>
                                        </p:tgtEl>
                                      </p:cBhvr>
                                    </p:animEffect>
                                    <p:anim calcmode="lin" valueType="num">
                                      <p:cBhvr>
                                        <p:cTn id="5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1" nodeType="clickEffect">
                                  <p:stCondLst>
                                    <p:cond delay="0"/>
                                  </p:stCondLst>
                                  <p:childTnLst>
                                    <p:set>
                                      <p:cBhvr>
                                        <p:cTn id="63" dur="1" fill="hold">
                                          <p:stCondLst>
                                            <p:cond delay="0"/>
                                          </p:stCondLst>
                                        </p:cTn>
                                        <p:tgtEl>
                                          <p:spTgt spid="39">
                                            <p:txEl>
                                              <p:pRg st="1" end="1"/>
                                            </p:txEl>
                                          </p:spTgt>
                                        </p:tgtEl>
                                        <p:attrNameLst>
                                          <p:attrName>style.visibility</p:attrName>
                                        </p:attrNameLst>
                                      </p:cBhvr>
                                      <p:to>
                                        <p:strVal val="visible"/>
                                      </p:to>
                                    </p:set>
                                    <p:animEffect transition="in" filter="fade">
                                      <p:cBhvr>
                                        <p:cTn id="64" dur="1000"/>
                                        <p:tgtEl>
                                          <p:spTgt spid="39">
                                            <p:txEl>
                                              <p:pRg st="1" end="1"/>
                                            </p:txEl>
                                          </p:spTgt>
                                        </p:tgtEl>
                                      </p:cBhvr>
                                    </p:animEffect>
                                    <p:anim calcmode="lin" valueType="num">
                                      <p:cBhvr>
                                        <p:cTn id="6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1" nodeType="clickEffect">
                                  <p:stCondLst>
                                    <p:cond delay="0"/>
                                  </p:stCondLst>
                                  <p:childTnLst>
                                    <p:set>
                                      <p:cBhvr>
                                        <p:cTn id="70" dur="1" fill="hold">
                                          <p:stCondLst>
                                            <p:cond delay="0"/>
                                          </p:stCondLst>
                                        </p:cTn>
                                        <p:tgtEl>
                                          <p:spTgt spid="39">
                                            <p:txEl>
                                              <p:pRg st="2" end="2"/>
                                            </p:txEl>
                                          </p:spTgt>
                                        </p:tgtEl>
                                        <p:attrNameLst>
                                          <p:attrName>style.visibility</p:attrName>
                                        </p:attrNameLst>
                                      </p:cBhvr>
                                      <p:to>
                                        <p:strVal val="visible"/>
                                      </p:to>
                                    </p:set>
                                    <p:animEffect transition="in" filter="fade">
                                      <p:cBhvr>
                                        <p:cTn id="71" dur="1000"/>
                                        <p:tgtEl>
                                          <p:spTgt spid="39">
                                            <p:txEl>
                                              <p:pRg st="2" end="2"/>
                                            </p:txEl>
                                          </p:spTgt>
                                        </p:tgtEl>
                                      </p:cBhvr>
                                    </p:animEffect>
                                    <p:anim calcmode="lin" valueType="num">
                                      <p:cBhvr>
                                        <p:cTn id="7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P spid="39" grpId="1" uiExpand="1" build="p"/>
      <p:bldP spid="40" grpId="0"/>
      <p:bldP spid="41" grpId="0"/>
      <p:bldP spid="42" grpId="0"/>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sp>
        <p:nvSpPr>
          <p:cNvPr id="13" name="Rounded Rectangle 12"/>
          <p:cNvSpPr/>
          <p:nvPr/>
        </p:nvSpPr>
        <p:spPr>
          <a:xfrm>
            <a:off x="2367574" y="1129342"/>
            <a:ext cx="13182600" cy="1194758"/>
          </a:xfrm>
          <a:prstGeom prst="roundRect">
            <a:avLst/>
          </a:prstGeom>
          <a:solidFill>
            <a:schemeClr val="accent6">
              <a:lumMod val="20000"/>
              <a:lumOff val="8000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731044" y="1372778"/>
            <a:ext cx="12455659" cy="707886"/>
          </a:xfrm>
          <a:prstGeom prst="rect">
            <a:avLst/>
          </a:prstGeom>
          <a:noFill/>
        </p:spPr>
        <p:txBody>
          <a:bodyPr wrap="square" rtlCol="0">
            <a:spAutoFit/>
          </a:bodyPr>
          <a:lstStyle/>
          <a:p>
            <a:r>
              <a:rPr lang="vi-VN" sz="4000" b="1" dirty="0">
                <a:solidFill>
                  <a:srgbClr val="0070C0"/>
                </a:solidFill>
              </a:rPr>
              <a:t>Tìm một số biết 30% của nó là 72.</a:t>
            </a:r>
          </a:p>
        </p:txBody>
      </p:sp>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grpSp>
        <p:nvGrpSpPr>
          <p:cNvPr id="27" name="Group 26"/>
          <p:cNvGrpSpPr/>
          <p:nvPr/>
        </p:nvGrpSpPr>
        <p:grpSpPr>
          <a:xfrm>
            <a:off x="62682" y="3771901"/>
            <a:ext cx="5803612" cy="6513734"/>
            <a:chOff x="0" y="2057400"/>
            <a:chExt cx="7266051" cy="8229600"/>
          </a:xfrm>
        </p:grpSpPr>
        <p:pic>
          <p:nvPicPr>
            <p:cNvPr id="28"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285787">
              <a:off x="942202" y="3861729"/>
              <a:ext cx="1907708" cy="1873022"/>
            </a:xfrm>
            <a:prstGeom prst="rect">
              <a:avLst/>
            </a:prstGeom>
          </p:spPr>
        </p:pic>
        <p:pic>
          <p:nvPicPr>
            <p:cNvPr id="29"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30" name="Picture 5"/>
            <p:cNvPicPr>
              <a:picLocks noChangeAspect="1"/>
            </p:cNvPicPr>
            <p:nvPr/>
          </p:nvPicPr>
          <p:blipFill>
            <a:blip r:embed="rId21">
              <a:extLst>
                <a:ext uri="{BEBA8EAE-BF5A-486C-A8C5-ECC9F3942E4B}">
                  <a14:imgProps xmlns:a14="http://schemas.microsoft.com/office/drawing/2010/main">
                    <a14:imgLayer r:embed="rId22">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grpSp>
        <p:nvGrpSpPr>
          <p:cNvPr id="32" name="Group 31"/>
          <p:cNvGrpSpPr/>
          <p:nvPr/>
        </p:nvGrpSpPr>
        <p:grpSpPr>
          <a:xfrm>
            <a:off x="6324600" y="2714855"/>
            <a:ext cx="8000999" cy="3153447"/>
            <a:chOff x="6324600" y="2714855"/>
            <a:chExt cx="8000999" cy="3153447"/>
          </a:xfrm>
        </p:grpSpPr>
        <p:sp>
          <p:nvSpPr>
            <p:cNvPr id="25" name="Cloud Callout 24"/>
            <p:cNvSpPr/>
            <p:nvPr/>
          </p:nvSpPr>
          <p:spPr>
            <a:xfrm>
              <a:off x="6324600" y="2714855"/>
              <a:ext cx="8000999" cy="3153447"/>
            </a:xfrm>
            <a:prstGeom prst="cloudCallout">
              <a:avLst>
                <a:gd name="adj1" fmla="val -58424"/>
                <a:gd name="adj2" fmla="val 37689"/>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33" name="TextBox 32"/>
            <p:cNvSpPr txBox="1">
              <a:spLocks noChangeArrowheads="1"/>
            </p:cNvSpPr>
            <p:nvPr/>
          </p:nvSpPr>
          <p:spPr bwMode="auto">
            <a:xfrm>
              <a:off x="6917899" y="3229749"/>
              <a:ext cx="664570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a:solidFill>
                    <a:prstClr val="white"/>
                  </a:solidFill>
                  <a:latin typeface="Calibri"/>
                  <a:cs typeface="Arial" pitchFamily="34" charset="0"/>
                </a:rPr>
                <a:t>    </a:t>
              </a:r>
              <a:r>
                <a:rPr lang="vi-VN" sz="4400" b="1" dirty="0">
                  <a:solidFill>
                    <a:prstClr val="white"/>
                  </a:solidFill>
                  <a:latin typeface="Calibri"/>
                  <a:cs typeface="Arial" pitchFamily="34" charset="0"/>
                </a:rPr>
                <a:t>Muốn tìm một số biết một số phần trăm của nó ta làm thế nào?</a:t>
              </a:r>
            </a:p>
          </p:txBody>
        </p:sp>
      </p:grpSp>
      <p:grpSp>
        <p:nvGrpSpPr>
          <p:cNvPr id="36" name="Group 35"/>
          <p:cNvGrpSpPr/>
          <p:nvPr/>
        </p:nvGrpSpPr>
        <p:grpSpPr>
          <a:xfrm>
            <a:off x="6199231" y="2800018"/>
            <a:ext cx="10882888" cy="2825705"/>
            <a:chOff x="5830528" y="4383554"/>
            <a:chExt cx="10882888" cy="2825705"/>
          </a:xfrm>
        </p:grpSpPr>
        <p:sp>
          <p:nvSpPr>
            <p:cNvPr id="34" name="Rounded Rectangle 33"/>
            <p:cNvSpPr/>
            <p:nvPr/>
          </p:nvSpPr>
          <p:spPr>
            <a:xfrm>
              <a:off x="5830528" y="4383554"/>
              <a:ext cx="10882888" cy="282570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6029186" y="4620927"/>
              <a:ext cx="10684230" cy="2308324"/>
            </a:xfrm>
            <a:prstGeom prst="rect">
              <a:avLst/>
            </a:prstGeom>
          </p:spPr>
          <p:txBody>
            <a:bodyPr wrap="square">
              <a:spAutoFit/>
            </a:bodyPr>
            <a:lstStyle/>
            <a:p>
              <a:r>
                <a:rPr lang="vi-VN" sz="3600" b="1" dirty="0">
                  <a:solidFill>
                    <a:prstClr val="black"/>
                  </a:solidFill>
                  <a:cs typeface="Arial" pitchFamily="34" charset="0"/>
                </a:rPr>
                <a:t>Muốn tìm một số khi biết giá trị một số phần trăm của nó: ta lấy số đó nhân với 100 rồi chia cho một số phần trăm </a:t>
              </a:r>
              <a:r>
                <a:rPr lang="vi-VN" sz="3600" b="1" dirty="0">
                  <a:solidFill>
                    <a:srgbClr val="0070C0"/>
                  </a:solidFill>
                  <a:cs typeface="Arial" pitchFamily="34" charset="0"/>
                </a:rPr>
                <a:t>hoặc</a:t>
              </a:r>
              <a:r>
                <a:rPr lang="vi-VN" sz="3600" b="1" dirty="0">
                  <a:solidFill>
                    <a:prstClr val="black"/>
                  </a:solidFill>
                  <a:cs typeface="Arial" pitchFamily="34" charset="0"/>
                </a:rPr>
                <a:t> lấy số đó chia cho số phần trăm rồi nhân với 100.</a:t>
              </a:r>
            </a:p>
          </p:txBody>
        </p:sp>
      </p:grpSp>
      <p:pic>
        <p:nvPicPr>
          <p:cNvPr id="38" name="Picture 16"/>
          <p:cNvPicPr>
            <a:picLocks noChangeAspect="1"/>
          </p:cNvPicPr>
          <p:nvPr/>
        </p:nvPicPr>
        <p:blipFill>
          <a:blip r:embed="rId23"/>
          <a:srcRect/>
          <a:stretch>
            <a:fillRect/>
          </a:stretch>
        </p:blipFill>
        <p:spPr>
          <a:xfrm>
            <a:off x="14436980" y="7028768"/>
            <a:ext cx="3989374" cy="3482391"/>
          </a:xfrm>
          <a:prstGeom prst="rect">
            <a:avLst/>
          </a:prstGeom>
        </p:spPr>
      </p:pic>
      <p:pic>
        <p:nvPicPr>
          <p:cNvPr id="39"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316527"/>
            <a:ext cx="3075121" cy="957740"/>
          </a:xfrm>
          <a:prstGeom prst="rect">
            <a:avLst/>
          </a:prstGeom>
          <a:noFill/>
          <a:ln>
            <a:noFill/>
          </a:ln>
        </p:spPr>
      </p:pic>
      <p:sp>
        <p:nvSpPr>
          <p:cNvPr id="40" name="Rectangle 39"/>
          <p:cNvSpPr/>
          <p:nvPr/>
        </p:nvSpPr>
        <p:spPr>
          <a:xfrm>
            <a:off x="1115323" y="369342"/>
            <a:ext cx="1790875" cy="769441"/>
          </a:xfrm>
          <a:prstGeom prst="rect">
            <a:avLst/>
          </a:prstGeom>
        </p:spPr>
        <p:txBody>
          <a:bodyPr wrap="none">
            <a:spAutoFit/>
          </a:bodyPr>
          <a:lstStyle/>
          <a:p>
            <a:r>
              <a:rPr lang="vi-VN" sz="4400" b="1" dirty="0">
                <a:solidFill>
                  <a:prstClr val="white"/>
                </a:solidFill>
                <a:latin typeface="UVF Lobster12" panose="02000506000000020003" pitchFamily="2" charset="0"/>
              </a:rPr>
              <a:t>Bài </a:t>
            </a:r>
            <a:r>
              <a:rPr lang="en-US" sz="4400" b="1" dirty="0">
                <a:solidFill>
                  <a:prstClr val="white"/>
                </a:solidFill>
                <a:latin typeface="UVF Lobster12" panose="02000506000000020003" pitchFamily="2" charset="0"/>
              </a:rPr>
              <a:t>3 </a:t>
            </a:r>
            <a:r>
              <a:rPr lang="vi-VN" sz="4400" b="1" dirty="0">
                <a:solidFill>
                  <a:prstClr val="white"/>
                </a:solidFill>
                <a:latin typeface="UVF Lobster12" panose="02000506000000020003" pitchFamily="2" charset="0"/>
              </a:rPr>
              <a:t>a</a:t>
            </a:r>
            <a:endParaRPr lang="en-US" sz="4400" b="1" dirty="0">
              <a:solidFill>
                <a:prstClr val="white"/>
              </a:solidFill>
              <a:latin typeface="UVF Lobster12" panose="02000506000000020003" pitchFamily="2" charset="0"/>
            </a:endParaRPr>
          </a:p>
        </p:txBody>
      </p:sp>
      <p:sp>
        <p:nvSpPr>
          <p:cNvPr id="37" name="TextBox 36"/>
          <p:cNvSpPr txBox="1"/>
          <p:nvPr/>
        </p:nvSpPr>
        <p:spPr>
          <a:xfrm>
            <a:off x="1145388" y="4773555"/>
            <a:ext cx="2795222" cy="1815882"/>
          </a:xfrm>
          <a:prstGeom prst="rect">
            <a:avLst/>
          </a:prstGeom>
          <a:noFill/>
        </p:spPr>
        <p:txBody>
          <a:bodyPr wrap="square" rtlCol="0">
            <a:spAutoFit/>
          </a:bodyPr>
          <a:lstStyle/>
          <a:p>
            <a:pPr algn="ctr"/>
            <a:r>
              <a:rPr lang="vi-VN" sz="1600" b="1" dirty="0">
                <a:solidFill>
                  <a:prstClr val="white"/>
                </a:solidFill>
                <a:latin typeface="HP001 4 hàng" pitchFamily="34" charset="0"/>
              </a:rPr>
              <a:t>Muốn tìm một số khi biết giá trị một số phần trăm của nó: ta lấy số đó nhân với 100 rồi chia cho một số phần trăm hoặc lấy số đó chia cho số phần trăm rồi nhân với 100.</a:t>
            </a:r>
          </a:p>
        </p:txBody>
      </p:sp>
      <p:grpSp>
        <p:nvGrpSpPr>
          <p:cNvPr id="31" name="Group 30"/>
          <p:cNvGrpSpPr/>
          <p:nvPr/>
        </p:nvGrpSpPr>
        <p:grpSpPr>
          <a:xfrm>
            <a:off x="6776018" y="6057123"/>
            <a:ext cx="7218534" cy="2480670"/>
            <a:chOff x="6825879" y="4404071"/>
            <a:chExt cx="8485117" cy="2480670"/>
          </a:xfrm>
        </p:grpSpPr>
        <p:sp>
          <p:nvSpPr>
            <p:cNvPr id="41" name="Rounded Rectangle 40"/>
            <p:cNvSpPr/>
            <p:nvPr/>
          </p:nvSpPr>
          <p:spPr>
            <a:xfrm>
              <a:off x="6825879" y="4404071"/>
              <a:ext cx="8485117" cy="2480670"/>
            </a:xfrm>
            <a:prstGeom prst="round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7324729" y="4793448"/>
              <a:ext cx="7543115" cy="1754326"/>
            </a:xfrm>
            <a:prstGeom prst="rect">
              <a:avLst/>
            </a:prstGeom>
          </p:spPr>
          <p:txBody>
            <a:bodyPr wrap="square">
              <a:spAutoFit/>
            </a:bodyPr>
            <a:lstStyle/>
            <a:p>
              <a:r>
                <a:rPr lang="en-US" sz="3600" b="1" err="1">
                  <a:solidFill>
                    <a:srgbClr val="800000"/>
                  </a:solidFill>
                  <a:cs typeface="Arial" pitchFamily="34" charset="0"/>
                </a:rPr>
                <a:t>Tìm</a:t>
              </a:r>
              <a:r>
                <a:rPr lang="en-US" sz="3600" b="1">
                  <a:solidFill>
                    <a:srgbClr val="800000"/>
                  </a:solidFill>
                  <a:cs typeface="Arial" pitchFamily="34" charset="0"/>
                </a:rPr>
                <a:t> một số biết A</a:t>
              </a:r>
              <a:r>
                <a:rPr lang="en-US" sz="3600" b="1" dirty="0">
                  <a:solidFill>
                    <a:srgbClr val="800000"/>
                  </a:solidFill>
                  <a:cs typeface="Arial" pitchFamily="34" charset="0"/>
                </a:rPr>
                <a:t>% </a:t>
              </a:r>
              <a:r>
                <a:rPr lang="en-US" sz="3600" b="1" dirty="0" err="1">
                  <a:solidFill>
                    <a:srgbClr val="800000"/>
                  </a:solidFill>
                  <a:cs typeface="Arial" pitchFamily="34" charset="0"/>
                </a:rPr>
                <a:t>của</a:t>
              </a:r>
              <a:r>
                <a:rPr lang="en-US" sz="3600" b="1" dirty="0">
                  <a:solidFill>
                    <a:srgbClr val="800000"/>
                  </a:solidFill>
                  <a:cs typeface="Arial" pitchFamily="34" charset="0"/>
                </a:rPr>
                <a:t> </a:t>
              </a:r>
              <a:r>
                <a:rPr lang="en-US" sz="3600" b="1" dirty="0" err="1">
                  <a:solidFill>
                    <a:srgbClr val="800000"/>
                  </a:solidFill>
                  <a:cs typeface="Arial" pitchFamily="34" charset="0"/>
                </a:rPr>
                <a:t>nó</a:t>
              </a:r>
              <a:r>
                <a:rPr lang="en-US" sz="3600" b="1" dirty="0">
                  <a:solidFill>
                    <a:srgbClr val="800000"/>
                  </a:solidFill>
                  <a:cs typeface="Arial" pitchFamily="34" charset="0"/>
                </a:rPr>
                <a:t> </a:t>
              </a:r>
              <a:r>
                <a:rPr lang="en-US" sz="3600" b="1" dirty="0" err="1">
                  <a:solidFill>
                    <a:srgbClr val="800000"/>
                  </a:solidFill>
                  <a:cs typeface="Arial" pitchFamily="34" charset="0"/>
                </a:rPr>
                <a:t>là</a:t>
              </a:r>
              <a:r>
                <a:rPr lang="en-US" sz="3600" b="1" dirty="0">
                  <a:solidFill>
                    <a:srgbClr val="800000"/>
                  </a:solidFill>
                  <a:cs typeface="Arial" pitchFamily="34" charset="0"/>
                </a:rPr>
                <a:t> B :</a:t>
              </a:r>
            </a:p>
            <a:p>
              <a:r>
                <a:rPr lang="en-US" sz="3600" b="1" dirty="0" err="1">
                  <a:solidFill>
                    <a:srgbClr val="800000"/>
                  </a:solidFill>
                  <a:cs typeface="Arial" pitchFamily="34" charset="0"/>
                </a:rPr>
                <a:t>Cách</a:t>
              </a:r>
              <a:r>
                <a:rPr lang="en-US" sz="3600" b="1" dirty="0">
                  <a:solidFill>
                    <a:srgbClr val="800000"/>
                  </a:solidFill>
                  <a:cs typeface="Arial" pitchFamily="34" charset="0"/>
                </a:rPr>
                <a:t> 1: B : A X 100</a:t>
              </a:r>
            </a:p>
            <a:p>
              <a:r>
                <a:rPr lang="en-US" sz="3600" b="1" dirty="0" err="1">
                  <a:solidFill>
                    <a:srgbClr val="800000"/>
                  </a:solidFill>
                  <a:cs typeface="Arial" pitchFamily="34" charset="0"/>
                </a:rPr>
                <a:t>Cách</a:t>
              </a:r>
              <a:r>
                <a:rPr lang="en-US" sz="3600" b="1" dirty="0">
                  <a:solidFill>
                    <a:srgbClr val="800000"/>
                  </a:solidFill>
                  <a:cs typeface="Arial" pitchFamily="34" charset="0"/>
                </a:rPr>
                <a:t> 2: B X 100 : A</a:t>
              </a:r>
              <a:endParaRPr lang="vi-VN" sz="3600" b="1" dirty="0">
                <a:solidFill>
                  <a:srgbClr val="800000"/>
                </a:solidFill>
                <a:cs typeface="Arial" pitchFamily="34" charset="0"/>
              </a:endParaRPr>
            </a:p>
          </p:txBody>
        </p:sp>
      </p:grpSp>
    </p:spTree>
    <p:extLst>
      <p:ext uri="{BB962C8B-B14F-4D97-AF65-F5344CB8AC3E}">
        <p14:creationId xmlns:p14="http://schemas.microsoft.com/office/powerpoint/2010/main" val="26488411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6" y="524430"/>
            <a:ext cx="16483373" cy="921908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304516" y="573627"/>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pic>
        <p:nvPicPr>
          <p:cNvPr id="26"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8436">
            <a:off x="14043534" y="822882"/>
            <a:ext cx="1873511" cy="1873511"/>
          </a:xfrm>
          <a:prstGeom prst="rect">
            <a:avLst/>
          </a:prstGeom>
        </p:spPr>
      </p:pic>
      <p:sp>
        <p:nvSpPr>
          <p:cNvPr id="31" name="TextBox 30"/>
          <p:cNvSpPr txBox="1"/>
          <p:nvPr/>
        </p:nvSpPr>
        <p:spPr>
          <a:xfrm>
            <a:off x="1033467" y="6175382"/>
            <a:ext cx="2795222" cy="1200329"/>
          </a:xfrm>
          <a:prstGeom prst="rect">
            <a:avLst/>
          </a:prstGeom>
          <a:noFill/>
        </p:spPr>
        <p:txBody>
          <a:bodyPr wrap="square" rtlCol="0">
            <a:spAutoFit/>
          </a:bodyPr>
          <a:lstStyle/>
          <a:p>
            <a:pPr algn="ctr"/>
            <a:r>
              <a:rPr lang="vi-VN" b="1" u="sng" dirty="0">
                <a:solidFill>
                  <a:prstClr val="white"/>
                </a:solidFill>
                <a:latin typeface="HP001 4 hàng" pitchFamily="34" charset="0"/>
              </a:rPr>
              <a:t>Toán </a:t>
            </a:r>
          </a:p>
          <a:p>
            <a:r>
              <a:rPr lang="vi-VN" b="1" dirty="0">
                <a:solidFill>
                  <a:prstClr val="white"/>
                </a:solidFill>
                <a:latin typeface="HP001 4 hàng" pitchFamily="34" charset="0"/>
              </a:rPr>
              <a:t>Bài 1 : </a:t>
            </a:r>
          </a:p>
          <a:p>
            <a:r>
              <a:rPr lang="vi-VN" b="1" dirty="0">
                <a:solidFill>
                  <a:prstClr val="white"/>
                </a:solidFill>
                <a:latin typeface="HP001 4 hàng" pitchFamily="34" charset="0"/>
              </a:rPr>
              <a:t>a) Tính tỉ số phần trăm của hai số 37 và 42</a:t>
            </a:r>
            <a:endParaRPr lang="en-US" b="1" dirty="0">
              <a:solidFill>
                <a:prstClr val="white"/>
              </a:solidFill>
              <a:latin typeface="HP001 4 hàng" pitchFamily="34" charset="0"/>
            </a:endParaRPr>
          </a:p>
        </p:txBody>
      </p:sp>
      <p:pic>
        <p:nvPicPr>
          <p:cNvPr id="38" name="Picture 16"/>
          <p:cNvPicPr>
            <a:picLocks noChangeAspect="1"/>
          </p:cNvPicPr>
          <p:nvPr/>
        </p:nvPicPr>
        <p:blipFill>
          <a:blip r:embed="rId18"/>
          <a:srcRect/>
          <a:stretch>
            <a:fillRect/>
          </a:stretch>
        </p:blipFill>
        <p:spPr>
          <a:xfrm>
            <a:off x="13601602" y="6175382"/>
            <a:ext cx="4667809" cy="4270772"/>
          </a:xfrm>
          <a:prstGeom prst="rect">
            <a:avLst/>
          </a:prstGeom>
        </p:spPr>
      </p:pic>
      <p:grpSp>
        <p:nvGrpSpPr>
          <p:cNvPr id="39" name="Group 38"/>
          <p:cNvGrpSpPr/>
          <p:nvPr/>
        </p:nvGrpSpPr>
        <p:grpSpPr>
          <a:xfrm>
            <a:off x="62682" y="4305300"/>
            <a:ext cx="5423718" cy="5980335"/>
            <a:chOff x="0" y="2057400"/>
            <a:chExt cx="7266051" cy="8229600"/>
          </a:xfrm>
        </p:grpSpPr>
        <p:pic>
          <p:nvPicPr>
            <p:cNvPr id="40" name="Picture 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285787">
              <a:off x="942202" y="3861729"/>
              <a:ext cx="1907708" cy="1873022"/>
            </a:xfrm>
            <a:prstGeom prst="rect">
              <a:avLst/>
            </a:prstGeom>
          </p:spPr>
        </p:pic>
        <p:pic>
          <p:nvPicPr>
            <p:cNvPr id="41"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3000" y="3009900"/>
              <a:ext cx="3962399" cy="3392283"/>
            </a:xfrm>
            <a:prstGeom prst="rect">
              <a:avLst/>
            </a:prstGeom>
          </p:spPr>
        </p:pic>
        <p:pic>
          <p:nvPicPr>
            <p:cNvPr id="42" name="Picture 5"/>
            <p:cNvPicPr>
              <a:picLocks noChangeAspect="1"/>
            </p:cNvPicPr>
            <p:nvPr/>
          </p:nvPicPr>
          <p:blipFill>
            <a:blip r:embed="rId22">
              <a:extLst>
                <a:ext uri="{BEBA8EAE-BF5A-486C-A8C5-ECC9F3942E4B}">
                  <a14:imgProps xmlns:a14="http://schemas.microsoft.com/office/drawing/2010/main">
                    <a14:imgLayer r:embed="rId23">
                      <a14:imgEffect>
                        <a14:backgroundRemoval t="9894" b="100000" l="226" r="100000">
                          <a14:foregroundMark x1="60346" y1="46614" x2="63205" y2="48207"/>
                          <a14:foregroundMark x1="71407" y1="86056" x2="92175" y2="82205"/>
                          <a14:foregroundMark x1="77276" y1="41368" x2="67570" y2="49070"/>
                          <a14:foregroundMark x1="77276" y1="43625" x2="64184" y2="47477"/>
                          <a14:backgroundMark x1="25959" y1="13745" x2="28743" y2="48606"/>
                          <a14:backgroundMark x1="22874" y1="16866" x2="72160" y2="42297"/>
                          <a14:backgroundMark x1="82919" y1="16667" x2="15952" y2="46813"/>
                          <a14:backgroundMark x1="23627" y1="18459" x2="20767" y2="45485"/>
                          <a14:backgroundMark x1="18736" y1="15737" x2="88337" y2="15073"/>
                          <a14:backgroundMark x1="45222" y1="30744" x2="41084" y2="58632"/>
                          <a14:backgroundMark x1="19037" y1="44754" x2="39278" y2="55179"/>
                          <a14:backgroundMark x1="18209" y1="47942" x2="36719" y2="53386"/>
                          <a14:backgroundMark x1="16403" y1="58831" x2="21294" y2="59296"/>
                          <a14:backgroundMark x1="27765" y1="57238" x2="40858" y2="56773"/>
                          <a14:backgroundMark x1="42363" y1="36189" x2="57261" y2="57503"/>
                          <a14:backgroundMark x1="18510" y1="50000" x2="31076" y2="54316"/>
                          <a14:backgroundMark x1="68322" y1="27092" x2="47254" y2="47477"/>
                          <a14:backgroundMark x1="81415" y1="19389" x2="54176" y2="38911"/>
                          <a14:backgroundMark x1="62679" y1="29814" x2="73439" y2="41833"/>
                          <a14:backgroundMark x1="67269" y1="28420" x2="78104" y2="40239"/>
                          <a14:backgroundMark x1="73439" y1="30013" x2="52370" y2="49734"/>
                          <a14:backgroundMark x1="58540" y1="37981" x2="70128" y2="45485"/>
                          <a14:backgroundMark x1="50564" y1="44090" x2="57788" y2="51328"/>
                          <a14:backgroundMark x1="74718" y1="43426" x2="66742" y2="46348"/>
                          <a14:backgroundMark x1="61926" y1="43625" x2="63205" y2="44555"/>
                          <a14:backgroundMark x1="65237" y1="48871" x2="59067" y2="50465"/>
                          <a14:backgroundMark x1="63205" y1="44754" x2="65989" y2="45485"/>
                          <a14:backgroundMark x1="17983" y1="14409" x2="17983" y2="48871"/>
                        </a14:backgroundRemoval>
                      </a14:imgEffect>
                    </a14:imgLayer>
                  </a14:imgProps>
                </a:ext>
              </a:extLst>
            </a:blip>
            <a:srcRect/>
            <a:stretch>
              <a:fillRect/>
            </a:stretch>
          </p:blipFill>
          <p:spPr>
            <a:xfrm>
              <a:off x="0" y="2057400"/>
              <a:ext cx="7266051" cy="8229600"/>
            </a:xfrm>
            <a:prstGeom prst="rect">
              <a:avLst/>
            </a:prstGeom>
          </p:spPr>
        </p:pic>
      </p:grpSp>
      <p:sp>
        <p:nvSpPr>
          <p:cNvPr id="27" name="Rounded Rectangle 26"/>
          <p:cNvSpPr/>
          <p:nvPr/>
        </p:nvSpPr>
        <p:spPr>
          <a:xfrm>
            <a:off x="1454788" y="825042"/>
            <a:ext cx="13328012" cy="1250027"/>
          </a:xfrm>
          <a:prstGeom prst="roundRect">
            <a:avLst/>
          </a:prstGeom>
          <a:solidFill>
            <a:schemeClr val="accent6">
              <a:lumMod val="20000"/>
              <a:lumOff val="80000"/>
            </a:schemeClr>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8679" y="185843"/>
            <a:ext cx="2617921" cy="957740"/>
          </a:xfrm>
          <a:prstGeom prst="rect">
            <a:avLst/>
          </a:prstGeom>
          <a:noFill/>
          <a:ln>
            <a:noFill/>
          </a:ln>
        </p:spPr>
      </p:pic>
      <p:sp>
        <p:nvSpPr>
          <p:cNvPr id="29" name="Rectangle 28"/>
          <p:cNvSpPr/>
          <p:nvPr/>
        </p:nvSpPr>
        <p:spPr>
          <a:xfrm>
            <a:off x="1115323" y="249064"/>
            <a:ext cx="1790875" cy="769441"/>
          </a:xfrm>
          <a:prstGeom prst="rect">
            <a:avLst/>
          </a:prstGeom>
        </p:spPr>
        <p:txBody>
          <a:bodyPr wrap="none">
            <a:spAutoFit/>
          </a:bodyPr>
          <a:lstStyle/>
          <a:p>
            <a:r>
              <a:rPr lang="vi-VN" sz="4400" dirty="0">
                <a:solidFill>
                  <a:prstClr val="white"/>
                </a:solidFill>
                <a:latin typeface="UVF Lobster12" panose="02000506000000020003" pitchFamily="2" charset="0"/>
              </a:rPr>
              <a:t>Bài </a:t>
            </a:r>
            <a:r>
              <a:rPr lang="en-US" sz="4400" dirty="0">
                <a:solidFill>
                  <a:prstClr val="white"/>
                </a:solidFill>
                <a:latin typeface="UVF Lobster12" panose="02000506000000020003" pitchFamily="2" charset="0"/>
              </a:rPr>
              <a:t>3 </a:t>
            </a:r>
            <a:r>
              <a:rPr lang="vi-VN" sz="4400" dirty="0">
                <a:solidFill>
                  <a:prstClr val="white"/>
                </a:solidFill>
                <a:latin typeface="UVF Lobster12" panose="02000506000000020003" pitchFamily="2" charset="0"/>
              </a:rPr>
              <a:t>a</a:t>
            </a:r>
            <a:endParaRPr lang="en-US" sz="4400" dirty="0">
              <a:solidFill>
                <a:prstClr val="white"/>
              </a:solidFill>
              <a:latin typeface="UVF Lobster12" panose="02000506000000020003" pitchFamily="2" charset="0"/>
            </a:endParaRPr>
          </a:p>
        </p:txBody>
      </p:sp>
      <p:sp>
        <p:nvSpPr>
          <p:cNvPr id="30" name="TextBox 29"/>
          <p:cNvSpPr txBox="1"/>
          <p:nvPr/>
        </p:nvSpPr>
        <p:spPr>
          <a:xfrm>
            <a:off x="3527793" y="1050822"/>
            <a:ext cx="9182002" cy="769441"/>
          </a:xfrm>
          <a:prstGeom prst="rect">
            <a:avLst/>
          </a:prstGeom>
          <a:noFill/>
        </p:spPr>
        <p:txBody>
          <a:bodyPr wrap="square" rtlCol="0">
            <a:spAutoFit/>
          </a:bodyPr>
          <a:lstStyle/>
          <a:p>
            <a:r>
              <a:rPr lang="vi-VN" sz="4400" b="1" dirty="0">
                <a:solidFill>
                  <a:prstClr val="black">
                    <a:lumMod val="95000"/>
                    <a:lumOff val="5000"/>
                  </a:prstClr>
                </a:solidFill>
              </a:rPr>
              <a:t>Tìm một số biết 30% của nó là 72.</a:t>
            </a:r>
          </a:p>
        </p:txBody>
      </p:sp>
      <p:sp>
        <p:nvSpPr>
          <p:cNvPr id="32" name="TextBox 31"/>
          <p:cNvSpPr txBox="1"/>
          <p:nvPr/>
        </p:nvSpPr>
        <p:spPr>
          <a:xfrm>
            <a:off x="1582912" y="6079756"/>
            <a:ext cx="1519199" cy="1200329"/>
          </a:xfrm>
          <a:prstGeom prst="rect">
            <a:avLst/>
          </a:prstGeom>
          <a:noFill/>
        </p:spPr>
        <p:txBody>
          <a:bodyPr wrap="square" rtlCol="0">
            <a:spAutoFit/>
          </a:bodyPr>
          <a:lstStyle/>
          <a:p>
            <a:pPr algn="ctr">
              <a:lnSpc>
                <a:spcPct val="150000"/>
              </a:lnSpc>
            </a:pPr>
            <a:r>
              <a:rPr lang="vi-VN" sz="1600" b="1" u="sng" dirty="0">
                <a:solidFill>
                  <a:prstClr val="white"/>
                </a:solidFill>
                <a:latin typeface="HP001 4 hàng" pitchFamily="34" charset="0"/>
              </a:rPr>
              <a:t>Toán </a:t>
            </a:r>
          </a:p>
          <a:p>
            <a:pPr>
              <a:lnSpc>
                <a:spcPct val="150000"/>
              </a:lnSpc>
            </a:pPr>
            <a:r>
              <a:rPr lang="vi-VN" sz="1600" b="1" dirty="0">
                <a:solidFill>
                  <a:prstClr val="white"/>
                </a:solidFill>
                <a:latin typeface="HP001 4 hàng" pitchFamily="34" charset="0"/>
              </a:rPr>
              <a:t>Bài </a:t>
            </a:r>
            <a:r>
              <a:rPr lang="en-US" sz="1600" b="1" dirty="0">
                <a:solidFill>
                  <a:prstClr val="white"/>
                </a:solidFill>
                <a:latin typeface="HP001 4 hàng" pitchFamily="34" charset="0"/>
              </a:rPr>
              <a:t>2:  </a:t>
            </a:r>
            <a:r>
              <a:rPr lang="en-US" sz="1600" b="1" dirty="0" err="1">
                <a:solidFill>
                  <a:prstClr val="white"/>
                </a:solidFill>
                <a:latin typeface="HP001 4 hàng" pitchFamily="34" charset="0"/>
              </a:rPr>
              <a:t>Tìm</a:t>
            </a:r>
            <a:r>
              <a:rPr lang="en-US" sz="1600" b="1" dirty="0">
                <a:solidFill>
                  <a:prstClr val="white"/>
                </a:solidFill>
                <a:latin typeface="HP001 4 hàng" pitchFamily="34" charset="0"/>
              </a:rPr>
              <a:t> 30% </a:t>
            </a:r>
            <a:r>
              <a:rPr lang="en-US" sz="1600" b="1" dirty="0" err="1">
                <a:solidFill>
                  <a:prstClr val="white"/>
                </a:solidFill>
                <a:latin typeface="HP001 4 hàng" pitchFamily="34" charset="0"/>
              </a:rPr>
              <a:t>của</a:t>
            </a:r>
            <a:r>
              <a:rPr lang="en-US" sz="1600" b="1" dirty="0">
                <a:solidFill>
                  <a:prstClr val="white"/>
                </a:solidFill>
                <a:latin typeface="HP001 4 hàng" pitchFamily="34" charset="0"/>
              </a:rPr>
              <a:t> 97</a:t>
            </a:r>
            <a:endParaRPr lang="vi-VN" sz="1600" b="1" dirty="0">
              <a:solidFill>
                <a:prstClr val="white"/>
              </a:solidFill>
              <a:latin typeface="HP001 4 hàng" pitchFamily="34" charset="0"/>
            </a:endParaRPr>
          </a:p>
        </p:txBody>
      </p:sp>
      <p:sp>
        <p:nvSpPr>
          <p:cNvPr id="22" name="Text Box 13"/>
          <p:cNvSpPr txBox="1">
            <a:spLocks noChangeArrowheads="1"/>
          </p:cNvSpPr>
          <p:nvPr/>
        </p:nvSpPr>
        <p:spPr bwMode="auto">
          <a:xfrm>
            <a:off x="4526796" y="2423641"/>
            <a:ext cx="9380374"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ct val="50000"/>
              </a:spcBef>
            </a:pPr>
            <a:r>
              <a:rPr lang="en-US" sz="6000" b="1" i="1" u="sng" dirty="0" err="1">
                <a:solidFill>
                  <a:srgbClr val="0070C0"/>
                </a:solidFill>
                <a:latin typeface="Times New Roman" pitchFamily="18" charset="0"/>
              </a:rPr>
              <a:t>Bài</a:t>
            </a:r>
            <a:r>
              <a:rPr lang="en-US" sz="6000" b="1" i="1" u="sng" dirty="0">
                <a:solidFill>
                  <a:srgbClr val="0070C0"/>
                </a:solidFill>
                <a:latin typeface="Times New Roman" pitchFamily="18" charset="0"/>
              </a:rPr>
              <a:t> </a:t>
            </a:r>
            <a:r>
              <a:rPr lang="en-US" sz="6000" b="1" i="1" u="sng" dirty="0" err="1">
                <a:solidFill>
                  <a:srgbClr val="0070C0"/>
                </a:solidFill>
                <a:latin typeface="Times New Roman" pitchFamily="18" charset="0"/>
              </a:rPr>
              <a:t>giải</a:t>
            </a:r>
            <a:endParaRPr lang="en-US" sz="6000" b="1" i="1" u="sng" dirty="0">
              <a:solidFill>
                <a:srgbClr val="0070C0"/>
              </a:solidFill>
              <a:latin typeface="Times New Roman" pitchFamily="18" charset="0"/>
            </a:endParaRPr>
          </a:p>
          <a:p>
            <a:pPr algn="ctr" eaLnBrk="1" hangingPunct="1">
              <a:spcBef>
                <a:spcPct val="50000"/>
              </a:spcBef>
            </a:pPr>
            <a:r>
              <a:rPr lang="en-US" sz="6000" b="1" dirty="0" err="1">
                <a:solidFill>
                  <a:srgbClr val="0070C0"/>
                </a:solidFill>
                <a:latin typeface="Times New Roman" pitchFamily="18" charset="0"/>
              </a:rPr>
              <a:t>Số</a:t>
            </a:r>
            <a:r>
              <a:rPr lang="en-US" sz="6000" b="1" dirty="0">
                <a:solidFill>
                  <a:srgbClr val="0070C0"/>
                </a:solidFill>
                <a:latin typeface="Times New Roman" pitchFamily="18" charset="0"/>
              </a:rPr>
              <a:t> </a:t>
            </a:r>
            <a:r>
              <a:rPr lang="en-US" sz="6000" b="1" dirty="0" err="1">
                <a:solidFill>
                  <a:srgbClr val="0070C0"/>
                </a:solidFill>
                <a:latin typeface="Times New Roman" pitchFamily="18" charset="0"/>
              </a:rPr>
              <a:t>đó</a:t>
            </a:r>
            <a:r>
              <a:rPr lang="en-US" sz="6000" b="1" dirty="0">
                <a:solidFill>
                  <a:srgbClr val="0070C0"/>
                </a:solidFill>
                <a:latin typeface="Times New Roman" pitchFamily="18" charset="0"/>
              </a:rPr>
              <a:t> </a:t>
            </a:r>
            <a:r>
              <a:rPr lang="en-US" sz="6000" b="1" dirty="0" err="1">
                <a:solidFill>
                  <a:srgbClr val="0070C0"/>
                </a:solidFill>
                <a:latin typeface="Times New Roman" pitchFamily="18" charset="0"/>
              </a:rPr>
              <a:t>là</a:t>
            </a:r>
            <a:r>
              <a:rPr lang="en-US" sz="6000" b="1" dirty="0">
                <a:solidFill>
                  <a:srgbClr val="0070C0"/>
                </a:solidFill>
                <a:latin typeface="Times New Roman" pitchFamily="18" charset="0"/>
              </a:rPr>
              <a:t>:</a:t>
            </a:r>
          </a:p>
          <a:p>
            <a:pPr algn="ctr" eaLnBrk="1" hangingPunct="1">
              <a:spcBef>
                <a:spcPct val="50000"/>
              </a:spcBef>
            </a:pPr>
            <a:r>
              <a:rPr lang="en-US" sz="6000" b="1" dirty="0">
                <a:solidFill>
                  <a:srgbClr val="0070C0"/>
                </a:solidFill>
                <a:latin typeface="Times New Roman" pitchFamily="18" charset="0"/>
              </a:rPr>
              <a:t>72 x 100 : 30 </a:t>
            </a:r>
            <a:r>
              <a:rPr lang="en-US" sz="6000" b="1">
                <a:solidFill>
                  <a:srgbClr val="0070C0"/>
                </a:solidFill>
                <a:latin typeface="Times New Roman" pitchFamily="18" charset="0"/>
              </a:rPr>
              <a:t>= 240</a:t>
            </a:r>
          </a:p>
          <a:p>
            <a:pPr algn="r" eaLnBrk="1" hangingPunct="1">
              <a:spcBef>
                <a:spcPct val="50000"/>
              </a:spcBef>
            </a:pPr>
            <a:r>
              <a:rPr lang="en-US" sz="6000" b="1">
                <a:solidFill>
                  <a:srgbClr val="0070C0"/>
                </a:solidFill>
                <a:latin typeface="Times New Roman" pitchFamily="18" charset="0"/>
              </a:rPr>
              <a:t>Đáp số: 240</a:t>
            </a:r>
            <a:endParaRPr lang="en-US" sz="6000" b="1" dirty="0">
              <a:solidFill>
                <a:srgbClr val="0070C0"/>
              </a:solidFill>
              <a:latin typeface="Times New Roman" pitchFamily="18" charset="0"/>
            </a:endParaRPr>
          </a:p>
          <a:p>
            <a:pPr algn="ctr" eaLnBrk="1" hangingPunct="1">
              <a:spcBef>
                <a:spcPct val="50000"/>
              </a:spcBef>
            </a:pPr>
            <a:r>
              <a:rPr lang="en-US" sz="6000" b="1" i="1" dirty="0">
                <a:solidFill>
                  <a:srgbClr val="0070C0"/>
                </a:solidFill>
                <a:latin typeface="Times New Roman" pitchFamily="18" charset="0"/>
              </a:rPr>
              <a:t>                               </a:t>
            </a:r>
          </a:p>
        </p:txBody>
      </p:sp>
    </p:spTree>
    <p:extLst>
      <p:ext uri="{BB962C8B-B14F-4D97-AF65-F5344CB8AC3E}">
        <p14:creationId xmlns:p14="http://schemas.microsoft.com/office/powerpoint/2010/main" val="40362071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366926">
            <a:off x="10289472" y="6351669"/>
            <a:ext cx="2297006" cy="503328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400" y="-1"/>
            <a:ext cx="18135600" cy="1010058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34474">
            <a:off x="17301398" y="621542"/>
            <a:ext cx="1026960" cy="1034483"/>
          </a:xfrm>
          <a:prstGeom prst="rect">
            <a:avLst/>
          </a:prstGeom>
        </p:spPr>
      </p:pic>
      <p:sp>
        <p:nvSpPr>
          <p:cNvPr id="16" name="Rounded Rectangle 15"/>
          <p:cNvSpPr/>
          <p:nvPr/>
        </p:nvSpPr>
        <p:spPr>
          <a:xfrm>
            <a:off x="1807438" y="524430"/>
            <a:ext cx="15794762" cy="1950731"/>
          </a:xfrm>
          <a:prstGeom prst="roundRect">
            <a:avLst/>
          </a:prstGeom>
          <a:solidFill>
            <a:srgbClr val="FFFF0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https://lh3.googleusercontent.com/J60Z8Vu_uLq21BAVcedzxwUb04-6BTK5O2St1GV5vWAkjIUYmzIceLEYB3wTC_MUtzMFmkz464FRgmcrwWPOaVd9Rmhm1cEYw9xLNlxVFj9VHrZWshnyA7fd9bCLbMdzQezl9N0">
            <a:extLst>
              <a:ext uri="{FF2B5EF4-FFF2-40B4-BE49-F238E27FC236}">
                <a16:creationId xmlns:a16="http://schemas.microsoft.com/office/drawing/2014/main" id="{A2BA8889-7EAE-4E5D-8D07-AD42D7F4A1B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7318"/>
            <a:ext cx="2617921" cy="957740"/>
          </a:xfrm>
          <a:prstGeom prst="rect">
            <a:avLst/>
          </a:prstGeom>
          <a:noFill/>
          <a:ln>
            <a:noFill/>
          </a:ln>
        </p:spPr>
      </p:pic>
      <p:sp>
        <p:nvSpPr>
          <p:cNvPr id="15" name="Rectangle 14"/>
          <p:cNvSpPr/>
          <p:nvPr/>
        </p:nvSpPr>
        <p:spPr>
          <a:xfrm>
            <a:off x="412496" y="45594"/>
            <a:ext cx="1875835" cy="769441"/>
          </a:xfrm>
          <a:prstGeom prst="rect">
            <a:avLst/>
          </a:prstGeom>
        </p:spPr>
        <p:txBody>
          <a:bodyPr wrap="none">
            <a:spAutoFit/>
          </a:bodyPr>
          <a:lstStyle/>
          <a:p>
            <a:r>
              <a:rPr lang="vi-VN" sz="4400" dirty="0">
                <a:solidFill>
                  <a:prstClr val="white"/>
                </a:solidFill>
                <a:latin typeface="UVF Lobster12" panose="02000506000000020003" pitchFamily="2" charset="0"/>
              </a:rPr>
              <a:t>Bài </a:t>
            </a:r>
            <a:r>
              <a:rPr lang="en-US" sz="4400" dirty="0">
                <a:solidFill>
                  <a:prstClr val="white"/>
                </a:solidFill>
                <a:latin typeface="UVF Lobster12" panose="02000506000000020003" pitchFamily="2" charset="0"/>
              </a:rPr>
              <a:t>3</a:t>
            </a:r>
            <a:r>
              <a:rPr lang="vi-VN" sz="4400" dirty="0">
                <a:solidFill>
                  <a:prstClr val="white"/>
                </a:solidFill>
                <a:latin typeface="UVF Lobster12" panose="02000506000000020003" pitchFamily="2" charset="0"/>
              </a:rPr>
              <a:t> b</a:t>
            </a:r>
            <a:endParaRPr lang="en-US" sz="4400" dirty="0">
              <a:solidFill>
                <a:prstClr val="white"/>
              </a:solidFill>
              <a:latin typeface="UVF Lobster12" panose="02000506000000020003" pitchFamily="2" charset="0"/>
            </a:endParaRPr>
          </a:p>
        </p:txBody>
      </p:sp>
      <p:sp>
        <p:nvSpPr>
          <p:cNvPr id="17" name="TextBox 16"/>
          <p:cNvSpPr txBox="1"/>
          <p:nvPr/>
        </p:nvSpPr>
        <p:spPr>
          <a:xfrm>
            <a:off x="2558073" y="430314"/>
            <a:ext cx="14645329" cy="2086725"/>
          </a:xfrm>
          <a:prstGeom prst="rect">
            <a:avLst/>
          </a:prstGeom>
          <a:noFill/>
        </p:spPr>
        <p:txBody>
          <a:bodyPr wrap="square" rtlCol="0">
            <a:spAutoFit/>
          </a:bodyPr>
          <a:lstStyle/>
          <a:p>
            <a:pPr>
              <a:lnSpc>
                <a:spcPct val="120000"/>
              </a:lnSpc>
            </a:pPr>
            <a:r>
              <a:rPr lang="vi-VN" sz="3600" b="1" dirty="0">
                <a:solidFill>
                  <a:prstClr val="black">
                    <a:lumMod val="95000"/>
                    <a:lumOff val="5000"/>
                  </a:prstClr>
                </a:solidFill>
              </a:rPr>
              <a:t> Một cửa hàng đã bán 420kg gạo và số gạo đó bằng 10,5 % tổng số gạo của cửa hàng trước khi bán. Hỏi trước khi bán cửa hàng đó có bao nhiêu tấn gạo </a:t>
            </a:r>
          </a:p>
        </p:txBody>
      </p:sp>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75421">
            <a:off x="17120822" y="17138"/>
            <a:ext cx="1388112" cy="1014583"/>
          </a:xfrm>
          <a:prstGeom prst="rect">
            <a:avLst/>
          </a:prstGeom>
        </p:spPr>
      </p:pic>
      <p:sp>
        <p:nvSpPr>
          <p:cNvPr id="28" name="TextBox 27"/>
          <p:cNvSpPr txBox="1"/>
          <p:nvPr/>
        </p:nvSpPr>
        <p:spPr>
          <a:xfrm>
            <a:off x="1160462" y="4605721"/>
            <a:ext cx="2795222" cy="830997"/>
          </a:xfrm>
          <a:prstGeom prst="rect">
            <a:avLst/>
          </a:prstGeom>
          <a:noFill/>
        </p:spPr>
        <p:txBody>
          <a:bodyPr wrap="square" rtlCol="0">
            <a:spAutoFit/>
          </a:bodyPr>
          <a:lstStyle/>
          <a:p>
            <a:pPr algn="ctr"/>
            <a:r>
              <a:rPr lang="vi-VN" sz="1600" b="1" u="sng" dirty="0">
                <a:solidFill>
                  <a:prstClr val="white"/>
                </a:solidFill>
                <a:latin typeface="HP001 4 hàng" pitchFamily="34" charset="0"/>
              </a:rPr>
              <a:t>Toán </a:t>
            </a:r>
          </a:p>
          <a:p>
            <a:r>
              <a:rPr lang="vi-VN" sz="1600" b="1" dirty="0">
                <a:solidFill>
                  <a:prstClr val="white"/>
                </a:solidFill>
                <a:latin typeface="HP001 4 hàng" pitchFamily="34" charset="0"/>
              </a:rPr>
              <a:t>Bài 1 : </a:t>
            </a:r>
          </a:p>
          <a:p>
            <a:r>
              <a:rPr lang="vi-VN" sz="1600" b="1" dirty="0">
                <a:solidFill>
                  <a:prstClr val="white"/>
                </a:solidFill>
                <a:latin typeface="HP001 4 hàng" pitchFamily="34" charset="0"/>
              </a:rPr>
              <a:t>a) Tìm 30% của 97</a:t>
            </a:r>
            <a:endParaRPr lang="en-US" sz="1600" b="1" dirty="0">
              <a:solidFill>
                <a:prstClr val="white"/>
              </a:solidFill>
              <a:latin typeface="HP001 4 hàng" pitchFamily="34" charset="0"/>
            </a:endParaRPr>
          </a:p>
        </p:txBody>
      </p:sp>
      <p:sp>
        <p:nvSpPr>
          <p:cNvPr id="39" name="Text Box 13"/>
          <p:cNvSpPr txBox="1">
            <a:spLocks noChangeArrowheads="1"/>
          </p:cNvSpPr>
          <p:nvPr/>
        </p:nvSpPr>
        <p:spPr bwMode="auto">
          <a:xfrm>
            <a:off x="8324987" y="4278079"/>
            <a:ext cx="10204986" cy="367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vi-VN" sz="4000" b="1" dirty="0">
                <a:solidFill>
                  <a:srgbClr val="F79646">
                    <a:lumMod val="50000"/>
                  </a:srgbClr>
                </a:solidFill>
                <a:latin typeface="Arial" pitchFamily="34" charset="0"/>
                <a:cs typeface="Arial" pitchFamily="34" charset="0"/>
              </a:rPr>
              <a:t>Số gạo của cửa hàng trước khi bán là:</a:t>
            </a:r>
          </a:p>
          <a:p>
            <a:pPr algn="ctr" eaLnBrk="1" hangingPunct="1">
              <a:lnSpc>
                <a:spcPct val="150000"/>
              </a:lnSpc>
            </a:pPr>
            <a:r>
              <a:rPr lang="vi-VN" sz="4000" b="1" dirty="0">
                <a:solidFill>
                  <a:srgbClr val="F79646">
                    <a:lumMod val="50000"/>
                  </a:srgbClr>
                </a:solidFill>
                <a:latin typeface="Arial" pitchFamily="34" charset="0"/>
                <a:cs typeface="Arial" pitchFamily="34" charset="0"/>
              </a:rPr>
              <a:t>420 x 100 : 10,5 = 4000 (kg)</a:t>
            </a:r>
          </a:p>
          <a:p>
            <a:pPr algn="ctr" eaLnBrk="1" hangingPunct="1">
              <a:lnSpc>
                <a:spcPct val="150000"/>
              </a:lnSpc>
            </a:pPr>
            <a:r>
              <a:rPr lang="vi-VN" sz="4000" b="1" dirty="0">
                <a:solidFill>
                  <a:srgbClr val="F79646">
                    <a:lumMod val="50000"/>
                  </a:srgbClr>
                </a:solidFill>
                <a:latin typeface="Arial" pitchFamily="34" charset="0"/>
                <a:cs typeface="Arial" pitchFamily="34" charset="0"/>
              </a:rPr>
              <a:t>4000 kg = 4 tấn</a:t>
            </a:r>
          </a:p>
          <a:p>
            <a:pPr algn="ctr" eaLnBrk="1" hangingPunct="1">
              <a:lnSpc>
                <a:spcPct val="150000"/>
              </a:lnSpc>
            </a:pPr>
            <a:r>
              <a:rPr lang="vi-VN" sz="4000" b="1" dirty="0">
                <a:solidFill>
                  <a:srgbClr val="F79646">
                    <a:lumMod val="50000"/>
                  </a:srgbClr>
                </a:solidFill>
                <a:latin typeface="Arial" pitchFamily="34" charset="0"/>
                <a:cs typeface="Arial" pitchFamily="34" charset="0"/>
              </a:rPr>
              <a:t>Đáp số: 4 tấn </a:t>
            </a:r>
            <a:endParaRPr lang="en-US" sz="4000" b="1" i="1" dirty="0">
              <a:solidFill>
                <a:srgbClr val="F79646">
                  <a:lumMod val="50000"/>
                </a:srgbClr>
              </a:solidFill>
              <a:latin typeface="Arial" pitchFamily="34" charset="0"/>
              <a:cs typeface="Arial" pitchFamily="34" charset="0"/>
            </a:endParaRPr>
          </a:p>
        </p:txBody>
      </p:sp>
      <p:cxnSp>
        <p:nvCxnSpPr>
          <p:cNvPr id="13" name="Straight Connector 12"/>
          <p:cNvCxnSpPr/>
          <p:nvPr/>
        </p:nvCxnSpPr>
        <p:spPr>
          <a:xfrm>
            <a:off x="8324987" y="3741219"/>
            <a:ext cx="0" cy="382095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14"/>
          <p:cNvSpPr txBox="1">
            <a:spLocks noChangeArrowheads="1"/>
          </p:cNvSpPr>
          <p:nvPr/>
        </p:nvSpPr>
        <p:spPr bwMode="auto">
          <a:xfrm>
            <a:off x="11437974" y="3423119"/>
            <a:ext cx="1872481"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3600" b="1" dirty="0">
                <a:solidFill>
                  <a:prstClr val="black">
                    <a:lumMod val="95000"/>
                    <a:lumOff val="5000"/>
                  </a:prstClr>
                </a:solidFill>
                <a:latin typeface="Arial" pitchFamily="34" charset="0"/>
                <a:cs typeface="Arial" pitchFamily="34" charset="0"/>
              </a:rPr>
              <a:t>Bài giải</a:t>
            </a:r>
            <a:endParaRPr lang="en-US" sz="3600" b="1" dirty="0">
              <a:solidFill>
                <a:prstClr val="black">
                  <a:lumMod val="95000"/>
                  <a:lumOff val="5000"/>
                </a:prstClr>
              </a:solidFill>
              <a:latin typeface="Arial" pitchFamily="34" charset="0"/>
              <a:cs typeface="Arial" pitchFamily="34" charset="0"/>
            </a:endParaRPr>
          </a:p>
        </p:txBody>
      </p:sp>
      <p:pic>
        <p:nvPicPr>
          <p:cNvPr id="25" name="Picture 16"/>
          <p:cNvPicPr>
            <a:picLocks noChangeAspect="1"/>
          </p:cNvPicPr>
          <p:nvPr/>
        </p:nvPicPr>
        <p:blipFill>
          <a:blip r:embed="rId14"/>
          <a:srcRect/>
          <a:stretch>
            <a:fillRect/>
          </a:stretch>
        </p:blipFill>
        <p:spPr>
          <a:xfrm>
            <a:off x="14901842" y="7378429"/>
            <a:ext cx="3256777" cy="2979760"/>
          </a:xfrm>
          <a:prstGeom prst="rect">
            <a:avLst/>
          </a:prstGeom>
        </p:spPr>
      </p:pic>
      <p:grpSp>
        <p:nvGrpSpPr>
          <p:cNvPr id="26" name="Group 25"/>
          <p:cNvGrpSpPr/>
          <p:nvPr/>
        </p:nvGrpSpPr>
        <p:grpSpPr>
          <a:xfrm>
            <a:off x="1379565" y="6692138"/>
            <a:ext cx="3582741" cy="3818609"/>
            <a:chOff x="7741001" y="647700"/>
            <a:chExt cx="4599878" cy="4370910"/>
          </a:xfrm>
        </p:grpSpPr>
        <p:pic>
          <p:nvPicPr>
            <p:cNvPr id="27"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41001" y="903810"/>
              <a:ext cx="4599878" cy="4114800"/>
            </a:xfrm>
            <a:prstGeom prst="rect">
              <a:avLst/>
            </a:prstGeom>
          </p:spPr>
        </p:pic>
        <p:pic>
          <p:nvPicPr>
            <p:cNvPr id="29"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49532" y="647700"/>
              <a:ext cx="1182813" cy="1091145"/>
            </a:xfrm>
            <a:prstGeom prst="rect">
              <a:avLst/>
            </a:prstGeom>
          </p:spPr>
        </p:pic>
      </p:grpSp>
      <p:sp>
        <p:nvSpPr>
          <p:cNvPr id="30" name="TextBox 14"/>
          <p:cNvSpPr txBox="1">
            <a:spLocks noChangeArrowheads="1"/>
          </p:cNvSpPr>
          <p:nvPr/>
        </p:nvSpPr>
        <p:spPr bwMode="auto">
          <a:xfrm>
            <a:off x="2558073" y="2973984"/>
            <a:ext cx="1861527" cy="646331"/>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Tóm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tắt</a:t>
            </a:r>
            <a:endParaRPr lang="en-US" sz="3600" b="1" dirty="0">
              <a:latin typeface="Times New Roman" pitchFamily="18" charset="0"/>
              <a:cs typeface="Times New Roman" pitchFamily="18" charset="0"/>
            </a:endParaRPr>
          </a:p>
        </p:txBody>
      </p:sp>
      <p:sp>
        <p:nvSpPr>
          <p:cNvPr id="31" name="TextBox 15"/>
          <p:cNvSpPr txBox="1">
            <a:spLocks noChangeArrowheads="1"/>
          </p:cNvSpPr>
          <p:nvPr/>
        </p:nvSpPr>
        <p:spPr bwMode="auto">
          <a:xfrm>
            <a:off x="278767" y="3976385"/>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Cửa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420kg </a:t>
            </a:r>
          </a:p>
        </p:txBody>
      </p:sp>
      <p:sp>
        <p:nvSpPr>
          <p:cNvPr id="32" name="TextBox 16"/>
          <p:cNvSpPr txBox="1">
            <a:spLocks noChangeArrowheads="1"/>
          </p:cNvSpPr>
          <p:nvPr/>
        </p:nvSpPr>
        <p:spPr bwMode="auto">
          <a:xfrm>
            <a:off x="278767" y="4825319"/>
            <a:ext cx="79811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 10,5%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endParaRPr lang="en-US" sz="3600" b="1" dirty="0">
              <a:latin typeface="Times New Roman" pitchFamily="18" charset="0"/>
              <a:cs typeface="Times New Roman" pitchFamily="18" charset="0"/>
            </a:endParaRPr>
          </a:p>
        </p:txBody>
      </p:sp>
      <p:sp>
        <p:nvSpPr>
          <p:cNvPr id="33" name="TextBox 17"/>
          <p:cNvSpPr txBox="1">
            <a:spLocks noChangeArrowheads="1"/>
          </p:cNvSpPr>
          <p:nvPr/>
        </p:nvSpPr>
        <p:spPr bwMode="auto">
          <a:xfrm>
            <a:off x="285049" y="5694516"/>
            <a:ext cx="6407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tấn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2821224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ox(i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ox(i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ox(i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ox(in)">
                                      <p:cBhvr>
                                        <p:cTn id="47" dur="500"/>
                                        <p:tgtEl>
                                          <p:spTgt spid="44"/>
                                        </p:tgtEl>
                                      </p:cBhvr>
                                    </p:animEffect>
                                  </p:childTnLst>
                                </p:cTn>
                              </p:par>
                              <p:par>
                                <p:cTn id="48" presetID="42"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Effect transition="in" filter="fade">
                                      <p:cBhvr>
                                        <p:cTn id="57" dur="1000"/>
                                        <p:tgtEl>
                                          <p:spTgt spid="39">
                                            <p:txEl>
                                              <p:pRg st="0" end="0"/>
                                            </p:txEl>
                                          </p:spTgt>
                                        </p:tgtEl>
                                      </p:cBhvr>
                                    </p:animEffect>
                                    <p:anim calcmode="lin" valueType="num">
                                      <p:cBhvr>
                                        <p:cTn id="5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9">
                                            <p:txEl>
                                              <p:pRg st="1" end="1"/>
                                            </p:txEl>
                                          </p:spTgt>
                                        </p:tgtEl>
                                        <p:attrNameLst>
                                          <p:attrName>style.visibility</p:attrName>
                                        </p:attrNameLst>
                                      </p:cBhvr>
                                      <p:to>
                                        <p:strVal val="visible"/>
                                      </p:to>
                                    </p:set>
                                    <p:animEffect transition="in" filter="fade">
                                      <p:cBhvr>
                                        <p:cTn id="64" dur="1000"/>
                                        <p:tgtEl>
                                          <p:spTgt spid="39">
                                            <p:txEl>
                                              <p:pRg st="1" end="1"/>
                                            </p:txEl>
                                          </p:spTgt>
                                        </p:tgtEl>
                                      </p:cBhvr>
                                    </p:animEffect>
                                    <p:anim calcmode="lin" valueType="num">
                                      <p:cBhvr>
                                        <p:cTn id="6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9">
                                            <p:txEl>
                                              <p:pRg st="2" end="2"/>
                                            </p:txEl>
                                          </p:spTgt>
                                        </p:tgtEl>
                                        <p:attrNameLst>
                                          <p:attrName>style.visibility</p:attrName>
                                        </p:attrNameLst>
                                      </p:cBhvr>
                                      <p:to>
                                        <p:strVal val="visible"/>
                                      </p:to>
                                    </p:set>
                                    <p:animEffect transition="in" filter="fade">
                                      <p:cBhvr>
                                        <p:cTn id="71" dur="1000"/>
                                        <p:tgtEl>
                                          <p:spTgt spid="39">
                                            <p:txEl>
                                              <p:pRg st="2" end="2"/>
                                            </p:txEl>
                                          </p:spTgt>
                                        </p:tgtEl>
                                      </p:cBhvr>
                                    </p:animEffect>
                                    <p:anim calcmode="lin" valueType="num">
                                      <p:cBhvr>
                                        <p:cTn id="7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9">
                                            <p:txEl>
                                              <p:pRg st="3" end="3"/>
                                            </p:txEl>
                                          </p:spTgt>
                                        </p:tgtEl>
                                        <p:attrNameLst>
                                          <p:attrName>style.visibility</p:attrName>
                                        </p:attrNameLst>
                                      </p:cBhvr>
                                      <p:to>
                                        <p:strVal val="visible"/>
                                      </p:to>
                                    </p:set>
                                    <p:animEffect transition="in" filter="fade">
                                      <p:cBhvr>
                                        <p:cTn id="78" dur="1000"/>
                                        <p:tgtEl>
                                          <p:spTgt spid="39">
                                            <p:txEl>
                                              <p:pRg st="3" end="3"/>
                                            </p:txEl>
                                          </p:spTgt>
                                        </p:tgtEl>
                                      </p:cBhvr>
                                    </p:animEffect>
                                    <p:anim calcmode="lin" valueType="num">
                                      <p:cBhvr>
                                        <p:cTn id="79"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p:bldP spid="39" grpId="0" uiExpand="1" build="p"/>
      <p:bldP spid="44" grpId="0" animBg="1"/>
      <p:bldP spid="30" grpId="0" animBg="1"/>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0014843" y="7016359"/>
            <a:ext cx="2297006" cy="503328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937717">
            <a:off x="13994306" y="7254547"/>
            <a:ext cx="1736163" cy="1736163"/>
          </a:xfrm>
          <a:prstGeom prst="rect">
            <a:avLst/>
          </a:prstGeom>
        </p:spPr>
      </p:pic>
      <p:sp>
        <p:nvSpPr>
          <p:cNvPr id="17" name="TextBox 17"/>
          <p:cNvSpPr txBox="1"/>
          <p:nvPr/>
        </p:nvSpPr>
        <p:spPr>
          <a:xfrm>
            <a:off x="3208354" y="5584596"/>
            <a:ext cx="422077" cy="936154"/>
          </a:xfrm>
          <a:prstGeom prst="rect">
            <a:avLst/>
          </a:prstGeom>
        </p:spPr>
        <p:txBody>
          <a:bodyPr lIns="0" tIns="0" rIns="0" bIns="0" rtlCol="0" anchor="t">
            <a:spAutoFit/>
          </a:bodyPr>
          <a:lstStyle/>
          <a:p>
            <a:pPr algn="ctr">
              <a:lnSpc>
                <a:spcPts val="7279"/>
              </a:lnSpc>
            </a:pPr>
            <a:endParaRPr lang="en-US" sz="5199" dirty="0">
              <a:solidFill>
                <a:srgbClr val="000000"/>
              </a:solidFill>
              <a:latin typeface="Bungee"/>
            </a:endParaRPr>
          </a:p>
        </p:txBody>
      </p:sp>
      <p:sp>
        <p:nvSpPr>
          <p:cNvPr id="15" name="Round Diagonal Corner Rectangle 14"/>
          <p:cNvSpPr/>
          <p:nvPr/>
        </p:nvSpPr>
        <p:spPr>
          <a:xfrm>
            <a:off x="998975" y="342900"/>
            <a:ext cx="16204427"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0"/>
          <a:srcRect/>
          <a:stretch>
            <a:fillRect/>
          </a:stretch>
        </p:blipFill>
        <p:spPr>
          <a:xfrm>
            <a:off x="229727" y="5584596"/>
            <a:ext cx="6801409" cy="4857831"/>
          </a:xfrm>
          <a:prstGeom prst="rect">
            <a:avLst/>
          </a:prstGeom>
        </p:spPr>
      </p:pic>
      <p:sp>
        <p:nvSpPr>
          <p:cNvPr id="18" name="Google Shape;2651;p56"/>
          <p:cNvSpPr txBox="1">
            <a:spLocks/>
          </p:cNvSpPr>
          <p:nvPr/>
        </p:nvSpPr>
        <p:spPr>
          <a:xfrm>
            <a:off x="2026676" y="1138783"/>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800" dirty="0" err="1">
                <a:solidFill>
                  <a:srgbClr val="0070C0"/>
                </a:solidFill>
                <a:latin typeface="#9Slide07 SVNNexa Rust Slab Bla" panose="020B0606040200020203" pitchFamily="34" charset="0"/>
              </a:rPr>
              <a:t>Dặn</a:t>
            </a:r>
            <a:r>
              <a:rPr lang="en-US" sz="8800" dirty="0">
                <a:solidFill>
                  <a:srgbClr val="0070C0"/>
                </a:solidFill>
                <a:latin typeface="#9Slide07 SVNNexa Rust Slab Bla" panose="020B0606040200020203" pitchFamily="34" charset="0"/>
              </a:rPr>
              <a:t> </a:t>
            </a:r>
            <a:r>
              <a:rPr lang="en-US" sz="8800" dirty="0" err="1">
                <a:solidFill>
                  <a:srgbClr val="0070C0"/>
                </a:solidFill>
                <a:latin typeface="#9Slide07 SVNNexa Rust Slab Bla" panose="020B0606040200020203" pitchFamily="34" charset="0"/>
              </a:rPr>
              <a:t>dò</a:t>
            </a:r>
            <a:endParaRPr lang="en-US" sz="8800" dirty="0">
              <a:solidFill>
                <a:srgbClr val="0070C0"/>
              </a:solidFill>
              <a:latin typeface="#9Slide07 SVNNexa Rust Slab Bla" panose="020B0606040200020203" pitchFamily="34" charset="0"/>
            </a:endParaRPr>
          </a:p>
        </p:txBody>
      </p:sp>
      <p:sp>
        <p:nvSpPr>
          <p:cNvPr id="19" name="TextBox 18"/>
          <p:cNvSpPr txBox="1"/>
          <p:nvPr/>
        </p:nvSpPr>
        <p:spPr>
          <a:xfrm>
            <a:off x="2440596" y="2974907"/>
            <a:ext cx="13806825" cy="2977738"/>
          </a:xfrm>
          <a:prstGeom prst="rect">
            <a:avLst/>
          </a:prstGeom>
          <a:noFill/>
        </p:spPr>
        <p:txBody>
          <a:bodyPr wrap="square" lIns="0" tIns="0" rIns="0" bIns="0" rtlCol="0" anchor="t">
            <a:spAutoFit/>
          </a:bodyPr>
          <a:lstStyle/>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Ôn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tập</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lại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các</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bài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toán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cơ</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bản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về</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tỉ</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số</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phần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trăm</a:t>
            </a:r>
            <a:endParaRPr lang="en-US" sz="4300" b="1" dirty="0">
              <a:solidFill>
                <a:schemeClr val="accent2">
                  <a:lumMod val="50000"/>
                </a:schemeClr>
              </a:solidFill>
              <a:latin typeface="Arial" pitchFamily="34" charset="0"/>
              <a:cs typeface="Arial" pitchFamily="34" charset="0"/>
            </a:endParaRPr>
          </a:p>
          <a:p>
            <a:pPr>
              <a:lnSpc>
                <a:spcPct val="150000"/>
              </a:lnSpc>
            </a:pP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Chuẩn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bị</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bài</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Luyện</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tập</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chung</a:t>
            </a:r>
            <a:r>
              <a:rPr lang="en-US" sz="4300" b="1" dirty="0">
                <a:solidFill>
                  <a:schemeClr val="accent2">
                    <a:lumMod val="50000"/>
                  </a:schemeClr>
                </a:solidFill>
                <a:latin typeface="Arial" pitchFamily="34" charset="0"/>
                <a:cs typeface="Arial" pitchFamily="34" charset="0"/>
              </a:rPr>
              <a:t>” </a:t>
            </a:r>
            <a:r>
              <a:rPr lang="en-US" sz="4300" b="1" dirty="0" err="1">
                <a:solidFill>
                  <a:schemeClr val="accent2">
                    <a:lumMod val="50000"/>
                  </a:schemeClr>
                </a:solidFill>
                <a:latin typeface="Arial" pitchFamily="34" charset="0"/>
                <a:cs typeface="Arial" pitchFamily="34" charset="0"/>
              </a:rPr>
              <a:t>trang</a:t>
            </a:r>
            <a:r>
              <a:rPr lang="en-US" sz="4300" b="1" dirty="0">
                <a:solidFill>
                  <a:schemeClr val="accent2">
                    <a:lumMod val="50000"/>
                  </a:schemeClr>
                </a:solidFill>
                <a:latin typeface="Arial" pitchFamily="34" charset="0"/>
                <a:cs typeface="Arial" pitchFamily="34" charset="0"/>
              </a:rPr>
              <a:t> 79</a:t>
            </a:r>
          </a:p>
          <a:p>
            <a:pPr algn="ctr">
              <a:lnSpc>
                <a:spcPct val="150000"/>
              </a:lnSpc>
            </a:pPr>
            <a:endParaRPr lang="en-US" sz="4300" b="1" dirty="0">
              <a:solidFill>
                <a:schemeClr val="accent2">
                  <a:lumMod val="5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99797">
            <a:off x="6087385" y="-1266690"/>
            <a:ext cx="5774080" cy="5658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6926">
            <a:off x="1442921" y="6634666"/>
            <a:ext cx="2297006" cy="50332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4597" y="524430"/>
            <a:ext cx="16118806" cy="92190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474">
            <a:off x="17301398" y="621542"/>
            <a:ext cx="1026960" cy="103448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4936">
            <a:off x="542275" y="7655101"/>
            <a:ext cx="2150546" cy="209971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75421">
            <a:off x="15614199" y="402189"/>
            <a:ext cx="2424428" cy="1772036"/>
          </a:xfrm>
          <a:prstGeom prst="rect">
            <a:avLst/>
          </a:prstGeom>
        </p:spPr>
      </p:pic>
      <p:pic>
        <p:nvPicPr>
          <p:cNvPr id="10" name="Picture 10"/>
          <p:cNvPicPr>
            <a:picLocks noChangeAspect="1"/>
          </p:cNvPicPr>
          <p:nvPr/>
        </p:nvPicPr>
        <p:blipFill>
          <a:blip r:embed="rId18"/>
          <a:srcRect/>
          <a:stretch>
            <a:fillRect/>
          </a:stretch>
        </p:blipFill>
        <p:spPr>
          <a:xfrm>
            <a:off x="6553200" y="6746383"/>
            <a:ext cx="5475040" cy="3917150"/>
          </a:xfrm>
          <a:prstGeom prst="rect">
            <a:avLst/>
          </a:prstGeom>
        </p:spPr>
      </p:pic>
      <p:pic>
        <p:nvPicPr>
          <p:cNvPr id="11" name="Picture 1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054637">
            <a:off x="418426" y="84364"/>
            <a:ext cx="913403" cy="154575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937717">
            <a:off x="13994306" y="7254547"/>
            <a:ext cx="1736163" cy="1736163"/>
          </a:xfrm>
          <a:prstGeom prst="rect">
            <a:avLst/>
          </a:prstGeom>
        </p:spPr>
      </p:pic>
      <p:grpSp>
        <p:nvGrpSpPr>
          <p:cNvPr id="20" name="Group 19"/>
          <p:cNvGrpSpPr/>
          <p:nvPr/>
        </p:nvGrpSpPr>
        <p:grpSpPr>
          <a:xfrm>
            <a:off x="2716466" y="2996054"/>
            <a:ext cx="1348320" cy="1112094"/>
            <a:chOff x="2764400" y="3012642"/>
            <a:chExt cx="1510252" cy="1112094"/>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764400" y="3012642"/>
              <a:ext cx="1510252" cy="1112094"/>
            </a:xfrm>
            <a:prstGeom prst="rect">
              <a:avLst/>
            </a:prstGeom>
          </p:spPr>
        </p:pic>
        <p:sp>
          <p:nvSpPr>
            <p:cNvPr id="16" name="TextBox 16"/>
            <p:cNvSpPr txBox="1"/>
            <p:nvPr/>
          </p:nvSpPr>
          <p:spPr>
            <a:xfrm>
              <a:off x="3127609" y="3055944"/>
              <a:ext cx="396925" cy="992317"/>
            </a:xfrm>
            <a:prstGeom prst="rect">
              <a:avLst/>
            </a:prstGeom>
          </p:spPr>
          <p:txBody>
            <a:bodyPr lIns="0" tIns="0" rIns="0" bIns="0" rtlCol="0" anchor="t">
              <a:spAutoFit/>
            </a:bodyPr>
            <a:lstStyle/>
            <a:p>
              <a:pPr algn="ctr">
                <a:lnSpc>
                  <a:spcPts val="7279"/>
                </a:lnSpc>
              </a:pPr>
              <a:r>
                <a:rPr lang="en-US" sz="5199" dirty="0">
                  <a:solidFill>
                    <a:srgbClr val="000000"/>
                  </a:solidFill>
                  <a:latin typeface="Bungee"/>
                </a:rPr>
                <a:t>1</a:t>
              </a:r>
            </a:p>
          </p:txBody>
        </p:sp>
      </p:grpSp>
      <p:grpSp>
        <p:nvGrpSpPr>
          <p:cNvPr id="21" name="Group 20"/>
          <p:cNvGrpSpPr/>
          <p:nvPr/>
        </p:nvGrpSpPr>
        <p:grpSpPr>
          <a:xfrm>
            <a:off x="2802203" y="5594278"/>
            <a:ext cx="1348319" cy="1255097"/>
            <a:chOff x="2716467" y="5512858"/>
            <a:chExt cx="1348319" cy="1255097"/>
          </a:xfrm>
        </p:grpSpPr>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2716467" y="5512858"/>
              <a:ext cx="1348319" cy="1145312"/>
            </a:xfrm>
            <a:prstGeom prst="rect">
              <a:avLst/>
            </a:prstGeom>
          </p:spPr>
        </p:pic>
        <p:sp>
          <p:nvSpPr>
            <p:cNvPr id="17" name="TextBox 17"/>
            <p:cNvSpPr txBox="1"/>
            <p:nvPr/>
          </p:nvSpPr>
          <p:spPr>
            <a:xfrm>
              <a:off x="3106266" y="5775638"/>
              <a:ext cx="422077" cy="992317"/>
            </a:xfrm>
            <a:prstGeom prst="rect">
              <a:avLst/>
            </a:prstGeom>
          </p:spPr>
          <p:txBody>
            <a:bodyPr lIns="0" tIns="0" rIns="0" bIns="0" rtlCol="0" anchor="t">
              <a:spAutoFit/>
            </a:bodyPr>
            <a:lstStyle/>
            <a:p>
              <a:pPr algn="ctr">
                <a:lnSpc>
                  <a:spcPts val="7279"/>
                </a:lnSpc>
              </a:pPr>
              <a:r>
                <a:rPr lang="en-US" sz="5199" dirty="0">
                  <a:solidFill>
                    <a:srgbClr val="000000"/>
                  </a:solidFill>
                  <a:latin typeface="Bungee"/>
                </a:rPr>
                <a:t>2</a:t>
              </a:r>
            </a:p>
          </p:txBody>
        </p:sp>
      </p:grpSp>
      <p:sp>
        <p:nvSpPr>
          <p:cNvPr id="18" name="TextBox 18"/>
          <p:cNvSpPr txBox="1"/>
          <p:nvPr/>
        </p:nvSpPr>
        <p:spPr>
          <a:xfrm>
            <a:off x="4198472" y="3200819"/>
            <a:ext cx="12421791" cy="702565"/>
          </a:xfrm>
          <a:prstGeom prst="rect">
            <a:avLst/>
          </a:prstGeom>
          <a:solidFill>
            <a:schemeClr val="accent5">
              <a:lumMod val="40000"/>
              <a:lumOff val="60000"/>
            </a:schemeClr>
          </a:solidFill>
        </p:spPr>
        <p:txBody>
          <a:bodyPr lIns="0" tIns="0" rIns="0" bIns="0" rtlCol="0" anchor="t">
            <a:spAutoFit/>
          </a:bodyPr>
          <a:lstStyle/>
          <a:p>
            <a:pPr algn="ctr">
              <a:lnSpc>
                <a:spcPts val="6020"/>
              </a:lnSpc>
            </a:pPr>
            <a:r>
              <a:rPr lang="en-US" sz="4300" b="1" dirty="0" err="1">
                <a:solidFill>
                  <a:srgbClr val="0070C0"/>
                </a:solidFill>
                <a:latin typeface="Arial" pitchFamily="34" charset="0"/>
                <a:cs typeface="Arial" pitchFamily="34" charset="0"/>
              </a:rPr>
              <a:t>Ôn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lại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các</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bài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toán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cơ</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bản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về</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tỉ</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số</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phần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trăm</a:t>
            </a:r>
            <a:endParaRPr lang="en-US" sz="4300" b="1" dirty="0">
              <a:solidFill>
                <a:srgbClr val="0070C0"/>
              </a:solidFill>
              <a:latin typeface="Arial" pitchFamily="34" charset="0"/>
              <a:cs typeface="Arial" pitchFamily="34" charset="0"/>
            </a:endParaRPr>
          </a:p>
        </p:txBody>
      </p:sp>
      <p:sp>
        <p:nvSpPr>
          <p:cNvPr id="19" name="TextBox 19"/>
          <p:cNvSpPr txBox="1"/>
          <p:nvPr/>
        </p:nvSpPr>
        <p:spPr>
          <a:xfrm>
            <a:off x="4431571" y="5793768"/>
            <a:ext cx="12002095" cy="702565"/>
          </a:xfrm>
          <a:prstGeom prst="rect">
            <a:avLst/>
          </a:prstGeom>
          <a:solidFill>
            <a:schemeClr val="accent5">
              <a:lumMod val="40000"/>
              <a:lumOff val="60000"/>
            </a:schemeClr>
          </a:solidFill>
        </p:spPr>
        <p:txBody>
          <a:bodyPr lIns="0" tIns="0" rIns="0" bIns="0" rtlCol="0" anchor="t">
            <a:spAutoFit/>
          </a:bodyPr>
          <a:lstStyle/>
          <a:p>
            <a:pPr algn="ctr">
              <a:lnSpc>
                <a:spcPts val="6020"/>
              </a:lnSpc>
            </a:pPr>
            <a:r>
              <a:rPr lang="en-US" sz="4300" b="1" dirty="0" err="1">
                <a:solidFill>
                  <a:srgbClr val="0070C0"/>
                </a:solidFill>
                <a:latin typeface="Arial" pitchFamily="34" charset="0"/>
                <a:cs typeface="Arial" pitchFamily="34" charset="0"/>
              </a:rPr>
              <a:t>Giải</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được</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ba</a:t>
            </a:r>
            <a:r>
              <a:rPr lang="en-US" sz="4300" b="1" dirty="0">
                <a:solidFill>
                  <a:srgbClr val="0070C0"/>
                </a:solidFill>
                <a:latin typeface="Arial" pitchFamily="34" charset="0"/>
                <a:cs typeface="Arial" pitchFamily="34" charset="0"/>
              </a:rPr>
              <a:t> </a:t>
            </a:r>
            <a:r>
              <a:rPr lang="vi-VN" sz="4300" b="1" dirty="0">
                <a:solidFill>
                  <a:srgbClr val="0070C0"/>
                </a:solidFill>
                <a:latin typeface="Arial" pitchFamily="34" charset="0"/>
                <a:cs typeface="Arial" pitchFamily="34" charset="0"/>
              </a:rPr>
              <a:t>dạng</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toán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về</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tỉ</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số</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phần</a:t>
            </a:r>
            <a:r>
              <a:rPr lang="en-US" sz="4300" b="1" dirty="0">
                <a:solidFill>
                  <a:srgbClr val="0070C0"/>
                </a:solidFill>
                <a:latin typeface="Arial" pitchFamily="34" charset="0"/>
                <a:cs typeface="Arial" pitchFamily="34" charset="0"/>
              </a:rPr>
              <a:t> </a:t>
            </a:r>
            <a:r>
              <a:rPr lang="en-US" sz="4300" b="1" dirty="0" err="1">
                <a:solidFill>
                  <a:srgbClr val="0070C0"/>
                </a:solidFill>
                <a:latin typeface="Arial" pitchFamily="34" charset="0"/>
                <a:cs typeface="Arial" pitchFamily="34" charset="0"/>
              </a:rPr>
              <a:t>trăm</a:t>
            </a:r>
            <a:endParaRPr lang="en-US" sz="4300" b="1" dirty="0">
              <a:solidFill>
                <a:srgbClr val="0070C0"/>
              </a:solidFill>
              <a:latin typeface="Arial" pitchFamily="34" charset="0"/>
              <a:cs typeface="Arial" pitchFamily="34" charset="0"/>
            </a:endParaRPr>
          </a:p>
        </p:txBody>
      </p:sp>
      <p:pic>
        <p:nvPicPr>
          <p:cNvPr id="22" name="Picture 2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31326" y="1249008"/>
            <a:ext cx="7079896" cy="1603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07540" y="754776"/>
            <a:ext cx="14495889" cy="81506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3202">
            <a:off x="1629983" y="652447"/>
            <a:ext cx="1906050" cy="589143"/>
          </a:xfrm>
          <a:prstGeom prst="rect">
            <a:avLst/>
          </a:prstGeom>
        </p:spPr>
      </p:pic>
      <p:sp>
        <p:nvSpPr>
          <p:cNvPr id="7" name="Google Shape;2651;p56"/>
          <p:cNvSpPr txBox="1">
            <a:spLocks/>
          </p:cNvSpPr>
          <p:nvPr/>
        </p:nvSpPr>
        <p:spPr>
          <a:xfrm>
            <a:off x="2387888" y="3848100"/>
            <a:ext cx="13935195" cy="1346638"/>
          </a:xfrm>
          <a:prstGeom prst="rect">
            <a:avLst/>
          </a:prstGeom>
        </p:spPr>
        <p:txBody>
          <a:bodyPr spcFirstLastPara="1" wrap="square" lIns="90000" tIns="90000" rIns="90000" bIns="9000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11500" dirty="0">
                <a:solidFill>
                  <a:srgbClr val="0070C0"/>
                </a:solidFill>
                <a:latin typeface="#9Slide07 SVNNexa Rust Slab Bla" panose="020B0606040200020203" pitchFamily="34" charset="0"/>
              </a:rPr>
              <a:t>CHÚC CÁC con HỌC TỐT</a:t>
            </a:r>
          </a:p>
        </p:txBody>
      </p:sp>
      <p:pic>
        <p:nvPicPr>
          <p:cNvPr id="8" name="Picture 10"/>
          <p:cNvPicPr>
            <a:picLocks noChangeAspect="1"/>
          </p:cNvPicPr>
          <p:nvPr/>
        </p:nvPicPr>
        <p:blipFill>
          <a:blip r:embed="rId6"/>
          <a:srcRect/>
          <a:stretch>
            <a:fillRect/>
          </a:stretch>
        </p:blipFill>
        <p:spPr>
          <a:xfrm>
            <a:off x="4572000" y="5524500"/>
            <a:ext cx="8356840" cy="5219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38578">
            <a:off x="-1189656" y="639358"/>
            <a:ext cx="2379311" cy="7786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3153">
            <a:off x="-2414689" y="5292360"/>
            <a:ext cx="4337461" cy="352517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79270">
            <a:off x="-295405" y="2258274"/>
            <a:ext cx="2101464" cy="206890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34936">
            <a:off x="16247934" y="509107"/>
            <a:ext cx="1514452" cy="147865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9001" y="8672704"/>
            <a:ext cx="1171192" cy="1171192"/>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34474">
            <a:off x="722206" y="-380300"/>
            <a:ext cx="1026960" cy="1034483"/>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4474">
            <a:off x="17672675" y="8082737"/>
            <a:ext cx="456993" cy="46034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517006" y="930602"/>
            <a:ext cx="12461588" cy="7006802"/>
          </a:xfrm>
          <a:prstGeom prst="rect">
            <a:avLst/>
          </a:prstGeom>
        </p:spPr>
      </p:pic>
      <p:pic>
        <p:nvPicPr>
          <p:cNvPr id="10" name="Picture 10"/>
          <p:cNvPicPr>
            <a:picLocks noChangeAspect="1"/>
          </p:cNvPicPr>
          <p:nvPr/>
        </p:nvPicPr>
        <p:blipFill>
          <a:blip r:embed="rId18"/>
          <a:srcRect/>
          <a:stretch>
            <a:fillRect/>
          </a:stretch>
        </p:blipFill>
        <p:spPr>
          <a:xfrm>
            <a:off x="3810384" y="4488743"/>
            <a:ext cx="11511317" cy="6077016"/>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664706">
            <a:off x="16389009" y="4943940"/>
            <a:ext cx="1327650" cy="1532641"/>
          </a:xfrm>
          <a:prstGeom prst="rect">
            <a:avLst/>
          </a:prstGeom>
        </p:spPr>
      </p:pic>
      <p:pic>
        <p:nvPicPr>
          <p:cNvPr id="12" name="Picture 12"/>
          <p:cNvPicPr>
            <a:picLocks noChangeAspect="1"/>
          </p:cNvPicPr>
          <p:nvPr/>
        </p:nvPicPr>
        <p:blipFill>
          <a:blip r:embed="rId21"/>
          <a:srcRect/>
          <a:stretch>
            <a:fillRect/>
          </a:stretch>
        </p:blipFill>
        <p:spPr>
          <a:xfrm>
            <a:off x="16444432" y="2757695"/>
            <a:ext cx="1216804" cy="1731049"/>
          </a:xfrm>
          <a:prstGeom prst="rect">
            <a:avLst/>
          </a:prstGeom>
        </p:spPr>
      </p:pic>
      <p:sp>
        <p:nvSpPr>
          <p:cNvPr id="14" name="TextBox 15"/>
          <p:cNvSpPr txBox="1"/>
          <p:nvPr/>
        </p:nvSpPr>
        <p:spPr>
          <a:xfrm>
            <a:off x="5139298" y="2757695"/>
            <a:ext cx="8853488" cy="1718419"/>
          </a:xfrm>
          <a:prstGeom prst="rect">
            <a:avLst/>
          </a:prstGeom>
        </p:spPr>
        <p:txBody>
          <a:bodyPr wrap="square" lIns="0" tIns="0" rIns="0" bIns="0" rtlCol="0" anchor="t">
            <a:spAutoFit/>
          </a:bodyPr>
          <a:lstStyle/>
          <a:p>
            <a:pPr algn="ctr">
              <a:lnSpc>
                <a:spcPts val="13439"/>
              </a:lnSpc>
            </a:pPr>
            <a:r>
              <a:rPr lang="vi-VN" sz="8800" dirty="0">
                <a:solidFill>
                  <a:schemeClr val="accent6">
                    <a:lumMod val="75000"/>
                  </a:schemeClr>
                </a:solidFill>
                <a:latin typeface="Bungee"/>
              </a:rPr>
              <a:t>KHỞI ĐỘNG</a:t>
            </a:r>
            <a:endParaRPr lang="en-US" sz="8800" dirty="0">
              <a:solidFill>
                <a:schemeClr val="accent6">
                  <a:lumMod val="75000"/>
                </a:schemeClr>
              </a:solidFill>
              <a:latin typeface="Bungee"/>
            </a:endParaRPr>
          </a:p>
        </p:txBody>
      </p:sp>
      <p:pic>
        <p:nvPicPr>
          <p:cNvPr id="15"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8436">
            <a:off x="1164790" y="436243"/>
            <a:ext cx="1719793" cy="1719793"/>
          </a:xfrm>
          <a:prstGeom prst="rect">
            <a:avLst/>
          </a:prstGeom>
        </p:spPr>
      </p:pic>
    </p:spTree>
    <p:extLst>
      <p:ext uri="{BB962C8B-B14F-4D97-AF65-F5344CB8AC3E}">
        <p14:creationId xmlns:p14="http://schemas.microsoft.com/office/powerpoint/2010/main" val="3342950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sp>
        <p:nvSpPr>
          <p:cNvPr id="18" name="Google Shape;1027;p28">
            <a:extLst>
              <a:ext uri="{FF2B5EF4-FFF2-40B4-BE49-F238E27FC236}">
                <a16:creationId xmlns:a16="http://schemas.microsoft.com/office/drawing/2014/main" id="{4C9C79B6-5B93-4B2F-A5B8-DC3DE69B1E42}"/>
              </a:ext>
            </a:extLst>
          </p:cNvPr>
          <p:cNvSpPr/>
          <p:nvPr/>
        </p:nvSpPr>
        <p:spPr>
          <a:xfrm>
            <a:off x="1295399" y="0"/>
            <a:ext cx="15612295" cy="856253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bg1"/>
          </a:solidFill>
          <a:ln w="38100">
            <a:solidFill>
              <a:srgbClr val="00B0F0"/>
            </a:solidFill>
            <a:prstDash val="sysDash"/>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4637">
            <a:off x="418426" y="84364"/>
            <a:ext cx="913403" cy="154575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3994306" y="7254547"/>
            <a:ext cx="1736163" cy="1736163"/>
          </a:xfrm>
          <a:prstGeom prst="rect">
            <a:avLst/>
          </a:prstGeom>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5894" y="3476965"/>
            <a:ext cx="6147836" cy="689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477135" y="0"/>
            <a:ext cx="9582848" cy="4762500"/>
            <a:chOff x="6477135" y="0"/>
            <a:chExt cx="9582848" cy="4762500"/>
          </a:xfrm>
        </p:grpSpPr>
        <p:sp>
          <p:nvSpPr>
            <p:cNvPr id="17" name="Cloud Callout 16"/>
            <p:cNvSpPr/>
            <p:nvPr/>
          </p:nvSpPr>
          <p:spPr>
            <a:xfrm>
              <a:off x="6477135" y="0"/>
              <a:ext cx="9582848" cy="4762500"/>
            </a:xfrm>
            <a:prstGeom prst="cloudCallout">
              <a:avLst>
                <a:gd name="adj1" fmla="val -38309"/>
                <a:gd name="adj2" fmla="val 55383"/>
              </a:avLst>
            </a:prstGeom>
            <a:solidFill>
              <a:schemeClr val="accent5">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562099" y="950089"/>
              <a:ext cx="7761164" cy="2862322"/>
            </a:xfrm>
            <a:prstGeom prst="rect">
              <a:avLst/>
            </a:prstGeom>
            <a:noFill/>
          </p:spPr>
          <p:txBody>
            <a:bodyPr wrap="square" rtlCol="0">
              <a:spAutoFit/>
            </a:bodyPr>
            <a:lstStyle/>
            <a:p>
              <a:pPr algn="ctr"/>
              <a:r>
                <a:rPr lang="en-US" sz="3600" b="1" dirty="0" err="1">
                  <a:solidFill>
                    <a:prstClr val="black"/>
                  </a:solidFill>
                  <a:latin typeface="Arial" pitchFamily="34" charset="0"/>
                  <a:cs typeface="Arial" pitchFamily="34" charset="0"/>
                </a:rPr>
                <a:t>Chào</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các</a:t>
              </a:r>
              <a:r>
                <a:rPr lang="en-US" sz="3600" b="1" dirty="0">
                  <a:solidFill>
                    <a:prstClr val="black"/>
                  </a:solidFill>
                  <a:latin typeface="Arial" pitchFamily="34" charset="0"/>
                  <a:cs typeface="Arial" pitchFamily="34" charset="0"/>
                </a:rPr>
                <a:t> con, Mina </a:t>
              </a:r>
              <a:r>
                <a:rPr lang="en-US" sz="3600" b="1" dirty="0" err="1">
                  <a:solidFill>
                    <a:prstClr val="black"/>
                  </a:solidFill>
                  <a:latin typeface="Arial" pitchFamily="34" charset="0"/>
                  <a:cs typeface="Arial" pitchFamily="34" charset="0"/>
                </a:rPr>
                <a:t>đang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gặp</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khó</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khăn</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trong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việc</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trả</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lời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một</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số</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câu</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hỏi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từ</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cô</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giáo</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Các</a:t>
              </a:r>
              <a:r>
                <a:rPr lang="en-US" sz="3600" b="1" dirty="0">
                  <a:solidFill>
                    <a:prstClr val="black"/>
                  </a:solidFill>
                  <a:latin typeface="Arial" pitchFamily="34" charset="0"/>
                  <a:cs typeface="Arial" pitchFamily="34" charset="0"/>
                </a:rPr>
                <a:t> con </a:t>
              </a:r>
              <a:r>
                <a:rPr lang="en-US" sz="3600" b="1" dirty="0" err="1">
                  <a:solidFill>
                    <a:prstClr val="black"/>
                  </a:solidFill>
                  <a:latin typeface="Arial" pitchFamily="34" charset="0"/>
                  <a:cs typeface="Arial" pitchFamily="34" charset="0"/>
                </a:rPr>
                <a:t>hãy</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giúp</a:t>
              </a:r>
              <a:r>
                <a:rPr lang="en-US" sz="3600" b="1" dirty="0">
                  <a:solidFill>
                    <a:prstClr val="black"/>
                  </a:solidFill>
                  <a:latin typeface="Arial" pitchFamily="34" charset="0"/>
                  <a:cs typeface="Arial" pitchFamily="34" charset="0"/>
                </a:rPr>
                <a:t>  Mina </a:t>
              </a:r>
              <a:r>
                <a:rPr lang="en-US" sz="3600" b="1" dirty="0" err="1">
                  <a:solidFill>
                    <a:prstClr val="black"/>
                  </a:solidFill>
                  <a:latin typeface="Arial" pitchFamily="34" charset="0"/>
                  <a:cs typeface="Arial" pitchFamily="34" charset="0"/>
                </a:rPr>
                <a:t>trả</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lời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những</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câu</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hỏi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dưới</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đây</a:t>
              </a:r>
              <a:r>
                <a:rPr lang="en-US" sz="3600" b="1" dirty="0">
                  <a:solidFill>
                    <a:prstClr val="black"/>
                  </a:solidFill>
                  <a:latin typeface="Arial" pitchFamily="34" charset="0"/>
                  <a:cs typeface="Arial" pitchFamily="34" charset="0"/>
                </a:rPr>
                <a:t> </a:t>
              </a:r>
              <a:r>
                <a:rPr lang="en-US" sz="3600" b="1" dirty="0" err="1">
                  <a:solidFill>
                    <a:prstClr val="black"/>
                  </a:solidFill>
                  <a:latin typeface="Arial" pitchFamily="34" charset="0"/>
                  <a:cs typeface="Arial" pitchFamily="34" charset="0"/>
                </a:rPr>
                <a:t>nhé</a:t>
              </a:r>
              <a:r>
                <a:rPr lang="en-US" sz="3600" b="1" dirty="0">
                  <a:solidFill>
                    <a:prstClr val="black"/>
                  </a:solidFill>
                  <a:latin typeface="Arial" pitchFamily="34" charset="0"/>
                  <a:cs typeface="Arial" pitchFamily="34" charset="0"/>
                </a:rPr>
                <a:t>.</a:t>
              </a:r>
            </a:p>
          </p:txBody>
        </p:sp>
      </p:grpSp>
    </p:spTree>
    <p:extLst>
      <p:ext uri="{BB962C8B-B14F-4D97-AF65-F5344CB8AC3E}">
        <p14:creationId xmlns:p14="http://schemas.microsoft.com/office/powerpoint/2010/main" val="32721966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1000"/>
                                        <p:tgtEl>
                                          <p:spTgt spid="4098"/>
                                        </p:tgtEl>
                                      </p:cBhvr>
                                    </p:animEffect>
                                    <p:anim calcmode="lin" valueType="num">
                                      <p:cBhvr>
                                        <p:cTn id="33" dur="1000" fill="hold"/>
                                        <p:tgtEl>
                                          <p:spTgt spid="4098"/>
                                        </p:tgtEl>
                                        <p:attrNameLst>
                                          <p:attrName>ppt_x</p:attrName>
                                        </p:attrNameLst>
                                      </p:cBhvr>
                                      <p:tavLst>
                                        <p:tav tm="0">
                                          <p:val>
                                            <p:strVal val="#ppt_x"/>
                                          </p:val>
                                        </p:tav>
                                        <p:tav tm="100000">
                                          <p:val>
                                            <p:strVal val="#ppt_x"/>
                                          </p:val>
                                        </p:tav>
                                      </p:tavLst>
                                    </p:anim>
                                    <p:anim calcmode="lin" valueType="num">
                                      <p:cBhvr>
                                        <p:cTn id="3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80"/>
        </a:solidFill>
        <a:effectLst/>
      </p:bgPr>
    </p:bg>
    <p:spTree>
      <p:nvGrpSpPr>
        <p:cNvPr id="1" name=""/>
        <p:cNvGrpSpPr/>
        <p:nvPr/>
      </p:nvGrpSpPr>
      <p:grpSpPr>
        <a:xfrm>
          <a:off x="0" y="0"/>
          <a:ext cx="0" cy="0"/>
          <a:chOff x="0" y="0"/>
          <a:chExt cx="0" cy="0"/>
        </a:xfrm>
      </p:grpSpPr>
      <p:sp>
        <p:nvSpPr>
          <p:cNvPr id="25" name="Round Diagonal Corner Rectangle 24"/>
          <p:cNvSpPr/>
          <p:nvPr/>
        </p:nvSpPr>
        <p:spPr>
          <a:xfrm>
            <a:off x="998975" y="342900"/>
            <a:ext cx="16204427"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4474">
            <a:off x="17301398" y="621542"/>
            <a:ext cx="1026960" cy="10344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69548">
            <a:off x="299811" y="1071834"/>
            <a:ext cx="3453731" cy="11303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75421">
            <a:off x="15614199" y="402189"/>
            <a:ext cx="2424428" cy="1772036"/>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54637">
            <a:off x="418426" y="84364"/>
            <a:ext cx="913403" cy="154575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3994306" y="7254547"/>
            <a:ext cx="1736163" cy="1736163"/>
          </a:xfrm>
          <a:prstGeom prst="rect">
            <a:avLst/>
          </a:prstGeom>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00" y="3476965"/>
            <a:ext cx="6147836" cy="689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4334182" y="116148"/>
            <a:ext cx="10372417" cy="3273980"/>
            <a:chOff x="6477134" y="0"/>
            <a:chExt cx="10372417" cy="3273980"/>
          </a:xfrm>
        </p:grpSpPr>
        <p:sp>
          <p:nvSpPr>
            <p:cNvPr id="17" name="Cloud Callout 16"/>
            <p:cNvSpPr/>
            <p:nvPr/>
          </p:nvSpPr>
          <p:spPr>
            <a:xfrm>
              <a:off x="6477134" y="0"/>
              <a:ext cx="10372417" cy="3273980"/>
            </a:xfrm>
            <a:prstGeom prst="cloudCallout">
              <a:avLst>
                <a:gd name="adj1" fmla="val -34207"/>
                <a:gd name="adj2" fmla="val 98546"/>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TextBox 18"/>
            <p:cNvSpPr txBox="1"/>
            <p:nvPr/>
          </p:nvSpPr>
          <p:spPr>
            <a:xfrm>
              <a:off x="7111808" y="1045023"/>
              <a:ext cx="9000952" cy="1200329"/>
            </a:xfrm>
            <a:prstGeom prst="rect">
              <a:avLst/>
            </a:prstGeom>
            <a:noFill/>
          </p:spPr>
          <p:txBody>
            <a:bodyPr wrap="square" rtlCol="0">
              <a:spAutoFit/>
            </a:bodyPr>
            <a:lstStyle/>
            <a:p>
              <a:pPr algn="ctr"/>
              <a:r>
                <a:rPr lang="vi-VN" sz="3600" b="1" dirty="0">
                  <a:latin typeface="Arial" pitchFamily="34" charset="0"/>
                  <a:cs typeface="Arial" pitchFamily="34" charset="0"/>
                </a:rPr>
                <a:t> Muốn tìm một số khi biết giá trị 1 số phần trăm của nó ta làm thế nào?</a:t>
              </a:r>
              <a:endParaRPr lang="en-US" sz="3600" b="1" dirty="0">
                <a:latin typeface="Arial" pitchFamily="34" charset="0"/>
                <a:cs typeface="Arial" pitchFamily="34" charset="0"/>
              </a:endParaRPr>
            </a:p>
          </p:txBody>
        </p:sp>
      </p:grpSp>
      <p:sp>
        <p:nvSpPr>
          <p:cNvPr id="22" name="Rectangle 21"/>
          <p:cNvSpPr/>
          <p:nvPr/>
        </p:nvSpPr>
        <p:spPr>
          <a:xfrm>
            <a:off x="6179797" y="3017241"/>
            <a:ext cx="10671313" cy="3046988"/>
          </a:xfrm>
          <a:prstGeom prst="rect">
            <a:avLst/>
          </a:prstGeom>
          <a:solidFill>
            <a:srgbClr val="FFFF00"/>
          </a:solidFill>
        </p:spPr>
        <p:txBody>
          <a:bodyPr wrap="square">
            <a:spAutoFit/>
          </a:bodyPr>
          <a:lstStyle/>
          <a:p>
            <a:pPr>
              <a:lnSpc>
                <a:spcPct val="120000"/>
              </a:lnSpc>
            </a:pPr>
            <a:r>
              <a:rPr lang="vi-VN" sz="4000" b="1" dirty="0"/>
              <a:t>Muốn tìm một số khi biết giá trị phần trăm của nó: ta lấy số đó chia cho số phần trăm rồi nhân với 100 hoặc lấy số đó nhân với 100 rồi chia cho số phần trăm.</a:t>
            </a:r>
          </a:p>
        </p:txBody>
      </p:sp>
      <p:pic>
        <p:nvPicPr>
          <p:cNvPr id="26" name="Picture 16"/>
          <p:cNvPicPr>
            <a:picLocks noChangeAspect="1"/>
          </p:cNvPicPr>
          <p:nvPr/>
        </p:nvPicPr>
        <p:blipFill>
          <a:blip r:embed="rId15"/>
          <a:srcRect/>
          <a:stretch>
            <a:fillRect/>
          </a:stretch>
        </p:blipFill>
        <p:spPr>
          <a:xfrm>
            <a:off x="13601602" y="6175382"/>
            <a:ext cx="4667809" cy="4270772"/>
          </a:xfrm>
          <a:prstGeom prst="rect">
            <a:avLst/>
          </a:prstGeom>
        </p:spPr>
      </p:pic>
    </p:spTree>
    <p:extLst>
      <p:ext uri="{BB962C8B-B14F-4D97-AF65-F5344CB8AC3E}">
        <p14:creationId xmlns:p14="http://schemas.microsoft.com/office/powerpoint/2010/main" val="1228866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1000"/>
                                        <p:tgtEl>
                                          <p:spTgt spid="4098"/>
                                        </p:tgtEl>
                                      </p:cBhvr>
                                    </p:animEffect>
                                    <p:anim calcmode="lin" valueType="num">
                                      <p:cBhvr>
                                        <p:cTn id="33" dur="1000" fill="hold"/>
                                        <p:tgtEl>
                                          <p:spTgt spid="4098"/>
                                        </p:tgtEl>
                                        <p:attrNameLst>
                                          <p:attrName>ppt_x</p:attrName>
                                        </p:attrNameLst>
                                      </p:cBhvr>
                                      <p:tavLst>
                                        <p:tav tm="0">
                                          <p:val>
                                            <p:strVal val="#ppt_x"/>
                                          </p:val>
                                        </p:tav>
                                        <p:tav tm="100000">
                                          <p:val>
                                            <p:strVal val="#ppt_x"/>
                                          </p:val>
                                        </p:tav>
                                      </p:tavLst>
                                    </p:anim>
                                    <p:anim calcmode="lin" valueType="num">
                                      <p:cBhvr>
                                        <p:cTn id="3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4"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3665147" y="-279157"/>
            <a:ext cx="11948391" cy="2104584"/>
            <a:chOff x="2988091" y="-60647"/>
            <a:chExt cx="11948391" cy="2104584"/>
          </a:xfrm>
        </p:grpSpPr>
        <p:sp>
          <p:nvSpPr>
            <p:cNvPr id="18" name="Google Shape;1027;p28">
              <a:extLst>
                <a:ext uri="{FF2B5EF4-FFF2-40B4-BE49-F238E27FC236}">
                  <a16:creationId xmlns:a16="http://schemas.microsoft.com/office/drawing/2014/main" id="{4C9C79B6-5B93-4B2F-A5B8-DC3DE69B1E42}"/>
                </a:ext>
              </a:extLst>
            </p:cNvPr>
            <p:cNvSpPr/>
            <p:nvPr/>
          </p:nvSpPr>
          <p:spPr>
            <a:xfrm>
              <a:off x="3202051" y="155539"/>
              <a:ext cx="11734431" cy="187024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54637">
              <a:off x="2988091" y="-60647"/>
              <a:ext cx="913403" cy="1545759"/>
            </a:xfrm>
            <a:prstGeom prst="rect">
              <a:avLst/>
            </a:prstGeom>
          </p:spPr>
        </p:pic>
        <p:sp>
          <p:nvSpPr>
            <p:cNvPr id="16" name="Rectangle 15"/>
            <p:cNvSpPr/>
            <p:nvPr/>
          </p:nvSpPr>
          <p:spPr>
            <a:xfrm>
              <a:off x="3927784" y="289611"/>
              <a:ext cx="10380481" cy="1754326"/>
            </a:xfrm>
            <a:prstGeom prst="rect">
              <a:avLst/>
            </a:prstGeom>
          </p:spPr>
          <p:txBody>
            <a:bodyPr wrap="square">
              <a:spAutoFit/>
            </a:bodyPr>
            <a:lstStyle/>
            <a:p>
              <a:pPr algn="ctr"/>
              <a:r>
                <a:rPr lang="en-US" sz="5400" b="1">
                  <a:solidFill>
                    <a:srgbClr val="0070C0"/>
                  </a:solidFill>
                  <a:latin typeface="UVF Lobster12" panose="02000506000000020003" pitchFamily="2" charset="0"/>
                </a:rPr>
                <a:t>Tìm </a:t>
              </a:r>
              <a:r>
                <a:rPr lang="en-US" sz="5400" b="1" dirty="0" err="1">
                  <a:solidFill>
                    <a:srgbClr val="0070C0"/>
                  </a:solidFill>
                  <a:latin typeface="UVF Lobster12" panose="02000506000000020003" pitchFamily="2" charset="0"/>
                </a:rPr>
                <a:t>tỉ</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số</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phần</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trăm</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của</a:t>
              </a:r>
              <a:r>
                <a:rPr lang="en-US" sz="5400" b="1" dirty="0">
                  <a:solidFill>
                    <a:srgbClr val="0070C0"/>
                  </a:solidFill>
                  <a:latin typeface="UVF Lobster12" panose="02000506000000020003" pitchFamily="2" charset="0"/>
                </a:rPr>
                <a:t> </a:t>
              </a:r>
              <a:r>
                <a:rPr lang="en-US" sz="5400" b="1" dirty="0" err="1">
                  <a:solidFill>
                    <a:srgbClr val="0070C0"/>
                  </a:solidFill>
                  <a:latin typeface="UVF Lobster12" panose="02000506000000020003" pitchFamily="2" charset="0"/>
                </a:rPr>
                <a:t>hai</a:t>
              </a:r>
              <a:r>
                <a:rPr lang="en-US" sz="5400" b="1" dirty="0">
                  <a:solidFill>
                    <a:srgbClr val="0070C0"/>
                  </a:solidFill>
                  <a:latin typeface="UVF Lobster12" panose="02000506000000020003" pitchFamily="2" charset="0"/>
                </a:rPr>
                <a:t> </a:t>
              </a:r>
              <a:r>
                <a:rPr lang="en-US" sz="5400" b="1" err="1">
                  <a:solidFill>
                    <a:srgbClr val="0070C0"/>
                  </a:solidFill>
                  <a:latin typeface="UVF Lobster12" panose="02000506000000020003" pitchFamily="2" charset="0"/>
                </a:rPr>
                <a:t>số</a:t>
              </a:r>
              <a:r>
                <a:rPr lang="en-US" sz="5400" b="1">
                  <a:solidFill>
                    <a:srgbClr val="0070C0"/>
                  </a:solidFill>
                  <a:latin typeface="UVF Lobster12" panose="02000506000000020003" pitchFamily="2" charset="0"/>
                </a:rPr>
                <a:t> 58 </a:t>
              </a:r>
              <a:r>
                <a:rPr lang="en-US" sz="5400" b="1" err="1">
                  <a:solidFill>
                    <a:srgbClr val="0070C0"/>
                  </a:solidFill>
                  <a:latin typeface="UVF Lobster12" panose="02000506000000020003" pitchFamily="2" charset="0"/>
                </a:rPr>
                <a:t>và</a:t>
              </a:r>
              <a:r>
                <a:rPr lang="en-US" sz="5400" b="1">
                  <a:solidFill>
                    <a:srgbClr val="0070C0"/>
                  </a:solidFill>
                  <a:latin typeface="UVF Lobster12" panose="02000506000000020003" pitchFamily="2" charset="0"/>
                </a:rPr>
                <a:t> 35</a:t>
              </a:r>
              <a:endParaRPr lang="en-US" sz="54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590800" y="2400961"/>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165,7%</a:t>
                </a: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583915" y="4256383"/>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58,35%</a:t>
                </a: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B</a:t>
                </a: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9682605" y="2496727"/>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60,34%</a:t>
                </a: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C</a:t>
                </a: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9777332" y="4492336"/>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algn="ctr"/>
                <a:r>
                  <a:rPr lang="en-US" sz="6600" b="1" kern="0" dirty="0">
                    <a:solidFill>
                      <a:prstClr val="black">
                        <a:lumMod val="95000"/>
                        <a:lumOff val="5000"/>
                      </a:prstClr>
                    </a:solidFill>
                    <a:cs typeface="Calibri" panose="020F0502020204030204" pitchFamily="34" charset="0"/>
                  </a:rPr>
                  <a:t>60,34%</a:t>
                </a: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algn="ctr"/>
                <a:endParaRPr lang="en-US" kern="0">
                  <a:solidFill>
                    <a:sysClr val="window" lastClr="FFFFFF"/>
                  </a:solidFill>
                  <a:latin typeface="#9Slide02 Noi dung dai"/>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dirty="0">
                    <a:solidFill>
                      <a:prstClr val="white"/>
                    </a:solidFill>
                    <a:latin typeface="UVF Lobster12" panose="02000506000000020003" pitchFamily="2" charset="0"/>
                  </a:rPr>
                  <a:t>D</a:t>
                </a: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06770" y="2914674"/>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17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0" presetID="10" presetClass="exit" presetSubtype="0" fill="hold"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9" restart="whenNotActive" fill="hold" evtFilter="cancelBubble" nodeType="interactiveSeq">
                <p:stCondLst>
                  <p:cond evt="onClick" delay="0">
                    <p:tgtEl>
                      <p:spTgt spid="37"/>
                    </p:tgtEl>
                  </p:cond>
                </p:stCondLst>
                <p:endSync evt="end" delay="0">
                  <p:rtn val="all"/>
                </p:endSync>
                <p:childTnLst>
                  <p:par>
                    <p:cTn id="50" fill="hold">
                      <p:stCondLst>
                        <p:cond delay="0"/>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39"/>
                    </p:tgtEl>
                  </p:cond>
                </p:stCondLst>
                <p:endSync evt="end" delay="0">
                  <p:rtn val="all"/>
                </p:endSync>
                <p:childTnLst>
                  <p:par>
                    <p:cTn id="62" fill="hold">
                      <p:stCondLst>
                        <p:cond delay="0"/>
                      </p:stCondLst>
                      <p:childTnLst>
                        <p:par>
                          <p:cTn id="63" fill="hold">
                            <p:stCondLst>
                              <p:cond delay="0"/>
                            </p:stCondLst>
                            <p:childTnLst>
                              <p:par>
                                <p:cTn id="64" presetID="22" presetClass="exit" presetSubtype="4" fill="hold" nodeType="clickEffect">
                                  <p:stCondLst>
                                    <p:cond delay="0"/>
                                  </p:stCondLst>
                                  <p:childTnLst>
                                    <p:animEffect transition="out" filter="wipe(down)">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5"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3672608" y="256"/>
            <a:ext cx="10282845" cy="1797327"/>
            <a:chOff x="2988091" y="-60647"/>
            <a:chExt cx="10282845" cy="1797327"/>
          </a:xfrm>
        </p:grpSpPr>
        <p:sp>
          <p:nvSpPr>
            <p:cNvPr id="18" name="Google Shape;1027;p28">
              <a:extLst>
                <a:ext uri="{FF2B5EF4-FFF2-40B4-BE49-F238E27FC236}">
                  <a16:creationId xmlns:a16="http://schemas.microsoft.com/office/drawing/2014/main" id="{4C9C79B6-5B93-4B2F-A5B8-DC3DE69B1E42}"/>
                </a:ext>
              </a:extLst>
            </p:cNvPr>
            <p:cNvSpPr/>
            <p:nvPr/>
          </p:nvSpPr>
          <p:spPr>
            <a:xfrm>
              <a:off x="3202052" y="155539"/>
              <a:ext cx="10068884" cy="158114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54637">
              <a:off x="2988091" y="-60647"/>
              <a:ext cx="913403" cy="1545759"/>
            </a:xfrm>
            <a:prstGeom prst="rect">
              <a:avLst/>
            </a:prstGeom>
          </p:spPr>
        </p:pic>
        <p:sp>
          <p:nvSpPr>
            <p:cNvPr id="16" name="Rectangle 15"/>
            <p:cNvSpPr/>
            <p:nvPr/>
          </p:nvSpPr>
          <p:spPr>
            <a:xfrm>
              <a:off x="5264693" y="473238"/>
              <a:ext cx="6776189" cy="1015663"/>
            </a:xfrm>
            <a:prstGeom prst="rect">
              <a:avLst/>
            </a:prstGeom>
          </p:spPr>
          <p:txBody>
            <a:bodyPr wrap="square">
              <a:spAutoFit/>
            </a:bodyPr>
            <a:lstStyle/>
            <a:p>
              <a:r>
                <a:rPr lang="en-US" sz="6000" b="1">
                  <a:solidFill>
                    <a:srgbClr val="0070C0"/>
                  </a:solidFill>
                  <a:latin typeface="UVF Lobster12" panose="02000506000000020003" pitchFamily="2" charset="0"/>
                </a:rPr>
                <a:t>Tìm 15</a:t>
              </a:r>
              <a:r>
                <a:rPr lang="vi-VN" sz="6000" b="1">
                  <a:solidFill>
                    <a:srgbClr val="0070C0"/>
                  </a:solidFill>
                  <a:latin typeface="UVF Lobster12" panose="02000506000000020003" pitchFamily="2" charset="0"/>
                </a:rPr>
                <a:t>% của </a:t>
              </a:r>
              <a:r>
                <a:rPr lang="vi-VN" sz="6000" b="1" dirty="0">
                  <a:solidFill>
                    <a:srgbClr val="0070C0"/>
                  </a:solidFill>
                  <a:latin typeface="UVF Lobster12" panose="02000506000000020003" pitchFamily="2" charset="0"/>
                </a:rPr>
                <a:t>3</a:t>
              </a:r>
              <a:r>
                <a:rPr lang="en-US" sz="6000" b="1" dirty="0">
                  <a:solidFill>
                    <a:srgbClr val="0070C0"/>
                  </a:solidFill>
                  <a:latin typeface="UVF Lobster12" panose="02000506000000020003" pitchFamily="2" charset="0"/>
                </a:rPr>
                <a:t>2</a:t>
              </a:r>
              <a:r>
                <a:rPr lang="vi-VN" sz="6000" b="1" dirty="0">
                  <a:solidFill>
                    <a:srgbClr val="0070C0"/>
                  </a:solidFill>
                  <a:latin typeface="UVF Lobster12" panose="02000506000000020003" pitchFamily="2" charset="0"/>
                </a:rPr>
                <a:t>0 tạ</a:t>
              </a:r>
              <a:endParaRPr lang="en-US" sz="60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654602" y="2247913"/>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95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863840" y="4200962"/>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4,68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B</a:t>
                </a: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9717242" y="2316741"/>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48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C</a:t>
                </a: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9717242" y="4541178"/>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dirty="0">
                    <a:solidFill>
                      <a:schemeClr val="tx1">
                        <a:lumMod val="95000"/>
                        <a:lumOff val="5000"/>
                      </a:schemeClr>
                    </a:solidFill>
                    <a:latin typeface="Calibri" panose="020F0502020204030204" pitchFamily="34" charset="0"/>
                    <a:cs typeface="Calibri" panose="020F0502020204030204" pitchFamily="34" charset="0"/>
                  </a:rPr>
                  <a:t>32</a:t>
                </a:r>
                <a:r>
                  <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 </a:t>
                </a:r>
                <a:r>
                  <a:rPr kumimoji="0" lang="en-US" sz="6600" b="1" i="0" u="none" strike="noStrike" kern="0" cap="none" spc="0" normalizeH="0" baseline="0" noProof="0" dirty="0" err="1">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tạ</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D</a:t>
                </a: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040788" y="2734688"/>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072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0" fill="hold">
                            <p:stCondLst>
                              <p:cond delay="0"/>
                            </p:stCondLst>
                            <p:childTnLst>
                              <p:par>
                                <p:cTn id="41" presetID="10" presetClass="exit" presetSubtype="0" fill="hold"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998975" y="342900"/>
            <a:ext cx="15485421" cy="9299469"/>
          </a:xfrm>
          <a:prstGeom prst="round2DiagRect">
            <a:avLst>
              <a:gd name="adj1" fmla="val 38791"/>
              <a:gd name="adj2" fmla="val 0"/>
            </a:avLst>
          </a:prstGeom>
          <a:solidFill>
            <a:schemeClr val="accent3">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1368">
            <a:off x="16338706" y="8627733"/>
            <a:ext cx="1137979" cy="153029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4474">
            <a:off x="17301398" y="621542"/>
            <a:ext cx="1026960" cy="103448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5421">
            <a:off x="15614199" y="402189"/>
            <a:ext cx="2424428" cy="1772036"/>
          </a:xfrm>
          <a:prstGeom prst="rect">
            <a:avLst/>
          </a:prstGeom>
        </p:spPr>
      </p:pic>
      <p:sp>
        <p:nvSpPr>
          <p:cNvPr id="3" name="TextBox 2"/>
          <p:cNvSpPr txBox="1"/>
          <p:nvPr/>
        </p:nvSpPr>
        <p:spPr>
          <a:xfrm>
            <a:off x="5264694" y="342900"/>
            <a:ext cx="5708106" cy="769441"/>
          </a:xfrm>
          <a:prstGeom prst="rect">
            <a:avLst/>
          </a:prstGeom>
          <a:noFill/>
        </p:spPr>
        <p:txBody>
          <a:bodyPr wrap="square" rtlCol="0">
            <a:spAutoFit/>
          </a:bodyPr>
          <a:lstStyle/>
          <a:p>
            <a:r>
              <a:rPr lang="en-US" sz="4400" b="1" dirty="0">
                <a:solidFill>
                  <a:srgbClr val="0070C0"/>
                </a:solidFill>
              </a:rPr>
              <a:t> </a:t>
            </a:r>
          </a:p>
        </p:txBody>
      </p:sp>
      <p:grpSp>
        <p:nvGrpSpPr>
          <p:cNvPr id="4" name="Group 3"/>
          <p:cNvGrpSpPr/>
          <p:nvPr/>
        </p:nvGrpSpPr>
        <p:grpSpPr>
          <a:xfrm>
            <a:off x="1922409" y="96140"/>
            <a:ext cx="13596833" cy="1797327"/>
            <a:chOff x="1237892" y="35237"/>
            <a:chExt cx="13596833" cy="1797327"/>
          </a:xfrm>
        </p:grpSpPr>
        <p:sp>
          <p:nvSpPr>
            <p:cNvPr id="18" name="Google Shape;1027;p28">
              <a:extLst>
                <a:ext uri="{FF2B5EF4-FFF2-40B4-BE49-F238E27FC236}">
                  <a16:creationId xmlns:a16="http://schemas.microsoft.com/office/drawing/2014/main" id="{4C9C79B6-5B93-4B2F-A5B8-DC3DE69B1E42}"/>
                </a:ext>
              </a:extLst>
            </p:cNvPr>
            <p:cNvSpPr/>
            <p:nvPr/>
          </p:nvSpPr>
          <p:spPr>
            <a:xfrm>
              <a:off x="1451853" y="251423"/>
              <a:ext cx="13174324" cy="158114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ln w="57150">
              <a:solidFill>
                <a:srgbClr val="92D050"/>
              </a:solidFill>
              <a:prstDash val="sysDot"/>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545363">
              <a:off x="1237892" y="35237"/>
              <a:ext cx="913403" cy="1545759"/>
            </a:xfrm>
            <a:prstGeom prst="rect">
              <a:avLst/>
            </a:prstGeom>
          </p:spPr>
        </p:pic>
        <p:sp>
          <p:nvSpPr>
            <p:cNvPr id="16" name="Rectangle 15"/>
            <p:cNvSpPr/>
            <p:nvPr/>
          </p:nvSpPr>
          <p:spPr>
            <a:xfrm>
              <a:off x="2352624" y="512713"/>
              <a:ext cx="12482101" cy="1015663"/>
            </a:xfrm>
            <a:prstGeom prst="rect">
              <a:avLst/>
            </a:prstGeom>
          </p:spPr>
          <p:txBody>
            <a:bodyPr wrap="square">
              <a:spAutoFit/>
            </a:bodyPr>
            <a:lstStyle/>
            <a:p>
              <a:r>
                <a:rPr lang="en-US" sz="6000" b="1">
                  <a:solidFill>
                    <a:srgbClr val="0070C0"/>
                  </a:solidFill>
                  <a:latin typeface="UVF Lobster12" panose="02000506000000020003" pitchFamily="2" charset="0"/>
                </a:rPr>
                <a:t>Tìm một số biết 20% của nó bằng 380</a:t>
              </a:r>
              <a:endParaRPr lang="en-US" sz="6000" b="1" dirty="0">
                <a:solidFill>
                  <a:srgbClr val="0070C0"/>
                </a:solidFill>
                <a:latin typeface="UVF Lobster12" panose="02000506000000020003" pitchFamily="2" charset="0"/>
              </a:endParaRPr>
            </a:p>
          </p:txBody>
        </p:sp>
      </p:grpSp>
      <p:pic>
        <p:nvPicPr>
          <p:cNvPr id="21" name="Picture 10"/>
          <p:cNvPicPr>
            <a:picLocks noChangeAspect="1"/>
          </p:cNvPicPr>
          <p:nvPr/>
        </p:nvPicPr>
        <p:blipFill>
          <a:blip r:embed="rId11"/>
          <a:srcRect/>
          <a:stretch>
            <a:fillRect/>
          </a:stretch>
        </p:blipFill>
        <p:spPr>
          <a:xfrm>
            <a:off x="-238092" y="6274944"/>
            <a:ext cx="7097866" cy="4433209"/>
          </a:xfrm>
          <a:prstGeom prst="rect">
            <a:avLst/>
          </a:prstGeom>
        </p:spPr>
      </p:pic>
      <p:grpSp>
        <p:nvGrpSpPr>
          <p:cNvPr id="14" name="Group 13"/>
          <p:cNvGrpSpPr/>
          <p:nvPr/>
        </p:nvGrpSpPr>
        <p:grpSpPr>
          <a:xfrm>
            <a:off x="2654602" y="2247913"/>
            <a:ext cx="6706986" cy="1699252"/>
            <a:chOff x="6314030" y="2340483"/>
            <a:chExt cx="6706986" cy="1699252"/>
          </a:xfrm>
        </p:grpSpPr>
        <p:grpSp>
          <p:nvGrpSpPr>
            <p:cNvPr id="27" name="Group 26"/>
            <p:cNvGrpSpPr/>
            <p:nvPr/>
          </p:nvGrpSpPr>
          <p:grpSpPr>
            <a:xfrm>
              <a:off x="6314030" y="2760508"/>
              <a:ext cx="6248869" cy="1279227"/>
              <a:chOff x="4767544" y="2525511"/>
              <a:chExt cx="6248869" cy="1279227"/>
            </a:xfrm>
          </p:grpSpPr>
          <p:sp>
            <p:nvSpPr>
              <p:cNvPr id="28" name="Rectangle: Rounded Corners 9">
                <a:extLst>
                  <a:ext uri="{FF2B5EF4-FFF2-40B4-BE49-F238E27FC236}">
                    <a16:creationId xmlns:a16="http://schemas.microsoft.com/office/drawing/2014/main" id="{FE6BB9B1-E579-49F6-BE40-2CF24753663B}"/>
                  </a:ext>
                </a:extLst>
              </p:cNvPr>
              <p:cNvSpPr/>
              <p:nvPr/>
            </p:nvSpPr>
            <p:spPr>
              <a:xfrm>
                <a:off x="5213968" y="2533053"/>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76</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9" name="Oval 28">
                <a:extLst>
                  <a:ext uri="{FF2B5EF4-FFF2-40B4-BE49-F238E27FC236}">
                    <a16:creationId xmlns:a16="http://schemas.microsoft.com/office/drawing/2014/main" id="{AB3F5921-0D21-452A-8FB1-86B892D1FE50}"/>
                  </a:ext>
                </a:extLst>
              </p:cNvPr>
              <p:cNvSpPr/>
              <p:nvPr/>
            </p:nvSpPr>
            <p:spPr>
              <a:xfrm>
                <a:off x="4767544"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0" name="Rectangle 29"/>
              <p:cNvSpPr/>
              <p:nvPr/>
            </p:nvSpPr>
            <p:spPr>
              <a:xfrm>
                <a:off x="4976782" y="2661063"/>
                <a:ext cx="673010" cy="1015663"/>
              </a:xfrm>
              <a:prstGeom prst="rect">
                <a:avLst/>
              </a:prstGeom>
            </p:spPr>
            <p:txBody>
              <a:bodyPr wrap="square">
                <a:spAutoFit/>
              </a:bodyPr>
              <a:lstStyle/>
              <a:p>
                <a:r>
                  <a:rPr lang="en-US" sz="6000" b="1" dirty="0">
                    <a:solidFill>
                      <a:schemeClr val="bg1"/>
                    </a:solidFill>
                    <a:latin typeface="UVF Lobster12" panose="02000506000000020003" pitchFamily="2" charset="0"/>
                  </a:rPr>
                  <a:t>A</a:t>
                </a:r>
              </a:p>
            </p:txBody>
          </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683797" y="2340483"/>
              <a:ext cx="1337219" cy="1337219"/>
            </a:xfrm>
            <a:prstGeom prst="rect">
              <a:avLst/>
            </a:prstGeom>
          </p:spPr>
        </p:pic>
      </p:grpSp>
      <p:grpSp>
        <p:nvGrpSpPr>
          <p:cNvPr id="37" name="Group 36"/>
          <p:cNvGrpSpPr/>
          <p:nvPr/>
        </p:nvGrpSpPr>
        <p:grpSpPr>
          <a:xfrm>
            <a:off x="2863840" y="4200962"/>
            <a:ext cx="6709061" cy="1785945"/>
            <a:chOff x="6464355" y="4256383"/>
            <a:chExt cx="6709061" cy="1785945"/>
          </a:xfrm>
        </p:grpSpPr>
        <p:grpSp>
          <p:nvGrpSpPr>
            <p:cNvPr id="31" name="Group 30"/>
            <p:cNvGrpSpPr/>
            <p:nvPr/>
          </p:nvGrpSpPr>
          <p:grpSpPr>
            <a:xfrm>
              <a:off x="6464355" y="4762500"/>
              <a:ext cx="6239410" cy="1279828"/>
              <a:chOff x="4917869" y="2524910"/>
              <a:chExt cx="6239410" cy="1279828"/>
            </a:xfrm>
          </p:grpSpPr>
          <p:sp>
            <p:nvSpPr>
              <p:cNvPr id="3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900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33" name="Oval 3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34" name="Rectangle 33"/>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C</a:t>
                </a:r>
                <a:endParaRPr lang="en-US" sz="6000" b="1" dirty="0">
                  <a:solidFill>
                    <a:schemeClr val="bg1"/>
                  </a:solidFill>
                  <a:latin typeface="UVF Lobster12" panose="02000506000000020003" pitchFamily="2" charset="0"/>
                </a:endParaRPr>
              </a:p>
            </p:txBody>
          </p:sp>
        </p:grpSp>
        <p:pic>
          <p:nvPicPr>
            <p:cNvPr id="35"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36197" y="4256383"/>
              <a:ext cx="1337219" cy="1337219"/>
            </a:xfrm>
            <a:prstGeom prst="rect">
              <a:avLst/>
            </a:prstGeom>
          </p:spPr>
        </p:pic>
      </p:grpSp>
      <p:grpSp>
        <p:nvGrpSpPr>
          <p:cNvPr id="38" name="Group 37"/>
          <p:cNvGrpSpPr/>
          <p:nvPr/>
        </p:nvGrpSpPr>
        <p:grpSpPr>
          <a:xfrm>
            <a:off x="10024238" y="4379662"/>
            <a:ext cx="6767154" cy="1603486"/>
            <a:chOff x="6464355" y="6267642"/>
            <a:chExt cx="6767154" cy="1603486"/>
          </a:xfrm>
        </p:grpSpPr>
        <p:grpSp>
          <p:nvGrpSpPr>
            <p:cNvPr id="12" name="Group 11"/>
            <p:cNvGrpSpPr/>
            <p:nvPr/>
          </p:nvGrpSpPr>
          <p:grpSpPr>
            <a:xfrm>
              <a:off x="6464355" y="6591300"/>
              <a:ext cx="6239410" cy="1279828"/>
              <a:chOff x="4917869" y="2524910"/>
              <a:chExt cx="6239410" cy="1279828"/>
            </a:xfrm>
          </p:grpSpPr>
          <p:sp>
            <p:nvSpPr>
              <p:cNvPr id="2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rPr>
                  <a:t>1900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24" name="Oval 23">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26" name="Rectangle 25"/>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D</a:t>
                </a:r>
                <a:endParaRPr lang="en-US" sz="6000" b="1" dirty="0">
                  <a:solidFill>
                    <a:schemeClr val="bg1"/>
                  </a:solidFill>
                  <a:latin typeface="UVF Lobster12" panose="02000506000000020003" pitchFamily="2" charset="0"/>
                </a:endParaRPr>
              </a:p>
            </p:txBody>
          </p:sp>
        </p:grpSp>
        <p:pic>
          <p:nvPicPr>
            <p:cNvPr id="36"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grpSp>
        <p:nvGrpSpPr>
          <p:cNvPr id="39" name="Group 38"/>
          <p:cNvGrpSpPr/>
          <p:nvPr/>
        </p:nvGrpSpPr>
        <p:grpSpPr>
          <a:xfrm>
            <a:off x="10059259" y="2258123"/>
            <a:ext cx="6767154" cy="1603486"/>
            <a:chOff x="6464355" y="6267642"/>
            <a:chExt cx="6767154" cy="1603486"/>
          </a:xfrm>
        </p:grpSpPr>
        <p:grpSp>
          <p:nvGrpSpPr>
            <p:cNvPr id="40" name="Group 39"/>
            <p:cNvGrpSpPr/>
            <p:nvPr/>
          </p:nvGrpSpPr>
          <p:grpSpPr>
            <a:xfrm>
              <a:off x="6464355" y="6591300"/>
              <a:ext cx="6239410" cy="1279828"/>
              <a:chOff x="4917869" y="2524910"/>
              <a:chExt cx="6239410" cy="1279828"/>
            </a:xfrm>
          </p:grpSpPr>
          <p:sp>
            <p:nvSpPr>
              <p:cNvPr id="42" name="Rectangle: Rounded Corners 9">
                <a:extLst>
                  <a:ext uri="{FF2B5EF4-FFF2-40B4-BE49-F238E27FC236}">
                    <a16:creationId xmlns:a16="http://schemas.microsoft.com/office/drawing/2014/main" id="{FE6BB9B1-E579-49F6-BE40-2CF24753663B}"/>
                  </a:ext>
                </a:extLst>
              </p:cNvPr>
              <p:cNvSpPr/>
              <p:nvPr/>
            </p:nvSpPr>
            <p:spPr>
              <a:xfrm>
                <a:off x="5354834" y="2524910"/>
                <a:ext cx="5802445" cy="1271685"/>
              </a:xfrm>
              <a:prstGeom prst="round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b="1" kern="0">
                    <a:solidFill>
                      <a:schemeClr val="tx1">
                        <a:lumMod val="95000"/>
                        <a:lumOff val="5000"/>
                      </a:schemeClr>
                    </a:solidFill>
                    <a:latin typeface="Calibri" panose="020F0502020204030204" pitchFamily="34" charset="0"/>
                    <a:cs typeface="Calibri" panose="020F0502020204030204" pitchFamily="34" charset="0"/>
                  </a:rPr>
                  <a:t>7600</a:t>
                </a:r>
                <a:endParaRPr kumimoji="0" lang="en-US" sz="66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AB3F5921-0D21-452A-8FB1-86B892D1FE50}"/>
                  </a:ext>
                </a:extLst>
              </p:cNvPr>
              <p:cNvSpPr/>
              <p:nvPr/>
            </p:nvSpPr>
            <p:spPr>
              <a:xfrm>
                <a:off x="4917869" y="2525511"/>
                <a:ext cx="1305969" cy="1279227"/>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9Slide02 Noi dung dai"/>
                  <a:ea typeface="+mn-ea"/>
                  <a:cs typeface="+mn-cs"/>
                </a:endParaRPr>
              </a:p>
            </p:txBody>
          </p:sp>
          <p:sp>
            <p:nvSpPr>
              <p:cNvPr id="44" name="Rectangle 43"/>
              <p:cNvSpPr/>
              <p:nvPr/>
            </p:nvSpPr>
            <p:spPr>
              <a:xfrm>
                <a:off x="5129182" y="2619199"/>
                <a:ext cx="673010" cy="1015663"/>
              </a:xfrm>
              <a:prstGeom prst="rect">
                <a:avLst/>
              </a:prstGeom>
            </p:spPr>
            <p:txBody>
              <a:bodyPr wrap="square">
                <a:spAutoFit/>
              </a:bodyPr>
              <a:lstStyle/>
              <a:p>
                <a:r>
                  <a:rPr lang="en-US" sz="6000" b="1">
                    <a:solidFill>
                      <a:schemeClr val="bg1"/>
                    </a:solidFill>
                    <a:latin typeface="UVF Lobster12" panose="02000506000000020003" pitchFamily="2" charset="0"/>
                  </a:rPr>
                  <a:t>B</a:t>
                </a:r>
                <a:endParaRPr lang="en-US" sz="6000" b="1" dirty="0">
                  <a:solidFill>
                    <a:schemeClr val="bg1"/>
                  </a:solidFill>
                  <a:latin typeface="UVF Lobster12" panose="02000506000000020003" pitchFamily="2" charset="0"/>
                </a:endParaRPr>
              </a:p>
            </p:txBody>
          </p:sp>
        </p:grpSp>
        <p:pic>
          <p:nvPicPr>
            <p:cNvPr id="41"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937717">
              <a:off x="11894290" y="6267642"/>
              <a:ext cx="1337219" cy="1337219"/>
            </a:xfrm>
            <a:prstGeom prst="rect">
              <a:avLst/>
            </a:prstGeom>
          </p:spPr>
        </p:pic>
      </p:grpSp>
      <p:pic>
        <p:nvPicPr>
          <p:cNvPr id="45" name="Picture 6" descr="Cách đánh dấu tích trong word mới nhất | Vivureviews.com">
            <a:extLst>
              <a:ext uri="{FF2B5EF4-FFF2-40B4-BE49-F238E27FC236}">
                <a16:creationId xmlns:a16="http://schemas.microsoft.com/office/drawing/2014/main" id="{755EDDCA-EA9A-46FC-8410-6F496E6A84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20839" y="4437939"/>
            <a:ext cx="1269906" cy="9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316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0" fill="hold">
                            <p:stCondLst>
                              <p:cond delay="0"/>
                            </p:stCondLst>
                            <p:childTnLst>
                              <p:par>
                                <p:cTn id="41" presetID="10" presetClass="exit" presetSubtype="0" fill="hold" nodeType="after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37"/>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8778">
            <a:off x="14167244" y="5036858"/>
            <a:ext cx="3970995" cy="506666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78009">
            <a:off x="-727684" y="3169375"/>
            <a:ext cx="3970995" cy="506666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96056" y="1107667"/>
            <a:ext cx="14495889" cy="8150633"/>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2177">
            <a:off x="15082914" y="7868794"/>
            <a:ext cx="2160970" cy="12359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0192" y="947019"/>
            <a:ext cx="3093073" cy="176907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3202">
            <a:off x="1629983" y="652447"/>
            <a:ext cx="1906050" cy="58914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5860">
            <a:off x="825576" y="5150008"/>
            <a:ext cx="2617820" cy="2830281"/>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6233">
            <a:off x="12532323" y="457513"/>
            <a:ext cx="1288231" cy="1297668"/>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85787">
            <a:off x="3574196" y="8272552"/>
            <a:ext cx="1907708" cy="1873022"/>
          </a:xfrm>
          <a:prstGeom prst="rect">
            <a:avLst/>
          </a:prstGeom>
        </p:spPr>
      </p:pic>
      <p:pic>
        <p:nvPicPr>
          <p:cNvPr id="22" name="Picture 10"/>
          <p:cNvPicPr>
            <a:picLocks noChangeAspect="1"/>
          </p:cNvPicPr>
          <p:nvPr/>
        </p:nvPicPr>
        <p:blipFill>
          <a:blip r:embed="rId18"/>
          <a:srcRect/>
          <a:stretch>
            <a:fillRect/>
          </a:stretch>
        </p:blipFill>
        <p:spPr>
          <a:xfrm>
            <a:off x="3263339" y="4531680"/>
            <a:ext cx="11511317" cy="6077016"/>
          </a:xfrm>
          <a:prstGeom prst="rect">
            <a:avLst/>
          </a:prstGeom>
        </p:spPr>
      </p:pic>
      <p:sp>
        <p:nvSpPr>
          <p:cNvPr id="23" name="TextBox 15"/>
          <p:cNvSpPr txBox="1"/>
          <p:nvPr/>
        </p:nvSpPr>
        <p:spPr>
          <a:xfrm>
            <a:off x="4961153" y="2922124"/>
            <a:ext cx="8853488" cy="1718419"/>
          </a:xfrm>
          <a:prstGeom prst="rect">
            <a:avLst/>
          </a:prstGeom>
        </p:spPr>
        <p:txBody>
          <a:bodyPr wrap="square" lIns="0" tIns="0" rIns="0" bIns="0" rtlCol="0" anchor="t">
            <a:spAutoFit/>
          </a:bodyPr>
          <a:lstStyle/>
          <a:p>
            <a:pPr algn="ctr">
              <a:lnSpc>
                <a:spcPts val="13439"/>
              </a:lnSpc>
            </a:pPr>
            <a:r>
              <a:rPr lang="en-US" sz="8800" dirty="0">
                <a:solidFill>
                  <a:srgbClr val="FE502D"/>
                </a:solidFill>
                <a:latin typeface="Bungee"/>
              </a:rPr>
              <a:t>LUYỆN TẬP</a:t>
            </a:r>
          </a:p>
        </p:txBody>
      </p:sp>
    </p:spTree>
    <p:extLst>
      <p:ext uri="{BB962C8B-B14F-4D97-AF65-F5344CB8AC3E}">
        <p14:creationId xmlns:p14="http://schemas.microsoft.com/office/powerpoint/2010/main" val="26195642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449</TotalTime>
  <Words>1109</Words>
  <Application>Microsoft Office PowerPoint</Application>
  <PresentationFormat>Custom</PresentationFormat>
  <Paragraphs>157</Paragraphs>
  <Slides>20</Slides>
  <Notes>2</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20</vt:i4>
      </vt:variant>
    </vt:vector>
  </HeadingPairs>
  <TitlesOfParts>
    <vt:vector size="39" baseType="lpstr">
      <vt:lpstr>Calibri</vt:lpstr>
      <vt:lpstr>#9Slide02 Noi dung dai</vt:lpstr>
      <vt:lpstr>Arialle Bold</vt:lpstr>
      <vt:lpstr>HP001 4 hàng</vt:lpstr>
      <vt:lpstr>Bungee Shade</vt:lpstr>
      <vt:lpstr>Bungee</vt:lpstr>
      <vt:lpstr>UVF Lobster12</vt:lpstr>
      <vt:lpstr>#9Slide07 SVNNexa Rust Slab Bla</vt:lpstr>
      <vt:lpstr>Arial</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HỌC</dc:title>
  <dc:subject>9Slide.vn</dc:subject>
  <dc:creator>Admin</dc:creator>
  <dc:description>9Slide.vn</dc:description>
  <cp:lastModifiedBy>Mai Nguyen</cp:lastModifiedBy>
  <cp:revision>30</cp:revision>
  <dcterms:created xsi:type="dcterms:W3CDTF">2006-08-16T00:00:00Z</dcterms:created>
  <dcterms:modified xsi:type="dcterms:W3CDTF">2021-12-18T12:41:30Z</dcterms:modified>
  <cp:category>9Slide.vn</cp:category>
  <dc:identifier>DAEyh8pbB_I</dc:identifier>
</cp:coreProperties>
</file>