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4" r:id="rId3"/>
    <p:sldMasterId id="2147483686" r:id="rId4"/>
  </p:sldMasterIdLst>
  <p:notesMasterIdLst>
    <p:notesMasterId r:id="rId19"/>
  </p:notesMasterIdLst>
  <p:sldIdLst>
    <p:sldId id="264" r:id="rId5"/>
    <p:sldId id="346" r:id="rId6"/>
    <p:sldId id="281" r:id="rId7"/>
    <p:sldId id="268" r:id="rId8"/>
    <p:sldId id="269" r:id="rId9"/>
    <p:sldId id="270" r:id="rId10"/>
    <p:sldId id="274" r:id="rId11"/>
    <p:sldId id="272" r:id="rId12"/>
    <p:sldId id="273" r:id="rId13"/>
    <p:sldId id="275" r:id="rId14"/>
    <p:sldId id="276" r:id="rId15"/>
    <p:sldId id="280" r:id="rId16"/>
    <p:sldId id="397" r:id="rId17"/>
    <p:sldId id="29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31" autoAdjust="0"/>
    <p:restoredTop sz="94660"/>
  </p:normalViewPr>
  <p:slideViewPr>
    <p:cSldViewPr snapToGrid="0">
      <p:cViewPr varScale="1">
        <p:scale>
          <a:sx n="57" d="100"/>
          <a:sy n="57" d="100"/>
        </p:scale>
        <p:origin x="78"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04DADCA-9B9E-4963-A957-D2FD6D7D638D}"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DADCA-9B9E-4963-A957-D2FD6D7D638D}"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DADCA-9B9E-4963-A957-D2FD6D7D638D}"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DADCA-9B9E-4963-A957-D2FD6D7D638D}"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2023/11/15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2023/11/15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2023/11/15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2023/11/15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274D81-BE9C-4C9D-8371-8BC208C7A872}" type="datetimeFigureOut">
              <a:rPr lang="zh-CN" altLang="en-US" smtClean="0"/>
              <a:t>2023/11/15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4DADCA-9B9E-4963-A957-D2FD6D7D638D}"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344" y="198033"/>
            <a:ext cx="11823312" cy="6461933"/>
          </a:xfrm>
          <a:prstGeom prst="rect">
            <a:avLst/>
          </a:prstGeom>
        </p:spPr>
      </p:pic>
      <p:sp>
        <p:nvSpPr>
          <p:cNvPr id="2" name="标题 1"/>
          <p:cNvSpPr>
            <a:spLocks noGrp="1"/>
          </p:cNvSpPr>
          <p:nvPr>
            <p:ph type="title" hasCustomPrompt="1"/>
          </p:nvPr>
        </p:nvSpPr>
        <p:spPr>
          <a:xfrm>
            <a:off x="499797" y="318559"/>
            <a:ext cx="10972800" cy="466064"/>
          </a:xfrm>
        </p:spPr>
        <p:txBody>
          <a:bodyPr>
            <a:noAutofit/>
          </a:bodyPr>
          <a:lstStyle>
            <a:lvl1pPr algn="l">
              <a:defRPr sz="2665" b="0" i="0">
                <a:solidFill>
                  <a:schemeClr val="tx1">
                    <a:lumMod val="85000"/>
                    <a:lumOff val="15000"/>
                  </a:schemeClr>
                </a:solidFill>
                <a:latin typeface="方正卡通简体" panose="03000509000000000000" pitchFamily="65" charset="-122"/>
                <a:ea typeface="方正卡通简体" panose="03000509000000000000" pitchFamily="65" charset="-122"/>
              </a:defRPr>
            </a:lvl1pPr>
          </a:lstStyle>
          <a:p>
            <a:r>
              <a:rPr lang="zh-CN" altLang="en-US" dirty="0"/>
              <a:t>第一部分  点击此处输入您的标题</a:t>
            </a:r>
          </a:p>
        </p:txBody>
      </p:sp>
      <p:sp>
        <p:nvSpPr>
          <p:cNvPr id="3" name="日期占位符 2"/>
          <p:cNvSpPr>
            <a:spLocks noGrp="1"/>
          </p:cNvSpPr>
          <p:nvPr>
            <p:ph type="dt" sz="half" idx="10"/>
          </p:nvPr>
        </p:nvSpPr>
        <p:spPr/>
        <p:txBody>
          <a:bodyPr/>
          <a:lstStyle/>
          <a:p>
            <a:fld id="{32274D81-BE9C-4C9D-8371-8BC208C7A872}" type="datetimeFigureOut">
              <a:rPr lang="zh-CN" altLang="en-US" smtClean="0"/>
              <a:t>2023/11/15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D5F6FF-76A1-4CE1-A727-BAA53E4938F6}" type="slidenum">
              <a:rPr lang="zh-CN" altLang="en-US" smtClean="0"/>
              <a:t>‹#›</a:t>
            </a:fld>
            <a:endParaRPr lang="zh-CN" altLang="en-US"/>
          </a:p>
        </p:txBody>
      </p:sp>
      <p:grpSp>
        <p:nvGrpSpPr>
          <p:cNvPr id="8" name="组合 7"/>
          <p:cNvGrpSpPr/>
          <p:nvPr userDrawn="1"/>
        </p:nvGrpSpPr>
        <p:grpSpPr>
          <a:xfrm>
            <a:off x="11232571" y="6282448"/>
            <a:ext cx="958165" cy="384043"/>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 name="TextBox 10"/>
          <p:cNvSpPr txBox="1"/>
          <p:nvPr userDrawn="1"/>
        </p:nvSpPr>
        <p:spPr>
          <a:xfrm>
            <a:off x="11300685" y="6248767"/>
            <a:ext cx="485140" cy="420370"/>
          </a:xfrm>
          <a:prstGeom prst="rect">
            <a:avLst/>
          </a:prstGeom>
          <a:noFill/>
        </p:spPr>
        <p:txBody>
          <a:bodyPr wrap="none" rtlCol="0">
            <a:spAutoFit/>
          </a:bodyPr>
          <a:lstStyle/>
          <a:p>
            <a:fld id="{15E71900-10A2-4CC6-8A82-1659C4480C15}" type="slidenum">
              <a:rPr lang="zh-CN" altLang="en-US" sz="2135" smtClean="0">
                <a:solidFill>
                  <a:schemeClr val="tx1">
                    <a:lumMod val="65000"/>
                    <a:lumOff val="35000"/>
                  </a:schemeClr>
                </a:solidFill>
              </a:rPr>
              <a:t>‹#›</a:t>
            </a:fld>
            <a:endParaRPr lang="zh-CN" altLang="en-US" sz="2135" dirty="0">
              <a:solidFill>
                <a:schemeClr val="tx1">
                  <a:lumMod val="65000"/>
                  <a:lumOff val="35000"/>
                </a:scheme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274D81-BE9C-4C9D-8371-8BC208C7A872}" type="datetimeFigureOut">
              <a:rPr lang="zh-CN" altLang="en-US" smtClean="0"/>
              <a:t>2023/11/15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49"/>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2023/11/15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2023/11/15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2023/11/15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2023/11/15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2023/11/15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2023/11/15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2023/11/15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2023/11/15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4DADCA-9B9E-4963-A957-D2FD6D7D638D}"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2023/11/15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2023/11/15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2023/11/15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2023/11/15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2023/11/15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2023/11/15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2023/11/15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4DADCA-9B9E-4963-A957-D2FD6D7D638D}" type="datetimeFigureOut">
              <a:rPr lang="en-US" smtClean="0"/>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4DADCA-9B9E-4963-A957-D2FD6D7D638D}" type="datetimeFigureOut">
              <a:rPr lang="en-US" smtClean="0"/>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DADCA-9B9E-4963-A957-D2FD6D7D638D}"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4DADCA-9B9E-4963-A957-D2FD6D7D638D}"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4DADCA-9B9E-4963-A957-D2FD6D7D638D}"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5.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DADCA-9B9E-4963-A957-D2FD6D7D638D}" type="datetimeFigureOut">
              <a:rPr lang="en-US" smtClean="0"/>
              <a:t>11/15/2023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355ED-D271-4885-A6A3-3712DE21233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11/15/2023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2274D81-BE9C-4C9D-8371-8BC208C7A872}" type="datetimeFigureOut">
              <a:rPr lang="zh-CN" altLang="en-US" smtClean="0"/>
              <a:t>2023/11/15</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ED5F6FF-76A1-4CE1-A727-BAA53E4938F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2023/11/15</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3"/>
          <a:stretch>
            <a:fillRect/>
          </a:stretch>
        </p:blipFill>
        <p:spPr>
          <a:xfrm>
            <a:off x="-8256" y="3810"/>
            <a:ext cx="12208511" cy="6851015"/>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12.GIF"/></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12.GI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12.GIF"/></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1511" y="3927336"/>
            <a:ext cx="12203511"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28241" y="4782626"/>
            <a:ext cx="12188826"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344495" y="4204133"/>
            <a:ext cx="11936455" cy="2786205"/>
          </a:xfrm>
          <a:prstGeom prst="rect">
            <a:avLst/>
          </a:prstGeom>
        </p:spPr>
      </p:pic>
      <p:pic>
        <p:nvPicPr>
          <p:cNvPr id="15" name="图片 14"/>
          <p:cNvPicPr>
            <a:picLocks noChangeAspect="1"/>
          </p:cNvPicPr>
          <p:nvPr/>
        </p:nvPicPr>
        <p:blipFill>
          <a:blip r:embed="rId6" cstate="screen"/>
          <a:stretch>
            <a:fillRect/>
          </a:stretch>
        </p:blipFill>
        <p:spPr>
          <a:xfrm>
            <a:off x="28241" y="2844921"/>
            <a:ext cx="810409" cy="956924"/>
          </a:xfrm>
          <a:prstGeom prst="rect">
            <a:avLst/>
          </a:prstGeom>
        </p:spPr>
      </p:pic>
      <p:sp>
        <p:nvSpPr>
          <p:cNvPr id="8" name="TextBox 7"/>
          <p:cNvSpPr txBox="1"/>
          <p:nvPr/>
        </p:nvSpPr>
        <p:spPr>
          <a:xfrm>
            <a:off x="472611" y="1859338"/>
            <a:ext cx="11527605" cy="175432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5400" b="1"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Bài</a:t>
            </a:r>
            <a:r>
              <a:rPr lang="en-US" sz="5400" b="1"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11: </a:t>
            </a:r>
            <a:r>
              <a:rPr lang="en-US" sz="5400"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Hoạt động mua bán </a:t>
            </a:r>
            <a:r>
              <a:rPr lang="en-US" sz="5400" b="1" dirty="0" err="1">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hàng</a:t>
            </a:r>
            <a:r>
              <a:rPr lang="en-US" sz="5400"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5400" b="1" dirty="0" err="1">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hóa</a:t>
            </a:r>
            <a:endParaRPr lang="en-US" sz="5400"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pPr algn="ctr"/>
            <a:r>
              <a:rPr lang="en-US" sz="54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
            </a:r>
            <a:r>
              <a:rPr lang="en-US" sz="54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tiết</a:t>
            </a:r>
            <a:r>
              <a:rPr lang="en-US" sz="54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1)</a:t>
            </a:r>
          </a:p>
        </p:txBody>
      </p:sp>
      <p:sp>
        <p:nvSpPr>
          <p:cNvPr id="2" name="Rounded Rectangle 1"/>
          <p:cNvSpPr/>
          <p:nvPr/>
        </p:nvSpPr>
        <p:spPr>
          <a:xfrm>
            <a:off x="2527935" y="701972"/>
            <a:ext cx="8227060" cy="1031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cs typeface="Times New Roman" panose="02020603050405020304" pitchFamily="18" charset="0"/>
              </a:rPr>
              <a:t>Chủ đề 3: Cộng đồng địa phương</a:t>
            </a:r>
          </a:p>
        </p:txBody>
      </p:sp>
    </p:spTree>
  </p:cSld>
  <p:clrMapOvr>
    <a:masterClrMapping/>
  </p:clrMapOvr>
  <mc:AlternateContent xmlns:mc="http://schemas.openxmlformats.org/markup-compatibility/2006" xmlns:p14="http://schemas.microsoft.com/office/powerpoint/2010/main">
    <mc:Choice Requires="p14">
      <p:transition spd="slow" p14:dur="14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750"/>
                                        <p:tgtEl>
                                          <p:spTgt spid="15"/>
                                        </p:tgtEl>
                                      </p:cBhvr>
                                    </p:animEffect>
                                    <p:anim calcmode="lin" valueType="num">
                                      <p:cBhvr>
                                        <p:cTn id="25" dur="750" fill="hold"/>
                                        <p:tgtEl>
                                          <p:spTgt spid="15"/>
                                        </p:tgtEl>
                                        <p:attrNameLst>
                                          <p:attrName>ppt_x</p:attrName>
                                        </p:attrNameLst>
                                      </p:cBhvr>
                                      <p:tavLst>
                                        <p:tav tm="0">
                                          <p:val>
                                            <p:strVal val="#ppt_x"/>
                                          </p:val>
                                        </p:tav>
                                        <p:tav tm="100000">
                                          <p:val>
                                            <p:strVal val="#ppt_x"/>
                                          </p:val>
                                        </p:tav>
                                      </p:tavLst>
                                    </p:anim>
                                    <p:anim calcmode="lin" valueType="num">
                                      <p:cBhvr>
                                        <p:cTn id="26"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 grpId="0" bldLvl="0" animBg="1"/>
      <p:bldP spid="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1000" r="-1000"/>
          </a:stretch>
        </a:blipFill>
        <a:effectLst/>
      </p:bgPr>
    </p:bg>
    <p:spTree>
      <p:nvGrpSpPr>
        <p:cNvPr id="1" name=""/>
        <p:cNvGrpSpPr/>
        <p:nvPr/>
      </p:nvGrpSpPr>
      <p:grpSpPr>
        <a:xfrm>
          <a:off x="0" y="0"/>
          <a:ext cx="0" cy="0"/>
          <a:chOff x="0" y="0"/>
          <a:chExt cx="0" cy="0"/>
        </a:xfrm>
      </p:grpSpPr>
      <p:grpSp>
        <p:nvGrpSpPr>
          <p:cNvPr id="4" name="组合 3"/>
          <p:cNvGrpSpPr/>
          <p:nvPr/>
        </p:nvGrpSpPr>
        <p:grpSpPr>
          <a:xfrm>
            <a:off x="1981161" y="2022035"/>
            <a:ext cx="8736458" cy="2055304"/>
            <a:chOff x="7019" y="5598"/>
            <a:chExt cx="6358" cy="1378"/>
          </a:xfrm>
        </p:grpSpPr>
        <p:sp>
          <p:nvSpPr>
            <p:cNvPr id="19" name="任意多边形 18"/>
            <p:cNvSpPr/>
            <p:nvPr/>
          </p:nvSpPr>
          <p:spPr>
            <a:xfrm>
              <a:off x="7117" y="6476"/>
              <a:ext cx="6260" cy="50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0" name="文本框 19"/>
            <p:cNvSpPr txBox="1"/>
            <p:nvPr/>
          </p:nvSpPr>
          <p:spPr>
            <a:xfrm>
              <a:off x="7019" y="5598"/>
              <a:ext cx="6260" cy="618"/>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Hoạt</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động</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thực hành</a:t>
              </a:r>
              <a:endParaRPr kumimoji="0" lang="zh-CN" alt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p:wheel spokes="8"/>
      </p:transition>
    </mc:Choice>
    <mc:Fallback xmlns="">
      <p:transition spd="slow">
        <p:wheel spokes="8"/>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1000" r="-1000"/>
          </a:stretch>
        </a:blipFill>
        <a:effectLst/>
      </p:bgPr>
    </p:bg>
    <p:spTree>
      <p:nvGrpSpPr>
        <p:cNvPr id="1" name=""/>
        <p:cNvGrpSpPr/>
        <p:nvPr/>
      </p:nvGrpSpPr>
      <p:grpSpPr>
        <a:xfrm>
          <a:off x="0" y="0"/>
          <a:ext cx="0" cy="0"/>
          <a:chOff x="0" y="0"/>
          <a:chExt cx="0" cy="0"/>
        </a:xfrm>
      </p:grpSpPr>
      <p:sp>
        <p:nvSpPr>
          <p:cNvPr id="2" name="Rounded Rectangle 1"/>
          <p:cNvSpPr/>
          <p:nvPr/>
        </p:nvSpPr>
        <p:spPr>
          <a:xfrm>
            <a:off x="871220" y="0"/>
            <a:ext cx="10082530" cy="688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1. Kể tên những hàng hóa cần thiết cho cuộc sống của gia đình em</a:t>
            </a:r>
          </a:p>
        </p:txBody>
      </p:sp>
      <p:pic>
        <p:nvPicPr>
          <p:cNvPr id="3" name="Content Placeholder 2" descr="mo-cua-hang-tap-hoa-tai-nha"/>
          <p:cNvPicPr>
            <a:picLocks noGrp="1" noChangeAspect="1"/>
          </p:cNvPicPr>
          <p:nvPr>
            <p:ph idx="1"/>
          </p:nvPr>
        </p:nvPicPr>
        <p:blipFill>
          <a:blip r:embed="rId3"/>
          <a:stretch>
            <a:fillRect/>
          </a:stretch>
        </p:blipFill>
        <p:spPr>
          <a:xfrm>
            <a:off x="2409190" y="806450"/>
            <a:ext cx="7625080" cy="4615815"/>
          </a:xfrm>
          <a:prstGeom prst="rect">
            <a:avLst/>
          </a:prstGeom>
        </p:spPr>
      </p:pic>
      <p:sp>
        <p:nvSpPr>
          <p:cNvPr id="5" name="Rounded Rectangle 4"/>
          <p:cNvSpPr/>
          <p:nvPr/>
        </p:nvSpPr>
        <p:spPr>
          <a:xfrm>
            <a:off x="1499870" y="5741035"/>
            <a:ext cx="10082530" cy="6889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2. Nếu thiếu hàng hóa đó thì cuộc sống của em và gia đình như thế nào?</a:t>
            </a:r>
          </a:p>
        </p:txBody>
      </p:sp>
      <p:sp>
        <p:nvSpPr>
          <p:cNvPr id="6" name="Hình chữ nhật 5">
            <a:extLst>
              <a:ext uri="{FF2B5EF4-FFF2-40B4-BE49-F238E27FC236}">
                <a16:creationId xmlns:a16="http://schemas.microsoft.com/office/drawing/2014/main" id="{95DA2C3B-F34F-4D16-B575-BDC629F222F8}"/>
              </a:ext>
            </a:extLst>
          </p:cNvPr>
          <p:cNvSpPr/>
          <p:nvPr/>
        </p:nvSpPr>
        <p:spPr>
          <a:xfrm>
            <a:off x="11044719" y="0"/>
            <a:ext cx="1147281" cy="1222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2"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1" animBg="1"/>
      <p:bldP spid="5"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9745" y="2219960"/>
            <a:ext cx="4873625" cy="3397250"/>
          </a:xfrm>
          <a:prstGeom prst="rect">
            <a:avLst/>
          </a:prstGeom>
          <a:noFill/>
          <a:ln w="19050" cmpd="sng">
            <a:solidFill>
              <a:srgbClr val="F2F2F2"/>
            </a:solidFill>
            <a:bevel/>
          </a:ln>
          <a:extLst>
            <a:ext uri="{909E8E84-426E-40DD-AFC4-6F175D3DCCD1}">
              <a14:hiddenFill xmlns:a14="http://schemas.microsoft.com/office/drawing/2010/main">
                <a:solidFill>
                  <a:srgbClr val="FFFFFF"/>
                </a:solidFill>
              </a14:hiddenFill>
            </a:ext>
          </a:extLst>
        </p:spPr>
      </p:pic>
      <p:grpSp>
        <p:nvGrpSpPr>
          <p:cNvPr id="9" name="组合 4"/>
          <p:cNvGrpSpPr/>
          <p:nvPr/>
        </p:nvGrpSpPr>
        <p:grpSpPr bwMode="auto">
          <a:xfrm>
            <a:off x="6204114" y="981092"/>
            <a:ext cx="5382969" cy="622080"/>
            <a:chOff x="0" y="0"/>
            <a:chExt cx="4752528" cy="549875"/>
          </a:xfrm>
          <a:solidFill>
            <a:schemeClr val="accent1"/>
          </a:solidFill>
        </p:grpSpPr>
        <p:sp>
          <p:nvSpPr>
            <p:cNvPr id="10" name="矩形 3"/>
            <p:cNvSpPr>
              <a:spLocks noChangeArrowheads="1"/>
            </p:cNvSpPr>
            <p:nvPr/>
          </p:nvSpPr>
          <p:spPr bwMode="auto">
            <a:xfrm>
              <a:off x="0" y="0"/>
              <a:ext cx="4752528" cy="549875"/>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400">
                <a:solidFill>
                  <a:srgbClr val="FFFFFF"/>
                </a:solidFill>
                <a:latin typeface="Times New Roman" panose="02020603050405020304" pitchFamily="18" charset="0"/>
                <a:cs typeface="Times New Roman" panose="02020603050405020304" pitchFamily="18" charset="0"/>
                <a:sym typeface="SimSun" panose="02010600030101010101" pitchFamily="2" charset="-122"/>
              </a:endParaRPr>
            </a:p>
          </p:txBody>
        </p:sp>
        <p:sp>
          <p:nvSpPr>
            <p:cNvPr id="11" name="TextBox 8"/>
            <p:cNvSpPr>
              <a:spLocks noChangeArrowheads="1"/>
            </p:cNvSpPr>
            <p:nvPr/>
          </p:nvSpPr>
          <p:spPr bwMode="auto">
            <a:xfrm>
              <a:off x="764955" y="98612"/>
              <a:ext cx="3456384" cy="4069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zh-CN" sz="2400">
                  <a:solidFill>
                    <a:schemeClr val="bg1"/>
                  </a:solidFill>
                  <a:latin typeface="Times New Roman" panose="02020603050405020304" pitchFamily="18" charset="0"/>
                  <a:ea typeface="Microsoft YaHei" panose="020B0503020204020204" charset="-122"/>
                  <a:cs typeface="Times New Roman" panose="02020603050405020304" pitchFamily="18" charset="0"/>
                  <a:sym typeface="Microsoft YaHei" panose="020B0503020204020204" charset="-122"/>
                </a:rPr>
                <a:t>Kết luận </a:t>
              </a:r>
              <a:endParaRPr lang="zh-CN" altLang="en-US" sz="2400" dirty="0">
                <a:solidFill>
                  <a:schemeClr val="bg1"/>
                </a:solidFill>
                <a:latin typeface="Times New Roman" panose="02020603050405020304" pitchFamily="18" charset="0"/>
                <a:ea typeface="Microsoft YaHei" panose="020B0503020204020204" charset="-122"/>
                <a:cs typeface="Times New Roman" panose="02020603050405020304" pitchFamily="18" charset="0"/>
                <a:sym typeface="Microsoft YaHei" panose="020B0503020204020204" charset="-122"/>
              </a:endParaRPr>
            </a:p>
          </p:txBody>
        </p:sp>
      </p:grpSp>
      <p:sp>
        <p:nvSpPr>
          <p:cNvPr id="13" name="矩形 12"/>
          <p:cNvSpPr>
            <a:spLocks noChangeArrowheads="1"/>
          </p:cNvSpPr>
          <p:nvPr/>
        </p:nvSpPr>
        <p:spPr bwMode="auto">
          <a:xfrm>
            <a:off x="5673090" y="1711325"/>
            <a:ext cx="600646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SimSun"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SimSun"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SimSun"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SimSun"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SimSun" panose="02010600030101010101" pitchFamily="2" charset="-122"/>
                <a:cs typeface="+mn-cs"/>
              </a:defRPr>
            </a:lvl9pPr>
          </a:lstStyle>
          <a:p>
            <a:pPr algn="just">
              <a:lnSpc>
                <a:spcPct val="150000"/>
              </a:lnSpc>
            </a:pPr>
            <a:r>
              <a:rPr lang="en-US" altLang="zh-CN" sz="3000">
                <a:solidFill>
                  <a:srgbClr val="7030A0"/>
                </a:solidFill>
                <a:latin typeface="Times New Roman" panose="02020603050405020304" pitchFamily="18" charset="0"/>
                <a:ea typeface="Microsoft YaHei" panose="020B0503020204020204" charset="-122"/>
                <a:cs typeface="Times New Roman" panose="02020603050405020304" pitchFamily="18" charset="0"/>
                <a:sym typeface="Microsoft YaHei" panose="020B0503020204020204" charset="-122"/>
              </a:rPr>
              <a:t>Cuộc sống của mỗi gia đình cần nhiều loại hàng hóa khác nhau như đồ ăn, thức uống, quần áo, đồ dùng.... Nếu thiếu những loại hàng hóa đó thì cuộc sống sẽ gặp nhiều khó khăn và chất lượng cuộc sống không đảm bảo.</a:t>
            </a:r>
            <a:endParaRPr lang="en-US" altLang="zh-CN" sz="3000" dirty="0">
              <a:solidFill>
                <a:srgbClr val="7030A0"/>
              </a:solidFill>
              <a:latin typeface="Times New Roman" panose="02020603050405020304" pitchFamily="18" charset="0"/>
              <a:ea typeface="Microsoft YaHei" panose="020B0503020204020204" charset="-122"/>
              <a:cs typeface="Times New Roman" panose="02020603050405020304" pitchFamily="18" charset="0"/>
              <a:sym typeface="Microsoft YaHei" panose="020B0503020204020204" charset="-122"/>
            </a:endParaRPr>
          </a:p>
        </p:txBody>
      </p:sp>
      <p:sp>
        <p:nvSpPr>
          <p:cNvPr id="2" name="标题 1"/>
          <p:cNvSpPr>
            <a:spLocks noGrp="1"/>
          </p:cNvSpPr>
          <p:nvPr>
            <p:ph type="title"/>
          </p:nvPr>
        </p:nvSpPr>
        <p:spPr/>
        <p:txBody>
          <a:bodyPr/>
          <a:lstStyle/>
          <a:p>
            <a:r>
              <a:rPr lang="en-US" altLang="zh-CN">
                <a:latin typeface="Times New Roman" panose="02020603050405020304" pitchFamily="18" charset="0"/>
                <a:cs typeface="Times New Roman" panose="02020603050405020304" pitchFamily="18" charset="0"/>
              </a:rPr>
              <a:t>Abc</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6" presetClass="emph" presetSubtype="0" fill="hold" nodeType="afterEffect">
                                  <p:stCondLst>
                                    <p:cond delay="0"/>
                                  </p:stCondLst>
                                  <p:childTnLst>
                                    <p:animScale>
                                      <p:cBhvr>
                                        <p:cTn id="21" dur="2000" fill="hold"/>
                                        <p:tgtEl>
                                          <p:spTgt spid="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904" y="0"/>
            <a:ext cx="12192000" cy="6858000"/>
          </a:xfrm>
          <a:prstGeom prst="rect">
            <a:avLst/>
          </a:prstGeom>
          <a:noFill/>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455" y="-263589"/>
            <a:ext cx="8809795" cy="1935747"/>
          </a:xfrm>
          <a:prstGeom prst="rect">
            <a:avLst/>
          </a:prstGeom>
        </p:spPr>
      </p:pic>
      <p:sp>
        <p:nvSpPr>
          <p:cNvPr id="7" name="TextBox 6"/>
          <p:cNvSpPr txBox="1"/>
          <p:nvPr/>
        </p:nvSpPr>
        <p:spPr>
          <a:xfrm>
            <a:off x="1364566" y="1490893"/>
            <a:ext cx="9739225" cy="47705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w="9525">
                  <a:noFill/>
                </a:ln>
                <a:solidFill>
                  <a:prstClr val="black"/>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Yêu</a:t>
            </a:r>
            <a:r>
              <a:rPr kumimoji="0" lang="en-US" altLang="zh-CN" sz="4000" b="0" i="0" u="none" strike="noStrike" kern="1200" cap="none" spc="0" normalizeH="0" baseline="0" noProof="0" dirty="0">
                <a:ln w="9525">
                  <a:noFill/>
                </a:ln>
                <a:solidFill>
                  <a:prstClr val="black"/>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 </a:t>
            </a:r>
            <a:r>
              <a:rPr kumimoji="0" lang="en-US" altLang="zh-CN" sz="4000" b="0" i="0" u="none" strike="noStrike" kern="1200" cap="none" spc="0" normalizeH="0" baseline="0" noProof="0" dirty="0" err="1">
                <a:ln w="9525">
                  <a:noFill/>
                </a:ln>
                <a:solidFill>
                  <a:prstClr val="black"/>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cầu</a:t>
            </a:r>
            <a:r>
              <a:rPr kumimoji="0" lang="en-US" altLang="zh-CN" sz="4000" b="0" i="0" u="none" strike="noStrike" kern="1200" cap="none" spc="0" normalizeH="0" baseline="0" noProof="0" dirty="0">
                <a:ln w="9525">
                  <a:noFill/>
                </a:ln>
                <a:solidFill>
                  <a:prstClr val="black"/>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 </a:t>
            </a:r>
            <a:r>
              <a:rPr kumimoji="0" lang="en-US" altLang="zh-CN" sz="4000" b="0" i="0" u="none" strike="noStrike" kern="1200" cap="none" spc="0" normalizeH="0" baseline="0" noProof="0" dirty="0" err="1">
                <a:ln w="9525">
                  <a:noFill/>
                </a:ln>
                <a:solidFill>
                  <a:prstClr val="black"/>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cần</a:t>
            </a:r>
            <a:r>
              <a:rPr kumimoji="0" lang="en-US" altLang="zh-CN" sz="4000" b="0" i="0" u="none" strike="noStrike" kern="1200" cap="none" spc="0" normalizeH="0" baseline="0" noProof="0" dirty="0">
                <a:ln w="9525">
                  <a:noFill/>
                </a:ln>
                <a:solidFill>
                  <a:prstClr val="black"/>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 </a:t>
            </a:r>
            <a:r>
              <a:rPr kumimoji="0" lang="en-US" altLang="zh-CN" sz="4000" b="0" i="0" u="none" strike="noStrike" kern="1200" cap="none" spc="0" normalizeH="0" baseline="0" noProof="0" dirty="0" err="1">
                <a:ln w="9525">
                  <a:noFill/>
                </a:ln>
                <a:solidFill>
                  <a:prstClr val="black"/>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đạt</a:t>
            </a:r>
            <a:r>
              <a:rPr kumimoji="0" lang="en-US" altLang="zh-CN" sz="4000" b="0" i="0" u="none" strike="noStrike" kern="1200" cap="none" spc="0" normalizeH="0" baseline="0" noProof="0" dirty="0">
                <a:ln w="9525">
                  <a:noFill/>
                </a:ln>
                <a:solidFill>
                  <a:prstClr val="black"/>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w="9525">
                  <a:noFill/>
                </a:ln>
                <a:solidFill>
                  <a:prstClr val="black"/>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-Kể tên được một số đồ dùng, thực phẩm, đồ uống cần thiết cho cuộc sống hàng ngày của gia đình.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w="9525">
                  <a:noFill/>
                </a:ln>
                <a:solidFill>
                  <a:prstClr val="black"/>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 Nêu được vai trò của một số đồ dùng, thực phẩm, đồ uống cần thiết cho cuộc sống hàng ngày của gia đình.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w="9525">
                  <a:noFill/>
                </a:ln>
                <a:solidFill>
                  <a:srgbClr val="FC6E5B"/>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 </a:t>
            </a:r>
          </a:p>
        </p:txBody>
      </p:sp>
      <p:pic>
        <p:nvPicPr>
          <p:cNvPr id="9"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92767" y="4650317"/>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401862" flipH="1">
            <a:off x="12496801" y="5925277"/>
            <a:ext cx="1322916" cy="1322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819717" y="31242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20973" y="3756364"/>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162538" y="4500553"/>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82727" y="5551721"/>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9748" y="2214501"/>
            <a:ext cx="673100" cy="67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70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grpId="0"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strVal val="(6*min(max(#ppt_w*#ppt_h,.3),1)-7.4)/-.7*#ppt_w"/>
                                          </p:val>
                                        </p:tav>
                                        <p:tav tm="100000">
                                          <p:val>
                                            <p:strVal val="#ppt_w"/>
                                          </p:val>
                                        </p:tav>
                                      </p:tavLst>
                                    </p:anim>
                                    <p:anim calcmode="lin" valueType="num">
                                      <p:cBhvr>
                                        <p:cTn id="28" dur="750" fill="hold"/>
                                        <p:tgtEl>
                                          <p:spTgt spid="7"/>
                                        </p:tgtEl>
                                        <p:attrNameLst>
                                          <p:attrName>ppt_h</p:attrName>
                                        </p:attrNameLst>
                                      </p:cBhvr>
                                      <p:tavLst>
                                        <p:tav tm="0">
                                          <p:val>
                                            <p:strVal val="(6*min(max(#ppt_w*#ppt_h,.3),1)-7.4)/-.7*#ppt_h"/>
                                          </p:val>
                                        </p:tav>
                                        <p:tav tm="100000">
                                          <p:val>
                                            <p:strVal val="#ppt_h"/>
                                          </p:val>
                                        </p:tav>
                                      </p:tavLst>
                                    </p:anim>
                                    <p:anim calcmode="lin" valueType="num">
                                      <p:cBhvr>
                                        <p:cTn id="29" dur="750" fill="hold"/>
                                        <p:tgtEl>
                                          <p:spTgt spid="7"/>
                                        </p:tgtEl>
                                        <p:attrNameLst>
                                          <p:attrName>ppt_x</p:attrName>
                                        </p:attrNameLst>
                                      </p:cBhvr>
                                      <p:tavLst>
                                        <p:tav tm="0">
                                          <p:val>
                                            <p:fltVal val="0.5"/>
                                          </p:val>
                                        </p:tav>
                                        <p:tav tm="100000">
                                          <p:val>
                                            <p:strVal val="#ppt_x"/>
                                          </p:val>
                                        </p:tav>
                                      </p:tavLst>
                                    </p:anim>
                                    <p:anim calcmode="lin" valueType="num">
                                      <p:cBhvr>
                                        <p:cTn id="30" dur="75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44" dur="4500" fill="hold"/>
                                        <p:tgtEl>
                                          <p:spTgt spid="15"/>
                                        </p:tgtEl>
                                        <p:attrNameLst>
                                          <p:attrName>ppt_x</p:attrName>
                                          <p:attrName>ppt_y</p:attrName>
                                        </p:attrNameLst>
                                      </p:cBhvr>
                                      <p:rCtr x="53819" y="-39321"/>
                                    </p:animMotion>
                                  </p:childTnLst>
                                </p:cTn>
                              </p:par>
                              <p:par>
                                <p:cTn id="45"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46" dur="4500" fill="hold"/>
                                        <p:tgtEl>
                                          <p:spTgt spid="16"/>
                                        </p:tgtEl>
                                        <p:attrNameLst>
                                          <p:attrName>ppt_x</p:attrName>
                                          <p:attrName>ppt_y</p:attrName>
                                        </p:attrNameLst>
                                      </p:cBhvr>
                                      <p:rCtr x="53819" y="-393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802" y="-385663"/>
            <a:ext cx="10413485" cy="7289440"/>
          </a:xfrm>
          <a:prstGeom prst="rect">
            <a:avLst/>
          </a:prstGeom>
        </p:spPr>
      </p:pic>
      <p:sp>
        <p:nvSpPr>
          <p:cNvPr id="18" name="TextBox 17"/>
          <p:cNvSpPr txBox="1"/>
          <p:nvPr/>
        </p:nvSpPr>
        <p:spPr>
          <a:xfrm>
            <a:off x="3666454" y="4401071"/>
            <a:ext cx="5252605"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Chào</a:t>
            </a:r>
            <a:r>
              <a:rPr kumimoji="0" lang="en-US" sz="4800" b="1" i="0" u="none" strike="noStrike" kern="1200" cap="none" spc="0" normalizeH="0" noProof="0">
                <a:ln>
                  <a:noFill/>
                </a:ln>
                <a:solidFill>
                  <a:srgbClr val="FF0000"/>
                </a:solidFill>
                <a:effectLst/>
                <a:uLnTx/>
                <a:uFillTx/>
                <a:latin typeface="Times New Roman" panose="02020603050405020304" pitchFamily="18" charset="0"/>
                <a:cs typeface="Times New Roman" panose="02020603050405020304" pitchFamily="18" charset="0"/>
              </a:rPr>
              <a:t> tạm biệt!</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Click="0">
        <p15:prstTrans prst="airplan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904" y="0"/>
            <a:ext cx="12192000" cy="6858000"/>
          </a:xfrm>
          <a:prstGeom prst="rect">
            <a:avLst/>
          </a:prstGeom>
          <a:noFill/>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455" y="-263589"/>
            <a:ext cx="8809795" cy="1935747"/>
          </a:xfrm>
          <a:prstGeom prst="rect">
            <a:avLst/>
          </a:prstGeom>
        </p:spPr>
      </p:pic>
      <p:sp>
        <p:nvSpPr>
          <p:cNvPr id="7" name="TextBox 6"/>
          <p:cNvSpPr txBox="1"/>
          <p:nvPr/>
        </p:nvSpPr>
        <p:spPr>
          <a:xfrm>
            <a:off x="1364566" y="1490893"/>
            <a:ext cx="9739225" cy="4770537"/>
          </a:xfrm>
          <a:prstGeom prst="rect">
            <a:avLst/>
          </a:prstGeom>
          <a:noFill/>
        </p:spPr>
        <p:txBody>
          <a:bodyPr wrap="square" rtlCol="0">
            <a:spAutoFit/>
          </a:bodyPr>
          <a:lstStyle/>
          <a:p>
            <a:pPr algn="ctr"/>
            <a:r>
              <a:rPr lang="en-US" altLang="zh-CN" sz="4000" dirty="0" err="1">
                <a:ln w="9525">
                  <a:noFill/>
                </a:ln>
                <a:solidFill>
                  <a:schemeClr val="tx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Yêu</a:t>
            </a:r>
            <a:r>
              <a:rPr lang="en-US" altLang="zh-CN" sz="4000" dirty="0">
                <a:ln w="9525">
                  <a:noFill/>
                </a:ln>
                <a:solidFill>
                  <a:schemeClr val="tx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 </a:t>
            </a:r>
            <a:r>
              <a:rPr lang="en-US" altLang="zh-CN" sz="4000" dirty="0" err="1">
                <a:ln w="9525">
                  <a:noFill/>
                </a:ln>
                <a:solidFill>
                  <a:schemeClr val="tx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cầu</a:t>
            </a:r>
            <a:r>
              <a:rPr lang="en-US" altLang="zh-CN" sz="4000" dirty="0">
                <a:ln w="9525">
                  <a:noFill/>
                </a:ln>
                <a:solidFill>
                  <a:schemeClr val="tx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 </a:t>
            </a:r>
            <a:r>
              <a:rPr lang="en-US" altLang="zh-CN" sz="4000" dirty="0" err="1">
                <a:ln w="9525">
                  <a:noFill/>
                </a:ln>
                <a:solidFill>
                  <a:schemeClr val="tx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cần</a:t>
            </a:r>
            <a:r>
              <a:rPr lang="en-US" altLang="zh-CN" sz="4000" dirty="0">
                <a:ln w="9525">
                  <a:noFill/>
                </a:ln>
                <a:solidFill>
                  <a:schemeClr val="tx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 </a:t>
            </a:r>
            <a:r>
              <a:rPr lang="en-US" altLang="zh-CN" sz="4000" dirty="0" err="1">
                <a:ln w="9525">
                  <a:noFill/>
                </a:ln>
                <a:solidFill>
                  <a:schemeClr val="tx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đạt</a:t>
            </a:r>
            <a:r>
              <a:rPr lang="en-US" altLang="zh-CN" sz="4000" dirty="0">
                <a:ln w="9525">
                  <a:noFill/>
                </a:ln>
                <a:solidFill>
                  <a:schemeClr val="tx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a:t>
            </a:r>
          </a:p>
          <a:p>
            <a:pPr algn="l"/>
            <a:r>
              <a:rPr lang="en-US" altLang="zh-CN" sz="4000" dirty="0">
                <a:ln w="9525">
                  <a:noFill/>
                </a:ln>
                <a:solidFill>
                  <a:schemeClr val="tx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-Kể tên được một số đồ dùng, thực phẩm, đồ uống cần thiết cho cuộc sống hàng ngày của gia đình.</a:t>
            </a:r>
          </a:p>
          <a:p>
            <a:pPr algn="l"/>
            <a:r>
              <a:rPr lang="en-US" altLang="zh-CN" sz="4000" dirty="0">
                <a:ln w="9525">
                  <a:noFill/>
                </a:ln>
                <a:solidFill>
                  <a:schemeClr val="tx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 Nêu được vai trò của một số đồ dùng, thực phẩm, đồ uống cần thiết cho cuộc sống hàng ngày của gia đình.</a:t>
            </a:r>
          </a:p>
          <a:p>
            <a:pPr algn="ctr"/>
            <a:r>
              <a:rPr lang="en-US" altLang="zh-CN" sz="2400" dirty="0">
                <a:ln w="9525">
                  <a:noFill/>
                </a:ln>
                <a:solidFill>
                  <a:schemeClr val="accent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 </a:t>
            </a:r>
          </a:p>
        </p:txBody>
      </p:sp>
      <p:pic>
        <p:nvPicPr>
          <p:cNvPr id="9"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92767" y="4650317"/>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401862" flipH="1">
            <a:off x="12496801" y="5925277"/>
            <a:ext cx="1322916" cy="1322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819717" y="31242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20973" y="3756364"/>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162538" y="4500553"/>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82727" y="5551721"/>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9748" y="2214501"/>
            <a:ext cx="673100" cy="67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grpId="0"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strVal val="(6*min(max(#ppt_w*#ppt_h,.3),1)-7.4)/-.7*#ppt_w"/>
                                          </p:val>
                                        </p:tav>
                                        <p:tav tm="100000">
                                          <p:val>
                                            <p:strVal val="#ppt_w"/>
                                          </p:val>
                                        </p:tav>
                                      </p:tavLst>
                                    </p:anim>
                                    <p:anim calcmode="lin" valueType="num">
                                      <p:cBhvr>
                                        <p:cTn id="28" dur="750" fill="hold"/>
                                        <p:tgtEl>
                                          <p:spTgt spid="7"/>
                                        </p:tgtEl>
                                        <p:attrNameLst>
                                          <p:attrName>ppt_h</p:attrName>
                                        </p:attrNameLst>
                                      </p:cBhvr>
                                      <p:tavLst>
                                        <p:tav tm="0">
                                          <p:val>
                                            <p:strVal val="(6*min(max(#ppt_w*#ppt_h,.3),1)-7.4)/-.7*#ppt_h"/>
                                          </p:val>
                                        </p:tav>
                                        <p:tav tm="100000">
                                          <p:val>
                                            <p:strVal val="#ppt_h"/>
                                          </p:val>
                                        </p:tav>
                                      </p:tavLst>
                                    </p:anim>
                                    <p:anim calcmode="lin" valueType="num">
                                      <p:cBhvr>
                                        <p:cTn id="29" dur="750" fill="hold"/>
                                        <p:tgtEl>
                                          <p:spTgt spid="7"/>
                                        </p:tgtEl>
                                        <p:attrNameLst>
                                          <p:attrName>ppt_x</p:attrName>
                                        </p:attrNameLst>
                                      </p:cBhvr>
                                      <p:tavLst>
                                        <p:tav tm="0">
                                          <p:val>
                                            <p:fltVal val="0.5"/>
                                          </p:val>
                                        </p:tav>
                                        <p:tav tm="100000">
                                          <p:val>
                                            <p:strVal val="#ppt_x"/>
                                          </p:val>
                                        </p:tav>
                                      </p:tavLst>
                                    </p:anim>
                                    <p:anim calcmode="lin" valueType="num">
                                      <p:cBhvr>
                                        <p:cTn id="30" dur="75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44" dur="4500" fill="hold"/>
                                        <p:tgtEl>
                                          <p:spTgt spid="15"/>
                                        </p:tgtEl>
                                        <p:attrNameLst>
                                          <p:attrName>ppt_x</p:attrName>
                                          <p:attrName>ppt_y</p:attrName>
                                        </p:attrNameLst>
                                      </p:cBhvr>
                                      <p:rCtr x="53819" y="-39321"/>
                                    </p:animMotion>
                                  </p:childTnLst>
                                </p:cTn>
                              </p:par>
                              <p:par>
                                <p:cTn id="45"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46" dur="4500" fill="hold"/>
                                        <p:tgtEl>
                                          <p:spTgt spid="16"/>
                                        </p:tgtEl>
                                        <p:attrNameLst>
                                          <p:attrName>ppt_x</p:attrName>
                                          <p:attrName>ppt_y</p:attrName>
                                        </p:attrNameLst>
                                      </p:cBhvr>
                                      <p:rCtr x="53819" y="-393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1794" y="278889"/>
            <a:ext cx="8809795" cy="1935747"/>
          </a:xfrm>
          <a:prstGeom prst="rect">
            <a:avLst/>
          </a:prstGeom>
        </p:spPr>
      </p:pic>
      <p:sp>
        <p:nvSpPr>
          <p:cNvPr id="7" name="TextBox 6"/>
          <p:cNvSpPr txBox="1"/>
          <p:nvPr/>
        </p:nvSpPr>
        <p:spPr>
          <a:xfrm>
            <a:off x="4677116" y="2716398"/>
            <a:ext cx="3046026" cy="1569660"/>
          </a:xfrm>
          <a:prstGeom prst="rect">
            <a:avLst/>
          </a:prstGeom>
          <a:noFill/>
        </p:spPr>
        <p:txBody>
          <a:bodyPr wrap="none" rtlCol="0">
            <a:spAutoFit/>
          </a:bodyPr>
          <a:lstStyle/>
          <a:p>
            <a:pPr algn="ctr"/>
            <a:r>
              <a:rPr lang="en-US" altLang="zh-CN" sz="9600">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Tiết 1</a:t>
            </a:r>
            <a:endParaRPr lang="zh-CN" altLang="en-US" sz="9600" dirty="0">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anose="03000509000000000000" pitchFamily="65" charset="-122"/>
              <a:cs typeface="Times New Roman" panose="02020603050405020304" pitchFamily="18" charset="0"/>
            </a:endParaRPr>
          </a:p>
        </p:txBody>
      </p:sp>
      <p:pic>
        <p:nvPicPr>
          <p:cNvPr id="9"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92767" y="4650317"/>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401862" flipH="1">
            <a:off x="12496801" y="5925277"/>
            <a:ext cx="1322916" cy="1322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819717" y="31242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1043855" y="4500603"/>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1043855" y="4535759"/>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82727" y="5551721"/>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9748" y="2214501"/>
            <a:ext cx="673100" cy="67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grpId="0"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strVal val="(6*min(max(#ppt_w*#ppt_h,.3),1)-7.4)/-.7*#ppt_w"/>
                                          </p:val>
                                        </p:tav>
                                        <p:tav tm="100000">
                                          <p:val>
                                            <p:strVal val="#ppt_w"/>
                                          </p:val>
                                        </p:tav>
                                      </p:tavLst>
                                    </p:anim>
                                    <p:anim calcmode="lin" valueType="num">
                                      <p:cBhvr>
                                        <p:cTn id="28" dur="750" fill="hold"/>
                                        <p:tgtEl>
                                          <p:spTgt spid="7"/>
                                        </p:tgtEl>
                                        <p:attrNameLst>
                                          <p:attrName>ppt_h</p:attrName>
                                        </p:attrNameLst>
                                      </p:cBhvr>
                                      <p:tavLst>
                                        <p:tav tm="0">
                                          <p:val>
                                            <p:strVal val="(6*min(max(#ppt_w*#ppt_h,.3),1)-7.4)/-.7*#ppt_h"/>
                                          </p:val>
                                        </p:tav>
                                        <p:tav tm="100000">
                                          <p:val>
                                            <p:strVal val="#ppt_h"/>
                                          </p:val>
                                        </p:tav>
                                      </p:tavLst>
                                    </p:anim>
                                    <p:anim calcmode="lin" valueType="num">
                                      <p:cBhvr>
                                        <p:cTn id="29" dur="750" fill="hold"/>
                                        <p:tgtEl>
                                          <p:spTgt spid="7"/>
                                        </p:tgtEl>
                                        <p:attrNameLst>
                                          <p:attrName>ppt_x</p:attrName>
                                        </p:attrNameLst>
                                      </p:cBhvr>
                                      <p:tavLst>
                                        <p:tav tm="0">
                                          <p:val>
                                            <p:fltVal val="0.5"/>
                                          </p:val>
                                        </p:tav>
                                        <p:tav tm="100000">
                                          <p:val>
                                            <p:strVal val="#ppt_x"/>
                                          </p:val>
                                        </p:tav>
                                      </p:tavLst>
                                    </p:anim>
                                    <p:anim calcmode="lin" valueType="num">
                                      <p:cBhvr>
                                        <p:cTn id="30" dur="75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44" dur="4500" fill="hold"/>
                                        <p:tgtEl>
                                          <p:spTgt spid="15"/>
                                        </p:tgtEl>
                                        <p:attrNameLst>
                                          <p:attrName>ppt_x</p:attrName>
                                          <p:attrName>ppt_y</p:attrName>
                                        </p:attrNameLst>
                                      </p:cBhvr>
                                      <p:rCtr x="53819" y="-39321"/>
                                    </p:animMotion>
                                  </p:childTnLst>
                                </p:cTn>
                              </p:par>
                              <p:par>
                                <p:cTn id="45"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46" dur="4500" fill="hold"/>
                                        <p:tgtEl>
                                          <p:spTgt spid="16"/>
                                        </p:tgtEl>
                                        <p:attrNameLst>
                                          <p:attrName>ppt_x</p:attrName>
                                          <p:attrName>ppt_y</p:attrName>
                                        </p:attrNameLst>
                                      </p:cBhvr>
                                      <p:rCtr x="53819" y="-393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1000" r="-1000"/>
          </a:stretch>
        </a:blipFill>
        <a:effectLst/>
      </p:bgPr>
    </p:bg>
    <p:spTree>
      <p:nvGrpSpPr>
        <p:cNvPr id="1" name=""/>
        <p:cNvGrpSpPr/>
        <p:nvPr/>
      </p:nvGrpSpPr>
      <p:grpSpPr>
        <a:xfrm>
          <a:off x="0" y="0"/>
          <a:ext cx="0" cy="0"/>
          <a:chOff x="0" y="0"/>
          <a:chExt cx="0" cy="0"/>
        </a:xfrm>
      </p:grpSpPr>
      <p:grpSp>
        <p:nvGrpSpPr>
          <p:cNvPr id="4" name="组合 3"/>
          <p:cNvGrpSpPr/>
          <p:nvPr/>
        </p:nvGrpSpPr>
        <p:grpSpPr>
          <a:xfrm>
            <a:off x="1981161" y="2022035"/>
            <a:ext cx="8736458" cy="2055304"/>
            <a:chOff x="7019" y="5598"/>
            <a:chExt cx="6358" cy="1378"/>
          </a:xfrm>
        </p:grpSpPr>
        <p:sp>
          <p:nvSpPr>
            <p:cNvPr id="19" name="任意多边形 18"/>
            <p:cNvSpPr/>
            <p:nvPr/>
          </p:nvSpPr>
          <p:spPr>
            <a:xfrm>
              <a:off x="7117" y="6476"/>
              <a:ext cx="6260" cy="50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0" name="文本框 19"/>
            <p:cNvSpPr txBox="1"/>
            <p:nvPr/>
          </p:nvSpPr>
          <p:spPr>
            <a:xfrm>
              <a:off x="7019" y="5598"/>
              <a:ext cx="6260" cy="618"/>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Hoạt</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động</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khám phá</a:t>
              </a:r>
              <a:endParaRPr kumimoji="0" lang="zh-CN" alt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3713">
        <p:wheel spokes="8"/>
      </p:transition>
    </mc:Choice>
    <mc:Fallback xmlns="">
      <p:transition spd="slow" advClick="0" advTm="3713">
        <p:wheel spokes="8"/>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4086860" y="111760"/>
            <a:ext cx="4747260" cy="77089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1. Kể tên các loại hàng hóa</a:t>
            </a:r>
          </a:p>
        </p:txBody>
      </p:sp>
      <p:pic>
        <p:nvPicPr>
          <p:cNvPr id="5" name="Content Placeholder 4"/>
          <p:cNvPicPr>
            <a:picLocks noGrp="1" noChangeAspect="1"/>
          </p:cNvPicPr>
          <p:nvPr>
            <p:ph idx="1"/>
          </p:nvPr>
        </p:nvPicPr>
        <p:blipFill>
          <a:blip r:embed="rId4"/>
          <a:stretch>
            <a:fillRect/>
          </a:stretch>
        </p:blipFill>
        <p:spPr>
          <a:xfrm>
            <a:off x="2139950" y="1280160"/>
            <a:ext cx="8298180" cy="4023360"/>
          </a:xfrm>
          <a:prstGeom prst="rect">
            <a:avLst/>
          </a:prstGeom>
        </p:spPr>
      </p:pic>
      <p:sp>
        <p:nvSpPr>
          <p:cNvPr id="3" name="Rounded Rectangle 2"/>
          <p:cNvSpPr/>
          <p:nvPr/>
        </p:nvSpPr>
        <p:spPr>
          <a:xfrm>
            <a:off x="2139950" y="5459104"/>
            <a:ext cx="4067175" cy="107314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Gạo, dầu ăn, nước mắm, rau quả, trứng, thịt....</a:t>
            </a:r>
          </a:p>
        </p:txBody>
      </p:sp>
      <p:sp>
        <p:nvSpPr>
          <p:cNvPr id="6" name="Rounded Rectangle 5"/>
          <p:cNvSpPr/>
          <p:nvPr/>
        </p:nvSpPr>
        <p:spPr>
          <a:xfrm>
            <a:off x="6553200" y="5303520"/>
            <a:ext cx="3884930" cy="114617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Quạt điện, tivi</a:t>
            </a:r>
          </a:p>
        </p:txBody>
      </p:sp>
      <p:sp>
        <p:nvSpPr>
          <p:cNvPr id="7" name="Rectangle 6">
            <a:extLst>
              <a:ext uri="{FF2B5EF4-FFF2-40B4-BE49-F238E27FC236}">
                <a16:creationId xmlns:a16="http://schemas.microsoft.com/office/drawing/2014/main" id="{B12AD38C-1D0B-E12F-1F1A-2ADB3ED1E068}"/>
              </a:ext>
            </a:extLst>
          </p:cNvPr>
          <p:cNvSpPr/>
          <p:nvPr/>
        </p:nvSpPr>
        <p:spPr>
          <a:xfrm>
            <a:off x="10438130" y="60960"/>
            <a:ext cx="1652270" cy="144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3" grpId="0" animBg="1"/>
      <p:bldP spid="3" grpId="1" animBg="1"/>
      <p:bldP spid="6" grpId="0" bldLvl="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stretch>
            <a:fillRect/>
          </a:stretch>
        </p:blipFill>
        <p:spPr>
          <a:xfrm>
            <a:off x="1765300" y="1458930"/>
            <a:ext cx="8181717" cy="3556300"/>
          </a:xfrm>
          <a:prstGeom prst="rect">
            <a:avLst/>
          </a:prstGeom>
        </p:spPr>
      </p:pic>
      <p:sp>
        <p:nvSpPr>
          <p:cNvPr id="5" name="Rounded Rectangle 4"/>
          <p:cNvSpPr/>
          <p:nvPr/>
        </p:nvSpPr>
        <p:spPr>
          <a:xfrm>
            <a:off x="1967230" y="5223510"/>
            <a:ext cx="3032760" cy="90360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Mũ bảo hiểm</a:t>
            </a:r>
          </a:p>
        </p:txBody>
      </p:sp>
      <p:sp>
        <p:nvSpPr>
          <p:cNvPr id="6" name="Rounded Rectangle 5"/>
          <p:cNvSpPr/>
          <p:nvPr/>
        </p:nvSpPr>
        <p:spPr>
          <a:xfrm>
            <a:off x="5963920" y="5193030"/>
            <a:ext cx="3032760" cy="90360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Xe máy</a:t>
            </a:r>
          </a:p>
        </p:txBody>
      </p:sp>
      <p:sp>
        <p:nvSpPr>
          <p:cNvPr id="3" name="Hình chữ nhật 2">
            <a:extLst>
              <a:ext uri="{FF2B5EF4-FFF2-40B4-BE49-F238E27FC236}">
                <a16:creationId xmlns:a16="http://schemas.microsoft.com/office/drawing/2014/main" id="{F6B68068-B26F-4417-8CD3-09D354F71BB9}"/>
              </a:ext>
            </a:extLst>
          </p:cNvPr>
          <p:cNvSpPr/>
          <p:nvPr/>
        </p:nvSpPr>
        <p:spPr>
          <a:xfrm>
            <a:off x="10027578" y="184934"/>
            <a:ext cx="1551397" cy="13767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3">
            <a:extLst>
              <a:ext uri="{FF2B5EF4-FFF2-40B4-BE49-F238E27FC236}">
                <a16:creationId xmlns:a16="http://schemas.microsoft.com/office/drawing/2014/main" id="{0431ABCF-E9D3-4FB8-BC26-A8F4BA5889D2}"/>
              </a:ext>
            </a:extLst>
          </p:cNvPr>
          <p:cNvSpPr/>
          <p:nvPr/>
        </p:nvSpPr>
        <p:spPr>
          <a:xfrm>
            <a:off x="2268334" y="375920"/>
            <a:ext cx="4747260" cy="77089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1. Kể tên các loại hàng hóa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P spid="6" grpId="1" animBg="1"/>
      <p:bldP spid="7" grpId="0" bldLvl="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Content Placeholder 3" descr="C:\Users\user\Desktop\Capture.PNGCapture"/>
          <p:cNvPicPr>
            <a:picLocks noGrp="1" noChangeAspect="1"/>
          </p:cNvPicPr>
          <p:nvPr>
            <p:ph idx="1"/>
          </p:nvPr>
        </p:nvPicPr>
        <p:blipFill>
          <a:blip r:embed="rId3"/>
          <a:srcRect/>
          <a:stretch>
            <a:fillRect/>
          </a:stretch>
        </p:blipFill>
        <p:spPr>
          <a:xfrm>
            <a:off x="1784985" y="1450340"/>
            <a:ext cx="8397240" cy="3479800"/>
          </a:xfrm>
          <a:prstGeom prst="rect">
            <a:avLst/>
          </a:prstGeom>
        </p:spPr>
      </p:pic>
      <p:sp>
        <p:nvSpPr>
          <p:cNvPr id="5" name="Rounded Rectangle 4"/>
          <p:cNvSpPr/>
          <p:nvPr/>
        </p:nvSpPr>
        <p:spPr>
          <a:xfrm>
            <a:off x="1967230" y="5223510"/>
            <a:ext cx="3032760" cy="90360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Tủ thuốc</a:t>
            </a:r>
          </a:p>
        </p:txBody>
      </p:sp>
      <p:sp>
        <p:nvSpPr>
          <p:cNvPr id="6" name="Rounded Rectangle 5"/>
          <p:cNvSpPr/>
          <p:nvPr/>
        </p:nvSpPr>
        <p:spPr>
          <a:xfrm>
            <a:off x="6673850" y="5142230"/>
            <a:ext cx="3032760" cy="90360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Đồ dùng học tập</a:t>
            </a:r>
          </a:p>
        </p:txBody>
      </p:sp>
      <p:sp>
        <p:nvSpPr>
          <p:cNvPr id="7" name="Hình chữ nhật 6">
            <a:extLst>
              <a:ext uri="{FF2B5EF4-FFF2-40B4-BE49-F238E27FC236}">
                <a16:creationId xmlns:a16="http://schemas.microsoft.com/office/drawing/2014/main" id="{77662AA4-34E4-4636-97C9-7E48A0C5BA91}"/>
              </a:ext>
            </a:extLst>
          </p:cNvPr>
          <p:cNvSpPr/>
          <p:nvPr/>
        </p:nvSpPr>
        <p:spPr>
          <a:xfrm>
            <a:off x="10027578" y="184934"/>
            <a:ext cx="1551397" cy="13767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3">
            <a:extLst>
              <a:ext uri="{FF2B5EF4-FFF2-40B4-BE49-F238E27FC236}">
                <a16:creationId xmlns:a16="http://schemas.microsoft.com/office/drawing/2014/main" id="{C357226D-60D9-422D-BA8D-D1DD3F09BF2E}"/>
              </a:ext>
            </a:extLst>
          </p:cNvPr>
          <p:cNvSpPr/>
          <p:nvPr/>
        </p:nvSpPr>
        <p:spPr>
          <a:xfrm>
            <a:off x="2319705" y="442465"/>
            <a:ext cx="4747260" cy="77089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1. Kể tên các loại hàng hóa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P spid="6" grpId="1" animBg="1"/>
      <p:bldP spid="8" grpId="0" bldLvl="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descr="C:\Users\Administrator\Desktop\4499633_211107066366_2副本.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670" y="0"/>
            <a:ext cx="8195945" cy="6818630"/>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33"/>
          <p:cNvSpPr txBox="1"/>
          <p:nvPr/>
        </p:nvSpPr>
        <p:spPr>
          <a:xfrm>
            <a:off x="2456815" y="398145"/>
            <a:ext cx="3131185" cy="2061210"/>
          </a:xfrm>
          <a:prstGeom prst="rect">
            <a:avLst/>
          </a:prstGeom>
          <a:noFill/>
        </p:spPr>
        <p:txBody>
          <a:bodyPr wrap="square" rtlCol="0">
            <a:spAutoFit/>
          </a:bodyPr>
          <a:lstStyle/>
          <a:p>
            <a:pPr algn="ctr"/>
            <a:r>
              <a:rPr lang="en-US" altLang="zh-CN" sz="3200" b="0" spc="-150">
                <a:ln w="9525">
                  <a:noFill/>
                </a:ln>
                <a:solidFill>
                  <a:srgbClr val="2E9AD0"/>
                </a:solidFill>
                <a:effectLst>
                  <a:outerShdw blurRad="50800" dist="38100" dir="5400000" algn="t" rotWithShape="0">
                    <a:schemeClr val="bg1">
                      <a:alpha val="69000"/>
                    </a:schemeClr>
                  </a:outerShdw>
                </a:effectLst>
                <a:latin typeface="Times New Roman" panose="02020603050405020304" pitchFamily="18" charset="0"/>
                <a:ea typeface="方正卡通简体" panose="03000509000000000000" pitchFamily="65" charset="-122"/>
                <a:cs typeface="Times New Roman" panose="02020603050405020304" pitchFamily="18" charset="0"/>
              </a:rPr>
              <a:t>Theo em, những thứ hàng hóa đó có cần thiết cho cuộc sống không?</a:t>
            </a:r>
            <a:endParaRPr lang="zh-CN" altLang="en-US" sz="3200" b="0" spc="-150" dirty="0">
              <a:ln w="9525">
                <a:noFill/>
              </a:ln>
              <a:solidFill>
                <a:srgbClr val="2E9AD0"/>
              </a:solidFill>
              <a:effectLst>
                <a:outerShdw blurRad="50800" dist="38100" dir="5400000" algn="t" rotWithShape="0">
                  <a:schemeClr val="bg1">
                    <a:alpha val="69000"/>
                  </a:schemeClr>
                </a:outerShdw>
              </a:effectLst>
              <a:latin typeface="Times New Roman" panose="02020603050405020304" pitchFamily="18" charset="0"/>
              <a:ea typeface="方正卡通简体" panose="03000509000000000000" pitchFamily="65"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fltVal val="0"/>
                                          </p:val>
                                        </p:tav>
                                        <p:tav tm="100000">
                                          <p:val>
                                            <p:strVal val="#ppt_w"/>
                                          </p:val>
                                        </p:tav>
                                      </p:tavLst>
                                    </p:anim>
                                    <p:anim calcmode="lin" valueType="num">
                                      <p:cBhvr>
                                        <p:cTn id="8" dur="1000" fill="hold"/>
                                        <p:tgtEl>
                                          <p:spTgt spid="49"/>
                                        </p:tgtEl>
                                        <p:attrNameLst>
                                          <p:attrName>ppt_h</p:attrName>
                                        </p:attrNameLst>
                                      </p:cBhvr>
                                      <p:tavLst>
                                        <p:tav tm="0">
                                          <p:val>
                                            <p:fltVal val="0"/>
                                          </p:val>
                                        </p:tav>
                                        <p:tav tm="100000">
                                          <p:val>
                                            <p:strVal val="#ppt_h"/>
                                          </p:val>
                                        </p:tav>
                                      </p:tavLst>
                                    </p:anim>
                                    <p:animEffect transition="in" filter="fade">
                                      <p:cBhvr>
                                        <p:cTn id="9" dur="1000"/>
                                        <p:tgtEl>
                                          <p:spTgt spid="49"/>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18" name="TextBox 17"/>
          <p:cNvSpPr txBox="1"/>
          <p:nvPr/>
        </p:nvSpPr>
        <p:spPr>
          <a:xfrm>
            <a:off x="4735830" y="1209676"/>
            <a:ext cx="2720339" cy="748030"/>
          </a:xfrm>
          <a:prstGeom prst="rect">
            <a:avLst/>
          </a:prstGeom>
          <a:solidFill>
            <a:srgbClr val="FFFFFF"/>
          </a:solidFill>
          <a:ln>
            <a:solidFill>
              <a:schemeClr val="bg1"/>
            </a:solidFill>
          </a:ln>
        </p:spPr>
        <p:txBody>
          <a:bodyPr wrap="square" rtlCol="0">
            <a:spAutoFit/>
          </a:bodyPr>
          <a:lstStyle/>
          <a:p>
            <a:r>
              <a:rPr lang="en-US" altLang="zh-CN" sz="4265" b="1">
                <a:solidFill>
                  <a:srgbClr val="FF0000"/>
                </a:solidFill>
                <a:latin typeface="Times New Roman" panose="02020603050405020304" pitchFamily="18" charset="0"/>
                <a:ea typeface="Microsoft YaHei" panose="020B0503020204020204" charset="-122"/>
                <a:cs typeface="Times New Roman" panose="02020603050405020304" pitchFamily="18" charset="0"/>
              </a:rPr>
              <a:t>Kết luận</a:t>
            </a:r>
            <a:endParaRPr lang="zh-CN" altLang="en-US" sz="1600" b="0" dirty="0">
              <a:solidFill>
                <a:srgbClr val="FF0000"/>
              </a:solidFill>
              <a:latin typeface="Times New Roman" panose="02020603050405020304" pitchFamily="18" charset="0"/>
              <a:ea typeface="Microsoft YaHei" panose="020B0503020204020204" charset="-122"/>
              <a:cs typeface="Times New Roman" panose="02020603050405020304" pitchFamily="18" charset="0"/>
            </a:endParaRPr>
          </a:p>
        </p:txBody>
      </p:sp>
      <p:sp>
        <p:nvSpPr>
          <p:cNvPr id="2" name="TextBox 1"/>
          <p:cNvSpPr txBox="1"/>
          <p:nvPr/>
        </p:nvSpPr>
        <p:spPr>
          <a:xfrm>
            <a:off x="1117599" y="2270589"/>
            <a:ext cx="10327811" cy="2308324"/>
          </a:xfrm>
          <a:prstGeom prst="rect">
            <a:avLst/>
          </a:prstGeom>
          <a:noFill/>
        </p:spPr>
        <p:txBody>
          <a:bodyPr wrap="square" rtlCol="0">
            <a:spAutoFit/>
          </a:bodyPr>
          <a:lstStyle/>
          <a:p>
            <a:pPr algn="just"/>
            <a:r>
              <a:rPr lang="en-US" sz="3600" b="1">
                <a:latin typeface="Times New Roman" panose="02020603050405020304" pitchFamily="18" charset="0"/>
                <a:cs typeface="Times New Roman" panose="02020603050405020304" pitchFamily="18" charset="0"/>
              </a:rPr>
              <a:t>    Hàng hóa rất cần thiết trong cuộc sống của mỗi gia đình. Gạo, thịt… là thức ăn nuôi sống con người. Sách, vở, bút... là đồ dùng học tập của học sinh. Xe máy, xe đạp… là phương tiện giao thông.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decel="50000" fill="hold" nodeType="afterEffect">
                                  <p:stCondLst>
                                    <p:cond delay="0"/>
                                  </p:stCondLst>
                                  <p:childTnLst>
                                    <p:animMotion origin="layout" path="M 0 0 L 0 -0.25 E" pathEditMode="relative" ptsTypes="">
                                      <p:cBhvr>
                                        <p:cTn id="6" dur="2000" fill="hold"/>
                                        <p:tgtEl>
                                          <p:spTgt spid="1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四色华丽色系">
      <a:dk1>
        <a:sysClr val="windowText" lastClr="000000"/>
      </a:dk1>
      <a:lt1>
        <a:sysClr val="window" lastClr="FFFFFF"/>
      </a:lt1>
      <a:dk2>
        <a:srgbClr val="2F2F2F"/>
      </a:dk2>
      <a:lt2>
        <a:srgbClr val="FFFFF4"/>
      </a:lt2>
      <a:accent1>
        <a:srgbClr val="FC6E5B"/>
      </a:accent1>
      <a:accent2>
        <a:srgbClr val="FBC75D"/>
      </a:accent2>
      <a:accent3>
        <a:srgbClr val="66BFBC"/>
      </a:accent3>
      <a:accent4>
        <a:srgbClr val="8CC066"/>
      </a:accent4>
      <a:accent5>
        <a:srgbClr val="3F3F3F"/>
      </a:accent5>
      <a:accent6>
        <a:srgbClr val="262626"/>
      </a:accent6>
      <a:hlink>
        <a:srgbClr val="00D5D5"/>
      </a:hlink>
      <a:folHlink>
        <a:srgbClr val="DD00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366</Words>
  <Application>Microsoft Office PowerPoint</Application>
  <PresentationFormat>Widescreen</PresentationFormat>
  <Paragraphs>34</Paragraphs>
  <Slides>14</Slides>
  <Notes>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vt:i4>
      </vt:variant>
    </vt:vector>
  </HeadingPairs>
  <TitlesOfParts>
    <vt:vector size="25" baseType="lpstr">
      <vt:lpstr>等线</vt:lpstr>
      <vt:lpstr>Microsoft YaHei</vt:lpstr>
      <vt:lpstr>Arial</vt:lpstr>
      <vt:lpstr>Calibri</vt:lpstr>
      <vt:lpstr>Calibri Light</vt:lpstr>
      <vt:lpstr>Times New Roman</vt:lpstr>
      <vt:lpstr>方正卡通简体</vt:lpstr>
      <vt:lpstr>1_Office Theme</vt:lpstr>
      <vt:lpstr>2_Office Theme</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Abc</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user</dc:creator>
  <cp:lastModifiedBy>Administrator</cp:lastModifiedBy>
  <cp:revision>38</cp:revision>
  <dcterms:created xsi:type="dcterms:W3CDTF">2021-06-04T09:28:00Z</dcterms:created>
  <dcterms:modified xsi:type="dcterms:W3CDTF">2023-11-15T06:20:49Z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1033-11.2.0.10258</vt:lpwstr>
  </property>
  <property fmtid="{D5CDD505-2E9C-101B-9397-08002B2CF9AE}" pid="3" name="ICV">
    <vt:lpwstr>A1662479CC4E4E509783446D90F5D379</vt:lpwstr>
  </property>
</Properties>
</file>