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8"/>
  </p:notesMasterIdLst>
  <p:sldIdLst>
    <p:sldId id="258" r:id="rId3"/>
    <p:sldId id="306" r:id="rId4"/>
    <p:sldId id="261" r:id="rId5"/>
    <p:sldId id="307" r:id="rId6"/>
    <p:sldId id="308" r:id="rId7"/>
    <p:sldId id="324" r:id="rId8"/>
    <p:sldId id="309" r:id="rId9"/>
    <p:sldId id="344" r:id="rId10"/>
    <p:sldId id="310" r:id="rId11"/>
    <p:sldId id="312" r:id="rId12"/>
    <p:sldId id="343" r:id="rId13"/>
    <p:sldId id="345" r:id="rId14"/>
    <p:sldId id="314" r:id="rId15"/>
    <p:sldId id="317" r:id="rId16"/>
    <p:sldId id="346" r:id="rId17"/>
    <p:sldId id="347" r:id="rId18"/>
    <p:sldId id="316" r:id="rId19"/>
    <p:sldId id="301" r:id="rId20"/>
    <p:sldId id="348" r:id="rId21"/>
    <p:sldId id="349" r:id="rId22"/>
    <p:sldId id="350" r:id="rId23"/>
    <p:sldId id="351" r:id="rId24"/>
    <p:sldId id="352" r:id="rId25"/>
    <p:sldId id="353" r:id="rId26"/>
    <p:sldId id="3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335E5-436C-414C-A71F-89063E137708}" type="datetimeFigureOut">
              <a:rPr lang="en-US" smtClean="0"/>
              <a:t>28/12/2023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FF09D-AF9A-4F0D-933C-8FCD35A9AB0B}" type="slidenum">
              <a:rPr lang="en-US" smtClean="0"/>
              <a:t>‹#›</a:t>
            </a:fld>
            <a:endParaRPr lang="en-US"/>
          </a:p>
        </p:txBody>
      </p:sp>
    </p:spTree>
    <p:extLst>
      <p:ext uri="{BB962C8B-B14F-4D97-AF65-F5344CB8AC3E}">
        <p14:creationId xmlns:p14="http://schemas.microsoft.com/office/powerpoint/2010/main" val="40368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649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227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526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170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974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684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915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7123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020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1013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591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97707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02376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7126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83999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4059459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63204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6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549207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26358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096539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659026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2023/12/28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055495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287545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13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688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5.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4.wav"/><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4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4.wav"/><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audio" Target="../media/audio3.wav"/><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095375" y="595630"/>
            <a:ext cx="10344150" cy="5417544"/>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7486650" y="3034903"/>
            <a:ext cx="4890135" cy="4891167"/>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73075" y="3782068"/>
            <a:ext cx="6045200" cy="3561071"/>
          </a:xfrm>
          <a:prstGeom prst="rect">
            <a:avLst/>
          </a:prstGeom>
        </p:spPr>
      </p:pic>
      <p:sp>
        <p:nvSpPr>
          <p:cNvPr id="67" name="Google Shape;487;p33">
            <a:extLst>
              <a:ext uri="{FF2B5EF4-FFF2-40B4-BE49-F238E27FC236}">
                <a16:creationId xmlns:a16="http://schemas.microsoft.com/office/drawing/2014/main" id="{9D912825-53A5-4207-BED0-5FADF4F0A656}"/>
              </a:ext>
            </a:extLst>
          </p:cNvPr>
          <p:cNvSpPr txBox="1">
            <a:spLocks/>
          </p:cNvSpPr>
          <p:nvPr/>
        </p:nvSpPr>
        <p:spPr>
          <a:xfrm>
            <a:off x="955347" y="155939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endParaRPr>
          </a:p>
        </p:txBody>
      </p:sp>
      <p:pic>
        <p:nvPicPr>
          <p:cNvPr id="68" name="Picture 67">
            <a:extLst>
              <a:ext uri="{FF2B5EF4-FFF2-40B4-BE49-F238E27FC236}">
                <a16:creationId xmlns:a16="http://schemas.microsoft.com/office/drawing/2014/main" id="{393D34D0-A0FB-4CFE-88D3-61DF2D62B01E}"/>
              </a:ext>
            </a:extLst>
          </p:cNvPr>
          <p:cNvPicPr>
            <a:picLocks noChangeAspect="1"/>
          </p:cNvPicPr>
          <p:nvPr/>
        </p:nvPicPr>
        <p:blipFill>
          <a:blip r:embed="rId13">
            <a:duotone>
              <a:prstClr val="black"/>
              <a:schemeClr val="accent2">
                <a:tint val="45000"/>
                <a:satMod val="400000"/>
              </a:schemeClr>
            </a:duotone>
          </a:blip>
          <a:stretch>
            <a:fillRect/>
          </a:stretch>
        </p:blipFill>
        <p:spPr>
          <a:xfrm>
            <a:off x="4984520" y="2299105"/>
            <a:ext cx="2834886" cy="829128"/>
          </a:xfrm>
          <a:prstGeom prst="rect">
            <a:avLst/>
          </a:prstGeom>
        </p:spPr>
      </p:pic>
      <p:pic>
        <p:nvPicPr>
          <p:cNvPr id="7" name="Picture 6">
            <a:extLst>
              <a:ext uri="{FF2B5EF4-FFF2-40B4-BE49-F238E27FC236}">
                <a16:creationId xmlns:a16="http://schemas.microsoft.com/office/drawing/2014/main" id="{1A4B8B7F-5AB9-40C6-B556-98FA9238464A}"/>
              </a:ext>
            </a:extLst>
          </p:cNvPr>
          <p:cNvPicPr>
            <a:picLocks noChangeAspect="1"/>
          </p:cNvPicPr>
          <p:nvPr/>
        </p:nvPicPr>
        <p:blipFill>
          <a:blip r:embed="rId14"/>
          <a:stretch>
            <a:fillRect/>
          </a:stretch>
        </p:blipFill>
        <p:spPr>
          <a:xfrm>
            <a:off x="3176890" y="2998021"/>
            <a:ext cx="6200169" cy="1566808"/>
          </a:xfrm>
          <a:prstGeom prst="rect">
            <a:avLst/>
          </a:prstGeom>
        </p:spPr>
      </p:pic>
      <p:pic>
        <p:nvPicPr>
          <p:cNvPr id="71" name="Picture 70">
            <a:extLst>
              <a:ext uri="{FF2B5EF4-FFF2-40B4-BE49-F238E27FC236}">
                <a16:creationId xmlns:a16="http://schemas.microsoft.com/office/drawing/2014/main" id="{1FA9A0CB-2BDD-4E56-8C0C-4DAB6E1DE6B2}"/>
              </a:ext>
            </a:extLst>
          </p:cNvPr>
          <p:cNvPicPr>
            <a:picLocks noChangeAspect="1"/>
          </p:cNvPicPr>
          <p:nvPr/>
        </p:nvPicPr>
        <p:blipFill>
          <a:blip r:embed="rId15"/>
          <a:stretch>
            <a:fillRect/>
          </a:stretch>
        </p:blipFill>
        <p:spPr>
          <a:xfrm>
            <a:off x="4884974" y="4240308"/>
            <a:ext cx="3304318"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wipe(down)">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1" name="Picture 60" descr="A picture containing calendar&#10;&#10;Description automatically generated">
            <a:extLst>
              <a:ext uri="{FF2B5EF4-FFF2-40B4-BE49-F238E27FC236}">
                <a16:creationId xmlns:a16="http://schemas.microsoft.com/office/drawing/2014/main" id="{895B3629-6268-42F1-ACDD-CDB2A7966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078" y="2560320"/>
            <a:ext cx="4297680" cy="4297680"/>
          </a:xfrm>
          <a:prstGeom prst="rect">
            <a:avLst/>
          </a:prstGeom>
        </p:spPr>
      </p:pic>
      <p:grpSp>
        <p:nvGrpSpPr>
          <p:cNvPr id="62" name="Group 61">
            <a:extLst>
              <a:ext uri="{FF2B5EF4-FFF2-40B4-BE49-F238E27FC236}">
                <a16:creationId xmlns:a16="http://schemas.microsoft.com/office/drawing/2014/main" id="{D9B54688-419E-466A-BFD8-5C3355BF0B73}"/>
              </a:ext>
            </a:extLst>
          </p:cNvPr>
          <p:cNvGrpSpPr/>
          <p:nvPr/>
        </p:nvGrpSpPr>
        <p:grpSpPr>
          <a:xfrm>
            <a:off x="3315152" y="89748"/>
            <a:ext cx="3200400" cy="3200400"/>
            <a:chOff x="3334202" y="89393"/>
            <a:chExt cx="3200400" cy="3200400"/>
          </a:xfrm>
        </p:grpSpPr>
        <p:pic>
          <p:nvPicPr>
            <p:cNvPr id="63" name="Picture 62">
              <a:extLst>
                <a:ext uri="{FF2B5EF4-FFF2-40B4-BE49-F238E27FC236}">
                  <a16:creationId xmlns:a16="http://schemas.microsoft.com/office/drawing/2014/main" id="{A9109090-C819-46E5-875C-08C87814F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202" y="89393"/>
              <a:ext cx="3200400" cy="3200400"/>
            </a:xfrm>
            <a:prstGeom prst="rect">
              <a:avLst/>
            </a:prstGeom>
          </p:spPr>
        </p:pic>
        <p:sp>
          <p:nvSpPr>
            <p:cNvPr id="64" name="TextBox 63">
              <a:extLst>
                <a:ext uri="{FF2B5EF4-FFF2-40B4-BE49-F238E27FC236}">
                  <a16:creationId xmlns:a16="http://schemas.microsoft.com/office/drawing/2014/main" id="{3EAF4247-6BCD-409D-AEBC-FF9797D678C8}"/>
                </a:ext>
              </a:extLst>
            </p:cNvPr>
            <p:cNvSpPr txBox="1"/>
            <p:nvPr/>
          </p:nvSpPr>
          <p:spPr>
            <a:xfrm>
              <a:off x="3808929" y="1642429"/>
              <a:ext cx="223890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Times New Roman" panose="02020603050405020304" pitchFamily="18" charset="0"/>
                  <a:cs typeface="Times New Roman" panose="02020603050405020304" pitchFamily="18" charset="0"/>
                </a:rPr>
                <a:t>TRÌNH BÀY</a:t>
              </a:r>
            </a:p>
          </p:txBody>
        </p:sp>
      </p:grpSp>
      <p:grpSp>
        <p:nvGrpSpPr>
          <p:cNvPr id="65" name="Group 64">
            <a:extLst>
              <a:ext uri="{FF2B5EF4-FFF2-40B4-BE49-F238E27FC236}">
                <a16:creationId xmlns:a16="http://schemas.microsoft.com/office/drawing/2014/main" id="{0C4DA27D-7113-4300-8913-08292A2E195A}"/>
              </a:ext>
            </a:extLst>
          </p:cNvPr>
          <p:cNvGrpSpPr/>
          <p:nvPr/>
        </p:nvGrpSpPr>
        <p:grpSpPr>
          <a:xfrm>
            <a:off x="6282545" y="89748"/>
            <a:ext cx="3200400" cy="3200400"/>
            <a:chOff x="6301595" y="89393"/>
            <a:chExt cx="3200400" cy="3200400"/>
          </a:xfrm>
        </p:grpSpPr>
        <p:pic>
          <p:nvPicPr>
            <p:cNvPr id="66" name="Picture 65">
              <a:extLst>
                <a:ext uri="{FF2B5EF4-FFF2-40B4-BE49-F238E27FC236}">
                  <a16:creationId xmlns:a16="http://schemas.microsoft.com/office/drawing/2014/main" id="{84605DF8-5D6C-4FB0-BF25-FA5F4A5F7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01595" y="89393"/>
              <a:ext cx="3200400" cy="3200400"/>
            </a:xfrm>
            <a:prstGeom prst="rect">
              <a:avLst/>
            </a:prstGeom>
          </p:spPr>
        </p:pic>
        <p:sp>
          <p:nvSpPr>
            <p:cNvPr id="67" name="TextBox 66">
              <a:extLst>
                <a:ext uri="{FF2B5EF4-FFF2-40B4-BE49-F238E27FC236}">
                  <a16:creationId xmlns:a16="http://schemas.microsoft.com/office/drawing/2014/main" id="{75CE6DAE-593A-43A9-B147-A5E0CE16FC83}"/>
                </a:ext>
              </a:extLst>
            </p:cNvPr>
            <p:cNvSpPr txBox="1"/>
            <p:nvPr/>
          </p:nvSpPr>
          <p:spPr>
            <a:xfrm>
              <a:off x="6803180" y="1642428"/>
              <a:ext cx="219722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35E98"/>
                  </a:solidFill>
                  <a:effectLst/>
                  <a:uLnTx/>
                  <a:uFillTx/>
                  <a:latin typeface="Times New Roman" panose="02020603050405020304" pitchFamily="18" charset="0"/>
                  <a:cs typeface="Times New Roman" panose="02020603050405020304" pitchFamily="18" charset="0"/>
                </a:rPr>
                <a:t>NHẬN XÉT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450" decel="100000" fill="hold"/>
                                        <p:tgtEl>
                                          <p:spTgt spid="6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edge">
                                      <p:cBhvr>
                                        <p:cTn id="14" dur="750"/>
                                        <p:tgtEl>
                                          <p:spTgt spid="62"/>
                                        </p:tgtEl>
                                      </p:cBhvr>
                                    </p:animEffect>
                                  </p:childTnLst>
                                  <p:subTnLst>
                                    <p:audio>
                                      <p:cMediaNode>
                                        <p:cTn display="0" masterRel="sameClick">
                                          <p:stCondLst>
                                            <p:cond evt="begin" delay="0">
                                              <p:tn val="12"/>
                                            </p:cond>
                                          </p:stCondLst>
                                          <p:endCondLst>
                                            <p:cond evt="onStopAudio" delay="0">
                                              <p:tgtEl>
                                                <p:sldTgt/>
                                              </p:tgtEl>
                                            </p:cond>
                                          </p:endCondLst>
                                        </p:cTn>
                                        <p:tgtEl>
                                          <p:sndTgt r:embed="rId3" name="đưa-đồ-vật-2.wav"/>
                                        </p:tgtEl>
                                      </p:cMediaNode>
                                    </p:audio>
                                  </p:subTnLst>
                                </p:cTn>
                              </p:par>
                            </p:childTnLst>
                          </p:cTn>
                        </p:par>
                        <p:par>
                          <p:cTn id="15" fill="hold">
                            <p:stCondLst>
                              <p:cond delay="1250"/>
                            </p:stCondLst>
                            <p:childTnLst>
                              <p:par>
                                <p:cTn id="16" presetID="2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edge">
                                      <p:cBhvr>
                                        <p:cTn id="18" dur="750"/>
                                        <p:tgtEl>
                                          <p:spTgt spid="65"/>
                                        </p:tgtEl>
                                      </p:cBhvr>
                                    </p:animEffect>
                                  </p:childTnLst>
                                  <p:subTnLst>
                                    <p:audio>
                                      <p:cMediaNode>
                                        <p:cTn display="0" masterRel="sameClick">
                                          <p:stCondLst>
                                            <p:cond evt="begin" delay="0">
                                              <p:tn val="16"/>
                                            </p:cond>
                                          </p:stCondLst>
                                          <p:endCondLst>
                                            <p:cond evt="onStopAudio" delay="0">
                                              <p:tgtEl>
                                                <p:sldTgt/>
                                              </p:tgtEl>
                                            </p:cond>
                                          </p:endCondLst>
                                        </p:cTn>
                                        <p:tgtEl>
                                          <p:sndTgt r:embed="rId3" name="đưa-đồ-vật-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990600" y="463552"/>
            <a:ext cx="5105400" cy="1248742"/>
            <a:chOff x="2471" y="955"/>
            <a:chExt cx="6192"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512" cy="1650"/>
            </a:xfrm>
            <a:prstGeom prst="rect">
              <a:avLst/>
            </a:prstGeom>
            <a:noFill/>
          </p:spPr>
          <p:txBody>
            <a:bodyPr wrap="square" rtlCol="0">
              <a:spAutoFit/>
            </a:bodyPr>
            <a:lstStyle/>
            <a:p>
              <a:pPr lvl="0" algn="ctr">
                <a:defRPr/>
              </a:pPr>
              <a:r>
                <a:rPr lang="en-US" sz="2400" b="1" dirty="0" err="1">
                  <a:solidFill>
                    <a:srgbClr val="002060"/>
                  </a:solidFill>
                  <a:latin typeface="Times New Roman" panose="02020603050405020304" pitchFamily="18" charset="0"/>
                  <a:cs typeface="Times New Roman" panose="02020603050405020304" pitchFamily="18" charset="0"/>
                </a:rPr>
                <a:t>Những</a:t>
              </a:r>
              <a:r>
                <a:rPr lang="en-US" sz="2400" b="1" dirty="0">
                  <a:solidFill>
                    <a:srgbClr val="002060"/>
                  </a:solidFill>
                  <a:latin typeface="Times New Roman" panose="02020603050405020304" pitchFamily="18" charset="0"/>
                  <a:cs typeface="Times New Roman" panose="02020603050405020304" pitchFamily="18" charset="0"/>
                </a:rPr>
                <a:t> chi </a:t>
              </a:r>
              <a:r>
                <a:rPr lang="en-US" sz="2400" b="1" dirty="0" err="1">
                  <a:solidFill>
                    <a:srgbClr val="002060"/>
                  </a:solidFill>
                  <a:latin typeface="Times New Roman" panose="02020603050405020304" pitchFamily="18" charset="0"/>
                  <a:cs typeface="Times New Roman" panose="02020603050405020304" pitchFamily="18" charset="0"/>
                </a:rPr>
                <a:t>tiết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hoàn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nhiệm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vụ</a:t>
              </a:r>
              <a:r>
                <a:rPr lang="en-US" sz="2400" b="1" dirty="0">
                  <a:solidFill>
                    <a:srgbClr val="002060"/>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82395"/>
            <a:chOff x="9848" y="3032"/>
            <a:chExt cx="7389" cy="217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204" y="3057"/>
              <a:ext cx="6624" cy="2152"/>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 còn biết những biểu hiện nào khác của việc tích cực hoàn thành nhiệm vụ?</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07988" y="3488752"/>
            <a:ext cx="5567045" cy="1064263"/>
            <a:chOff x="1585" y="8285"/>
            <a:chExt cx="8767" cy="1088"/>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483" cy="963"/>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389256" y="2331853"/>
            <a:ext cx="5284470" cy="587375"/>
            <a:chOff x="1551" y="4611"/>
            <a:chExt cx="8322" cy="925"/>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551" y="4722"/>
              <a:ext cx="7405" cy="814"/>
            </a:xfrm>
            <a:prstGeom prst="rect">
              <a:avLst/>
            </a:prstGeom>
            <a:noFill/>
          </p:spPr>
          <p:txBody>
            <a:bodyPr wrap="none" rtlCol="0">
              <a:spAutoFit/>
            </a:bodyPr>
            <a:lstStyle/>
            <a:p>
              <a:pPr marL="0" marR="0" algn="just">
                <a:lnSpc>
                  <a:spcPct val="115000"/>
                </a:lnSpc>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533083" y="5009948"/>
            <a:ext cx="5243830" cy="873883"/>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21"/>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24955" y="4926021"/>
            <a:ext cx="5567045" cy="1021080"/>
            <a:chOff x="1585" y="8285"/>
            <a:chExt cx="8767" cy="160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65" y="8410"/>
              <a:ext cx="8483" cy="1483"/>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2083199"/>
            <a:ext cx="5525770" cy="984981"/>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Tích cực tham gia vào các hoạt động do lớp, trường tổ chức</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45275" y="3377631"/>
            <a:ext cx="5501005" cy="1059875"/>
            <a:chOff x="1585" y="6024"/>
            <a:chExt cx="8663" cy="964"/>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964"/>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857"/>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72901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2.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ý </a:t>
            </a:r>
            <a:r>
              <a:rPr lang="en-US" sz="3200" b="1" dirty="0" err="1">
                <a:solidFill>
                  <a:sysClr val="windowText" lastClr="000000"/>
                </a:solidFill>
                <a:latin typeface="Calibri" panose="020F0502020204030204" pitchFamily="34" charset="0"/>
                <a:cs typeface="Calibri" panose="020F0502020204030204" pitchFamily="34" charset="0"/>
              </a:rPr>
              <a:t>nghĩa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7" name="Picture 56">
            <a:extLst>
              <a:ext uri="{FF2B5EF4-FFF2-40B4-BE49-F238E27FC236}">
                <a16:creationId xmlns:a16="http://schemas.microsoft.com/office/drawing/2014/main" id="{1F1BF594-2B43-4161-BA0A-8B3343BDAA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Layer>
                </a14:imgProps>
              </a:ext>
            </a:extLst>
          </a:blip>
          <a:stretch>
            <a:fillRect/>
          </a:stretch>
        </p:blipFill>
        <p:spPr>
          <a:xfrm>
            <a:off x="1966912" y="1247775"/>
            <a:ext cx="8905875" cy="4495800"/>
          </a:xfrm>
          <a:prstGeom prst="rect">
            <a:avLst/>
          </a:prstGeom>
        </p:spPr>
      </p:pic>
      <p:grpSp>
        <p:nvGrpSpPr>
          <p:cNvPr id="2" name="Group 1">
            <a:extLst>
              <a:ext uri="{FF2B5EF4-FFF2-40B4-BE49-F238E27FC236}">
                <a16:creationId xmlns:a16="http://schemas.microsoft.com/office/drawing/2014/main" id="{7CE67F29-2C69-4C8F-A4A1-3F784C39E709}"/>
              </a:ext>
            </a:extLst>
          </p:cNvPr>
          <p:cNvGrpSpPr/>
          <p:nvPr/>
        </p:nvGrpSpPr>
        <p:grpSpPr>
          <a:xfrm>
            <a:off x="9354345" y="3835220"/>
            <a:ext cx="2921110" cy="2306935"/>
            <a:chOff x="9354345" y="3835220"/>
            <a:chExt cx="2921110" cy="2306935"/>
          </a:xfrm>
        </p:grpSpPr>
        <p:sp>
          <p:nvSpPr>
            <p:cNvPr id="58" name="等腰三角形 2">
              <a:extLst>
                <a:ext uri="{FF2B5EF4-FFF2-40B4-BE49-F238E27FC236}">
                  <a16:creationId xmlns:a16="http://schemas.microsoft.com/office/drawing/2014/main" id="{661B3976-0F7F-415E-A070-BBEBD58425AD}"/>
                </a:ext>
              </a:extLst>
            </p:cNvPr>
            <p:cNvSpPr>
              <a:spLocks noChangeAspect="1"/>
            </p:cNvSpPr>
            <p:nvPr/>
          </p:nvSpPr>
          <p:spPr bwMode="auto">
            <a:xfrm rot="7661383" flipV="1">
              <a:off x="9661432" y="3528133"/>
              <a:ext cx="2306935" cy="292111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59" name="Rectangle 58">
              <a:extLst>
                <a:ext uri="{FF2B5EF4-FFF2-40B4-BE49-F238E27FC236}">
                  <a16:creationId xmlns:a16="http://schemas.microsoft.com/office/drawing/2014/main" id="{6BAA8801-2B26-424B-849B-D2049BB61C0F}"/>
                </a:ext>
              </a:extLst>
            </p:cNvPr>
            <p:cNvSpPr/>
            <p:nvPr/>
          </p:nvSpPr>
          <p:spPr>
            <a:xfrm>
              <a:off x="10001250" y="4227078"/>
              <a:ext cx="2013651" cy="1815882"/>
            </a:xfrm>
            <a:prstGeom prst="rect">
              <a:avLst/>
            </a:prstGeom>
            <a:noFill/>
          </p:spPr>
          <p:txBody>
            <a:bodyPr wrap="square">
              <a:spAutoFit/>
            </a:bodyPr>
            <a:lstStyle/>
            <a:p>
              <a:pPr lvl="0" algn="ctr">
                <a:defRPr/>
              </a:pPr>
              <a:r>
                <a:rPr lang="vi-VN" sz="2800" dirty="0">
                  <a:solidFill>
                    <a:srgbClr val="FF0000"/>
                  </a:solidFill>
                </a:rPr>
                <a:t>Đọc trường hợp sau và trả lời câu hỏi:</a:t>
              </a:r>
              <a:endParaRPr kumimoji="0" lang="en-US" sz="2800" b="0" i="0" u="none" strike="noStrike" kern="0" cap="none" spc="0" normalizeH="0" baseline="0" noProof="0" dirty="0">
                <a:ln>
                  <a:noFill/>
                </a:ln>
                <a:solidFill>
                  <a:srgbClr val="FF0000"/>
                </a:solidFill>
                <a:effectLst/>
                <a:uLnTx/>
                <a:uFillTx/>
                <a:latin typeface="Calibri"/>
                <a:ea typeface="字魂59号-创粗黑"/>
                <a:cs typeface="Calibri" panose="020F0502020204030204" pitchFamily="34" charset="0"/>
              </a:endParaRPr>
            </a:p>
          </p:txBody>
        </p:sp>
      </p:grpSp>
    </p:spTree>
    <p:extLst>
      <p:ext uri="{BB962C8B-B14F-4D97-AF65-F5344CB8AC3E}">
        <p14:creationId xmlns:p14="http://schemas.microsoft.com/office/powerpoint/2010/main" val="337470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Speech Bubble: Rectangle with Corners Rounded 69">
            <a:extLst>
              <a:ext uri="{FF2B5EF4-FFF2-40B4-BE49-F238E27FC236}">
                <a16:creationId xmlns:a16="http://schemas.microsoft.com/office/drawing/2014/main" id="{E3B2132E-CB5C-4C1F-B6B6-0685A40DA8AA}"/>
              </a:ext>
            </a:extLst>
          </p:cNvPr>
          <p:cNvSpPr/>
          <p:nvPr/>
        </p:nvSpPr>
        <p:spPr>
          <a:xfrm>
            <a:off x="2139656" y="897705"/>
            <a:ext cx="852834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Times New Roman" panose="02020603050405020304" pitchFamily="18" charset="0"/>
                <a:cs typeface="Times New Roman" panose="02020603050405020304" pitchFamily="18" charset="0"/>
              </a:rPr>
              <a:t>Vì sao Hân trở nên mạnh dạn, tự tin và tiến bộ trong học tập?</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71" name="图片 8">
            <a:extLst>
              <a:ext uri="{FF2B5EF4-FFF2-40B4-BE49-F238E27FC236}">
                <a16:creationId xmlns:a16="http://schemas.microsoft.com/office/drawing/2014/main" id="{2E39848E-2D8F-47B5-B668-BE889A180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98" y="2181225"/>
            <a:ext cx="2593593" cy="4056038"/>
          </a:xfrm>
          <a:prstGeom prst="rect">
            <a:avLst/>
          </a:prstGeom>
        </p:spPr>
      </p:pic>
      <p:sp>
        <p:nvSpPr>
          <p:cNvPr id="72" name="Speech Bubble: Rectangle with Corners Rounded 71">
            <a:extLst>
              <a:ext uri="{FF2B5EF4-FFF2-40B4-BE49-F238E27FC236}">
                <a16:creationId xmlns:a16="http://schemas.microsoft.com/office/drawing/2014/main" id="{6A61ECF0-604E-4454-AEAD-01F4DA1B845E}"/>
              </a:ext>
            </a:extLst>
          </p:cNvPr>
          <p:cNvSpPr/>
          <p:nvPr/>
        </p:nvSpPr>
        <p:spPr>
          <a:xfrm>
            <a:off x="3235031" y="3136080"/>
            <a:ext cx="816639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Times New Roman" panose="02020603050405020304" pitchFamily="18" charset="0"/>
                <a:cs typeface="Times New Roman" panose="02020603050405020304" pitchFamily="18" charset="0"/>
              </a:rPr>
              <a:t>Theo em, tích cực hoàn thành nhiệm vụ sẽ mang lại điều gì?</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anim calcmode="lin" valueType="num">
                                      <p:cBhvr>
                                        <p:cTn id="15" dur="500" fill="hold"/>
                                        <p:tgtEl>
                                          <p:spTgt spid="72"/>
                                        </p:tgtEl>
                                        <p:attrNameLst>
                                          <p:attrName>ppt_x</p:attrName>
                                        </p:attrNameLst>
                                      </p:cBhvr>
                                      <p:tavLst>
                                        <p:tav tm="0">
                                          <p:val>
                                            <p:strVal val="#ppt_x"/>
                                          </p:val>
                                        </p:tav>
                                        <p:tav tm="100000">
                                          <p:val>
                                            <p:strVal val="#ppt_x"/>
                                          </p:val>
                                        </p:tav>
                                      </p:tavLst>
                                    </p:anim>
                                    <p:anim calcmode="lin" valueType="num">
                                      <p:cBhvr>
                                        <p:cTn id="16"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101917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Times New Roman" panose="02020603050405020304" pitchFamily="18" charset="0"/>
                <a:cs typeface="Times New Roman" panose="02020603050405020304" pitchFamily="18" charset="0"/>
              </a:rPr>
              <a:t>Hân trở nên mạnh dạn, tự tin và tiến bộ trong học tập vì:</a:t>
            </a:r>
            <a:endParaRPr lang="en-US" sz="32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190" y="24208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318290" y="2420881"/>
            <a:ext cx="8873585" cy="1077218"/>
          </a:xfrm>
          <a:prstGeom prst="rect">
            <a:avLst/>
          </a:prstGeom>
          <a:noFill/>
        </p:spPr>
        <p:txBody>
          <a:bodyPr wrap="square">
            <a:spAutoFit/>
          </a:bodyPr>
          <a:lstStyle/>
          <a:p>
            <a:r>
              <a:rPr lang="pt-BR" sz="3200" b="1" dirty="0">
                <a:solidFill>
                  <a:srgbClr val="9A0780"/>
                </a:solidFill>
                <a:latin typeface="Times New Roman" panose="02020603050405020304" pitchFamily="18" charset="0"/>
                <a:cs typeface="Times New Roman" panose="02020603050405020304" pitchFamily="18" charset="0"/>
              </a:rPr>
              <a:t>Hân đã tích cực phát biểu ý kiến xây dựng bài và hoàn thành tốt các nhiệm vụ học tập</a:t>
            </a:r>
            <a:endParaRPr lang="en-US" sz="3200" b="1" dirty="0">
              <a:solidFill>
                <a:srgbClr val="9A0780"/>
              </a:solidFill>
              <a:latin typeface="Times New Roman" panose="02020603050405020304" pitchFamily="18" charset="0"/>
              <a:cs typeface="Times New Roman" panose="02020603050405020304" pitchFamily="18"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240" y="37353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337340" y="3735331"/>
            <a:ext cx="8873585" cy="584775"/>
          </a:xfrm>
          <a:prstGeom prst="rect">
            <a:avLst/>
          </a:prstGeom>
          <a:noFill/>
        </p:spPr>
        <p:txBody>
          <a:bodyPr wrap="square">
            <a:spAutoFit/>
          </a:bodyPr>
          <a:lstStyle/>
          <a:p>
            <a:r>
              <a:rPr lang="pt-BR" sz="3200" b="1" dirty="0">
                <a:solidFill>
                  <a:srgbClr val="9A0780"/>
                </a:solidFill>
                <a:latin typeface="Times New Roman" panose="02020603050405020304" pitchFamily="18" charset="0"/>
                <a:cs typeface="Times New Roman" panose="02020603050405020304" pitchFamily="18" charset="0"/>
              </a:rPr>
              <a:t>Xung phong tham gia nhiều hoạt động của lớp.</a:t>
            </a:r>
            <a:endParaRPr lang="en-US" sz="3200" b="1" dirty="0">
              <a:solidFill>
                <a:srgbClr val="9A078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sẽ</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giúp</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em</a:t>
            </a:r>
            <a:r>
              <a:rPr lang="en-US" sz="3200" b="1" dirty="0">
                <a:solidFill>
                  <a:sysClr val="windowText" lastClr="000000"/>
                </a:solidFill>
                <a:latin typeface="Calibri" panose="020F0502020204030204" pitchFamily="34" charset="0"/>
                <a:cs typeface="Calibri" panose="020F0502020204030204" pitchFamily="34" charset="0"/>
              </a:rPr>
              <a:t>:</a:t>
            </a: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Times New Roman" panose="02020603050405020304" pitchFamily="18" charset="0"/>
                <a:cs typeface="Times New Roman" panose="02020603050405020304" pitchFamily="18" charset="0"/>
              </a:rPr>
              <a:t>Tiến bộ trong học tập, trong công việc</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584775"/>
          </a:xfrm>
          <a:prstGeom prst="rect">
            <a:avLst/>
          </a:prstGeom>
          <a:noFill/>
        </p:spPr>
        <p:txBody>
          <a:bodyPr wrap="square">
            <a:spAutoFit/>
          </a:bodyPr>
          <a:lstStyle/>
          <a:p>
            <a:pPr lvl="0"/>
            <a:r>
              <a:rPr lang="pt-BR" sz="3200" b="1" dirty="0">
                <a:solidFill>
                  <a:srgbClr val="9A0780"/>
                </a:solidFill>
                <a:latin typeface="Times New Roman" panose="02020603050405020304" pitchFamily="18" charset="0"/>
                <a:cs typeface="Times New Roman" panose="02020603050405020304" pitchFamily="18" charset="0"/>
              </a:rPr>
              <a:t>Mạnh dạn và tự tin trong các hoạt động tập thể.</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040" y="37543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261140" y="3754381"/>
            <a:ext cx="8873585" cy="584775"/>
          </a:xfrm>
          <a:prstGeom prst="rect">
            <a:avLst/>
          </a:prstGeom>
          <a:noFill/>
        </p:spPr>
        <p:txBody>
          <a:bodyPr wrap="square">
            <a:spAutoFit/>
          </a:bodyPr>
          <a:lstStyle/>
          <a:p>
            <a:pPr lvl="0"/>
            <a:r>
              <a:rPr lang="vi-VN" sz="3200" b="1" dirty="0">
                <a:solidFill>
                  <a:srgbClr val="9A0780"/>
                </a:solidFill>
                <a:latin typeface="Times New Roman" panose="02020603050405020304" pitchFamily="18" charset="0"/>
                <a:cs typeface="Times New Roman" panose="02020603050405020304" pitchFamily="18" charset="0"/>
              </a:rPr>
              <a:t>Được mọi người tin yêu, quý mến.</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pic>
        <p:nvPicPr>
          <p:cNvPr id="61" name="Picture 2" descr="Pin by Lara (Adriana) O&amp;amp;#39;Meany on Cute,Cute,Cute! | Funny emoticons, Love  stickers, Cute gif">
            <a:extLst>
              <a:ext uri="{FF2B5EF4-FFF2-40B4-BE49-F238E27FC236}">
                <a16:creationId xmlns:a16="http://schemas.microsoft.com/office/drawing/2014/main" id="{765775E4-8B5A-47FF-AF29-F035777BD6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0090" y="46497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ECB5794-BD71-4C9A-97BD-769BAD340D67}"/>
              </a:ext>
            </a:extLst>
          </p:cNvPr>
          <p:cNvSpPr txBox="1"/>
          <p:nvPr/>
        </p:nvSpPr>
        <p:spPr>
          <a:xfrm>
            <a:off x="2280190" y="4649731"/>
            <a:ext cx="8873585" cy="1077218"/>
          </a:xfrm>
          <a:prstGeom prst="rect">
            <a:avLst/>
          </a:prstGeom>
          <a:noFill/>
        </p:spPr>
        <p:txBody>
          <a:bodyPr wrap="square">
            <a:spAutoFit/>
          </a:bodyPr>
          <a:lstStyle/>
          <a:p>
            <a:pPr lvl="0"/>
            <a:r>
              <a:rPr lang="vi-VN" sz="3200" b="1" dirty="0">
                <a:solidFill>
                  <a:srgbClr val="9A0780"/>
                </a:solidFill>
                <a:latin typeface="Times New Roman" panose="02020603050405020304" pitchFamily="18" charset="0"/>
                <a:cs typeface="Times New Roman" panose="02020603050405020304" pitchFamily="18" charset="0"/>
              </a:rPr>
              <a:t>Nhận được sự tuyên dương, công nhận của thầy cô giáo và bạn bè xung quanh.</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11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subTnLst>
                                    <p:audio>
                                      <p:cMediaNode>
                                        <p:cTn display="0" masterRel="sameClick">
                                          <p:stCondLst>
                                            <p:cond evt="begin" delay="0">
                                              <p:tn val="51"/>
                                            </p:cond>
                                          </p:stCondLst>
                                          <p:endCondLst>
                                            <p:cond evt="onStopAudio" delay="0">
                                              <p:tgtEl>
                                                <p:sldTgt/>
                                              </p:tgtEl>
                                            </p:cond>
                                          </p:endCondLst>
                                        </p:cTn>
                                        <p:tgtEl>
                                          <p:sndTgt r:embed="rId4" name="uỷn.wav"/>
                                        </p:tgtEl>
                                      </p:cMediaNode>
                                    </p:audio>
                                  </p:sub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xEl>
                                              <p:pRg st="0" end="0"/>
                                            </p:txEl>
                                          </p:spTgt>
                                        </p:tgtEl>
                                        <p:attrNameLst>
                                          <p:attrName>style.visibility</p:attrName>
                                        </p:attrNameLst>
                                      </p:cBhvr>
                                      <p:to>
                                        <p:strVal val="visible"/>
                                      </p:to>
                                    </p:set>
                                    <p:animEffect transition="in" filter="barn(inVertical)">
                                      <p:cBhvr>
                                        <p:cTn id="6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Times New Roman" panose="02020603050405020304" pitchFamily="18" charset="0"/>
                <a:cs typeface="Times New Roman" panose="02020603050405020304" pitchFamily="18" charset="0"/>
              </a:rPr>
              <a:t>Nếu không tích cực hoàn thành nhiệm vụ, em sẽ:</a:t>
            </a:r>
            <a:endParaRPr kumimoji="0" 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Times New Roman" panose="02020603050405020304" pitchFamily="18" charset="0"/>
                <a:cs typeface="Times New Roman" panose="02020603050405020304" pitchFamily="18" charset="0"/>
              </a:rPr>
              <a:t>Trở nên nhút nhát, rụt rè, không biết cầu tiến.</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1077218"/>
          </a:xfrm>
          <a:prstGeom prst="rect">
            <a:avLst/>
          </a:prstGeom>
          <a:noFill/>
        </p:spPr>
        <p:txBody>
          <a:bodyPr wrap="square">
            <a:spAutoFit/>
          </a:bodyPr>
          <a:lstStyle/>
          <a:p>
            <a:pPr lvl="0"/>
            <a:r>
              <a:rPr lang="vi-VN" sz="3200" b="1" dirty="0">
                <a:solidFill>
                  <a:srgbClr val="9A0780"/>
                </a:solidFill>
                <a:latin typeface="Times New Roman" panose="02020603050405020304" pitchFamily="18" charset="0"/>
                <a:cs typeface="Times New Roman" panose="02020603050405020304" pitchFamily="18" charset="0"/>
              </a:rPr>
              <a:t>Không nhận được sự đánh giá tích cực từ những người xung quanh.</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3415" y="412585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127790" y="4154431"/>
            <a:ext cx="9664160" cy="584775"/>
          </a:xfrm>
          <a:prstGeom prst="rect">
            <a:avLst/>
          </a:prstGeom>
          <a:noFill/>
        </p:spPr>
        <p:txBody>
          <a:bodyPr wrap="square">
            <a:spAutoFit/>
          </a:bodyPr>
          <a:lstStyle/>
          <a:p>
            <a:pPr lvl="0"/>
            <a:r>
              <a:rPr lang="vi-VN" sz="3200" b="1" dirty="0">
                <a:solidFill>
                  <a:srgbClr val="9A0780"/>
                </a:solidFill>
                <a:latin typeface="Times New Roman" panose="02020603050405020304" pitchFamily="18" charset="0"/>
                <a:cs typeface="Times New Roman" panose="02020603050405020304" pitchFamily="18" charset="0"/>
              </a:rPr>
              <a:t>Bỏ lỡ nhiêu cơ hội để phát triển, rèn luyện bản thân.</a:t>
            </a:r>
            <a:endParaRPr kumimoji="0" lang="en-US" sz="3200" b="1" i="0" u="none" strike="noStrike" kern="1200" cap="none" spc="0" normalizeH="0" baseline="0" noProof="0" dirty="0">
              <a:ln>
                <a:noFill/>
              </a:ln>
              <a:solidFill>
                <a:srgbClr val="9A078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03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1077218"/>
          </a:xfrm>
          <a:prstGeom prst="rect">
            <a:avLst/>
          </a:prstGeom>
          <a:noFill/>
        </p:spPr>
        <p:txBody>
          <a:bodyPr wrap="square" rtlCol="0">
            <a:spAutoFit/>
          </a:bodyPr>
          <a:lstStyle/>
          <a:p>
            <a:pPr algn="ctr"/>
            <a:r>
              <a:rPr lang="vi-VN" sz="3200" b="1" dirty="0">
                <a:solidFill>
                  <a:srgbClr val="800080"/>
                </a:solidFill>
                <a:latin typeface="Times New Roman" panose="02020603050405020304" pitchFamily="18" charset="0"/>
                <a:cs typeface="Times New Roman" panose="02020603050405020304" pitchFamily="18" charset="0"/>
              </a:rPr>
              <a:t>TRÌNH BÀY</a:t>
            </a:r>
            <a:endParaRPr lang="en-US" sz="3200" b="1" dirty="0">
              <a:solidFill>
                <a:srgbClr val="800080"/>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1077218"/>
          </a:xfrm>
          <a:prstGeom prst="rect">
            <a:avLst/>
          </a:prstGeom>
          <a:noFill/>
        </p:spPr>
        <p:txBody>
          <a:bodyPr wrap="square" rtlCol="0">
            <a:spAutoFit/>
          </a:bodyPr>
          <a:lstStyle/>
          <a:p>
            <a:pPr algn="ctr"/>
            <a:r>
              <a:rPr lang="vi-VN" sz="3200" b="1" dirty="0">
                <a:solidFill>
                  <a:srgbClr val="800080"/>
                </a:solidFill>
                <a:latin typeface="Times New Roman" panose="02020603050405020304" pitchFamily="18" charset="0"/>
                <a:cs typeface="Times New Roman" panose="02020603050405020304" pitchFamily="18" charset="0"/>
              </a:rPr>
              <a:t>NHẬN XÉT</a:t>
            </a:r>
            <a:endParaRPr lang="en-US" sz="3200" b="1" dirty="0">
              <a:solidFill>
                <a:srgbClr val="800080"/>
              </a:solidFill>
              <a:latin typeface="Times New Roman" panose="02020603050405020304" pitchFamily="18" charset="0"/>
              <a:cs typeface="Times New Roman" panose="02020603050405020304" pitchFamily="18"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Times New Roman" panose="02020603050405020304" pitchFamily="18" charset="0"/>
                  <a:ea typeface="华文琥珀" panose="02010800040101010101" pitchFamily="2" charset="-122"/>
                  <a:cs typeface="Times New Roman" panose="02020603050405020304" pitchFamily="18" charset="0"/>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Times New Roman" panose="02020603050405020304" pitchFamily="18" charset="0"/>
                  <a:ea typeface="华文琥珀" panose="02010800040101010101" pitchFamily="2" charset="-122"/>
                  <a:cs typeface="Times New Roman" panose="02020603050405020304" pitchFamily="18" charset="0"/>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Times New Roman" panose="02020603050405020304" pitchFamily="18" charset="0"/>
                  <a:ea typeface="华文琥珀" panose="02010800040101010101" pitchFamily="2" charset="-122"/>
                  <a:cs typeface="Times New Roman" panose="02020603050405020304" pitchFamily="18" charset="0"/>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Times New Roman" panose="02020603050405020304" pitchFamily="18" charset="0"/>
                  <a:ea typeface="华文琥珀" panose="02010800040101010101" pitchFamily="2" charset="-122"/>
                  <a:cs typeface="Times New Roman" panose="02020603050405020304" pitchFamily="18" charset="0"/>
                  <a:sym typeface="+mn-lt"/>
                </a:rPr>
                <a:t>礼</a:t>
              </a:r>
            </a:p>
          </p:txBody>
        </p:sp>
      </p:grpSp>
      <p:grpSp>
        <p:nvGrpSpPr>
          <p:cNvPr id="862" name="Google Shape;862;p35"/>
          <p:cNvGrpSpPr/>
          <p:nvPr/>
        </p:nvGrpSpPr>
        <p:grpSpPr>
          <a:xfrm>
            <a:off x="548005" y="383223"/>
            <a:ext cx="11095990" cy="609155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5"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6" cstate="screen"/>
          <a:stretch>
            <a:fillRect/>
          </a:stretch>
        </p:blipFill>
        <p:spPr>
          <a:xfrm>
            <a:off x="7318762" y="-320674"/>
            <a:ext cx="4873238" cy="2896898"/>
          </a:xfrm>
          <a:prstGeom prst="rect">
            <a:avLst/>
          </a:prstGeom>
        </p:spPr>
      </p:pic>
      <p:pic>
        <p:nvPicPr>
          <p:cNvPr id="50" name="图片 49"/>
          <p:cNvPicPr>
            <a:picLocks noChangeAspect="1"/>
          </p:cNvPicPr>
          <p:nvPr/>
        </p:nvPicPr>
        <p:blipFill>
          <a:blip r:embed="rId7" cstate="screen"/>
          <a:stretch>
            <a:fillRect/>
          </a:stretch>
        </p:blipFill>
        <p:spPr>
          <a:xfrm>
            <a:off x="1021521" y="4634865"/>
            <a:ext cx="692237" cy="1520824"/>
          </a:xfrm>
          <a:prstGeom prst="rect">
            <a:avLst/>
          </a:prstGeom>
        </p:spPr>
      </p:pic>
      <p:pic>
        <p:nvPicPr>
          <p:cNvPr id="51" name="图片 50"/>
          <p:cNvPicPr>
            <a:picLocks noChangeAspect="1"/>
          </p:cNvPicPr>
          <p:nvPr/>
        </p:nvPicPr>
        <p:blipFill>
          <a:blip r:embed="rId8" cstate="screen"/>
          <a:stretch>
            <a:fillRect/>
          </a:stretch>
        </p:blipFill>
        <p:spPr>
          <a:xfrm>
            <a:off x="-85424" y="2996088"/>
            <a:ext cx="633413" cy="1785939"/>
          </a:xfrm>
          <a:prstGeom prst="rect">
            <a:avLst/>
          </a:prstGeom>
        </p:spPr>
      </p:pic>
      <p:pic>
        <p:nvPicPr>
          <p:cNvPr id="52" name="图片 51"/>
          <p:cNvPicPr>
            <a:picLocks noChangeAspect="1"/>
          </p:cNvPicPr>
          <p:nvPr/>
        </p:nvPicPr>
        <p:blipFill>
          <a:blip r:embed="rId9"/>
          <a:stretch>
            <a:fillRect/>
          </a:stretch>
        </p:blipFill>
        <p:spPr>
          <a:xfrm>
            <a:off x="10307407" y="4342925"/>
            <a:ext cx="838200" cy="1323975"/>
          </a:xfrm>
          <a:prstGeom prst="rect">
            <a:avLst/>
          </a:prstGeom>
        </p:spPr>
      </p:pic>
      <p:pic>
        <p:nvPicPr>
          <p:cNvPr id="53" name="图片 52"/>
          <p:cNvPicPr>
            <a:picLocks noChangeAspect="1"/>
          </p:cNvPicPr>
          <p:nvPr/>
        </p:nvPicPr>
        <p:blipFill>
          <a:blip r:embed="rId10"/>
          <a:stretch>
            <a:fillRect/>
          </a:stretch>
        </p:blipFill>
        <p:spPr>
          <a:xfrm>
            <a:off x="9564209" y="4749324"/>
            <a:ext cx="419100" cy="657225"/>
          </a:xfrm>
          <a:prstGeom prst="rect">
            <a:avLst/>
          </a:prstGeom>
        </p:spPr>
      </p:pic>
      <p:sp>
        <p:nvSpPr>
          <p:cNvPr id="6" name="TextBox 5">
            <a:extLst>
              <a:ext uri="{FF2B5EF4-FFF2-40B4-BE49-F238E27FC236}">
                <a16:creationId xmlns:a16="http://schemas.microsoft.com/office/drawing/2014/main" id="{910EFB74-5FCD-453D-9374-130CAD9843B1}"/>
              </a:ext>
            </a:extLst>
          </p:cNvPr>
          <p:cNvSpPr txBox="1"/>
          <p:nvPr/>
        </p:nvSpPr>
        <p:spPr>
          <a:xfrm>
            <a:off x="1752600" y="2171700"/>
            <a:ext cx="9172575" cy="3170099"/>
          </a:xfrm>
          <a:prstGeom prst="rect">
            <a:avLst/>
          </a:prstGeom>
          <a:noFill/>
        </p:spPr>
        <p:txBody>
          <a:bodyPr wrap="square" rtlCol="0">
            <a:spAutoFit/>
          </a:bodyPr>
          <a:lstStyle/>
          <a:p>
            <a:pPr algn="just"/>
            <a:r>
              <a:rPr lang="vi-VN" sz="4000" b="1" dirty="0">
                <a:solidFill>
                  <a:srgbClr val="FF0000"/>
                </a:solidFill>
                <a:latin typeface="Times New Roman" panose="02020603050405020304" pitchFamily="18" charset="0"/>
                <a:cs typeface="Times New Roman" panose="02020603050405020304" pitchFamily="18" charset="0"/>
              </a:rPr>
              <a:t>Tích cực hoàn thành nhiệm vu sẽ giúp em tiến bộ trong học tập, trong công việc; mạnh dạn, tự tin trong các hoạt động tập thể; được mọi người tin yêu, quý mến.</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74D71B3-EAF8-4A25-8F77-352BDAAA76D4}"/>
              </a:ext>
            </a:extLst>
          </p:cNvPr>
          <p:cNvPicPr>
            <a:picLocks noChangeAspect="1"/>
          </p:cNvPicPr>
          <p:nvPr/>
        </p:nvPicPr>
        <p:blipFill>
          <a:blip r:embed="rId11"/>
          <a:stretch>
            <a:fillRect/>
          </a:stretch>
        </p:blipFill>
        <p:spPr>
          <a:xfrm>
            <a:off x="3773249" y="1351736"/>
            <a:ext cx="4035902"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ppt_h*1.125000"/>
                                          </p:val>
                                        </p:tav>
                                        <p:tav tm="100000">
                                          <p:val>
                                            <p:strVal val="#ppt_y"/>
                                          </p:val>
                                        </p:tav>
                                      </p:tavLst>
                                    </p:anim>
                                    <p:animEffect transition="in" filter="wipe(up)">
                                      <p:cBhvr>
                                        <p:cTn id="28" dur="500"/>
                                        <p:tgtEl>
                                          <p:spTgt spid="51"/>
                                        </p:tgtEl>
                                      </p:cBhvr>
                                    </p:animEffect>
                                  </p:childTnLst>
                                </p:cTn>
                              </p:par>
                              <p:par>
                                <p:cTn id="29" presetID="2" presetClass="entr" presetSubtype="8"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ppt_y</p:attrName>
                                        </p:attrNameLst>
                                      </p:cBhvr>
                                      <p:tavLst>
                                        <p:tav tm="0">
                                          <p:val>
                                            <p:strVal val="#ppt_y+#ppt_h*1.125000"/>
                                          </p:val>
                                        </p:tav>
                                        <p:tav tm="100000">
                                          <p:val>
                                            <p:strVal val="#ppt_y"/>
                                          </p:val>
                                        </p:tav>
                                      </p:tavLst>
                                    </p:anim>
                                    <p:animEffect transition="in" filter="wipe(up)">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Times New Roman" panose="02020603050405020304" pitchFamily="18" charset="0"/>
                <a:cs typeface="Times New Roman" panose="02020603050405020304" pitchFamily="18" charset="0"/>
              </a:rPr>
              <a:t>3. </a:t>
            </a:r>
            <a:r>
              <a:rPr lang="en-US" sz="3200" b="1" dirty="0" err="1">
                <a:solidFill>
                  <a:sysClr val="windowText" lastClr="000000"/>
                </a:solidFill>
                <a:latin typeface="Times New Roman" panose="02020603050405020304" pitchFamily="18" charset="0"/>
                <a:cs typeface="Times New Roman" panose="02020603050405020304" pitchFamily="18" charset="0"/>
              </a:rPr>
              <a:t>Tìm</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hiểu</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về</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những</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việc</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cần</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làm</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để</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hoàn</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thành</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tốt</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nhiệm</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vụ</a:t>
            </a:r>
            <a:r>
              <a:rPr lang="en-US" sz="3200" b="1" dirty="0">
                <a:solidFill>
                  <a:sysClr val="windowText" lastClr="000000"/>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10E86DE-2979-4D27-AB75-ABABB78E3EE2}"/>
              </a:ext>
            </a:extLst>
          </p:cNvPr>
          <p:cNvPicPr>
            <a:picLocks noChangeAspect="1"/>
          </p:cNvPicPr>
          <p:nvPr/>
        </p:nvPicPr>
        <p:blipFill>
          <a:blip r:embed="rId4"/>
          <a:stretch>
            <a:fillRect/>
          </a:stretch>
        </p:blipFill>
        <p:spPr>
          <a:xfrm>
            <a:off x="1481137" y="1366837"/>
            <a:ext cx="9615061" cy="3948113"/>
          </a:xfrm>
          <a:prstGeom prst="rect">
            <a:avLst/>
          </a:prstGeom>
        </p:spPr>
      </p:pic>
    </p:spTree>
    <p:extLst>
      <p:ext uri="{BB962C8B-B14F-4D97-AF65-F5344CB8AC3E}">
        <p14:creationId xmlns:p14="http://schemas.microsoft.com/office/powerpoint/2010/main" val="242172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B61B40E2-A2B0-46A3-A8FB-E00ECB4C64C0}"/>
              </a:ext>
            </a:extLst>
          </p:cNvPr>
          <p:cNvPicPr>
            <a:picLocks noChangeAspect="1"/>
          </p:cNvPicPr>
          <p:nvPr/>
        </p:nvPicPr>
        <p:blipFill>
          <a:blip r:embed="rId4"/>
          <a:stretch>
            <a:fillRect/>
          </a:stretch>
        </p:blipFill>
        <p:spPr>
          <a:xfrm>
            <a:off x="3528601" y="2151823"/>
            <a:ext cx="5096698" cy="1487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144B8B3D-94F5-464B-865E-BD66F985EA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57" b="100000" l="0" r="100000"/>
                    </a14:imgEffect>
                  </a14:imgLayer>
                </a14:imgProps>
              </a:ext>
            </a:extLst>
          </a:blip>
          <a:stretch>
            <a:fillRect/>
          </a:stretch>
        </p:blipFill>
        <p:spPr>
          <a:xfrm>
            <a:off x="143803" y="3658516"/>
            <a:ext cx="5357903" cy="3067400"/>
          </a:xfrm>
          <a:prstGeom prst="rect">
            <a:avLst/>
          </a:prstGeom>
        </p:spPr>
      </p:pic>
      <p:pic>
        <p:nvPicPr>
          <p:cNvPr id="58" name="Picture 11">
            <a:extLst>
              <a:ext uri="{FF2B5EF4-FFF2-40B4-BE49-F238E27FC236}">
                <a16:creationId xmlns:a16="http://schemas.microsoft.com/office/drawing/2014/main" id="{82422DE3-AB8D-4212-9D12-89BC510A3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5187" y="2094104"/>
            <a:ext cx="2596642" cy="2187671"/>
          </a:xfrm>
          <a:prstGeom prst="rect">
            <a:avLst/>
          </a:prstGeom>
        </p:spPr>
      </p:pic>
      <p:sp>
        <p:nvSpPr>
          <p:cNvPr id="59" name="TextBox 58">
            <a:extLst>
              <a:ext uri="{FF2B5EF4-FFF2-40B4-BE49-F238E27FC236}">
                <a16:creationId xmlns:a16="http://schemas.microsoft.com/office/drawing/2014/main" id="{B1576273-0CAB-460D-BF9E-F0CD62074F43}"/>
              </a:ext>
            </a:extLst>
          </p:cNvPr>
          <p:cNvSpPr txBox="1"/>
          <p:nvPr/>
        </p:nvSpPr>
        <p:spPr>
          <a:xfrm>
            <a:off x="541320" y="2688958"/>
            <a:ext cx="2992890" cy="1107996"/>
          </a:xfrm>
          <a:prstGeom prst="rect">
            <a:avLst/>
          </a:prstGeom>
          <a:noFill/>
        </p:spPr>
        <p:txBody>
          <a:bodyPr wrap="square">
            <a:spAutoFit/>
          </a:bodyPr>
          <a:lstStyle/>
          <a:p>
            <a:pPr algn="ctr" defTabSz="457200">
              <a:lnSpc>
                <a:spcPct val="150000"/>
              </a:lnSpc>
            </a:pPr>
            <a:r>
              <a:rPr lang="en-US" sz="4400" b="1" dirty="0">
                <a:solidFill>
                  <a:srgbClr val="70AD47">
                    <a:lumMod val="75000"/>
                  </a:srgbClr>
                </a:solidFill>
                <a:effectLst>
                  <a:glow rad="63500">
                    <a:srgbClr val="ED7D31">
                      <a:satMod val="175000"/>
                      <a:alpha val="40000"/>
                    </a:srgbClr>
                  </a:glow>
                </a:effectLst>
                <a:latin typeface="Times New Roman" panose="02020603050405020304" pitchFamily="18" charset="0"/>
                <a:cs typeface="Times New Roman" panose="02020603050405020304" pitchFamily="18" charset="0"/>
              </a:rPr>
              <a:t>NHÓM 4</a:t>
            </a:r>
          </a:p>
        </p:txBody>
      </p:sp>
      <p:pic>
        <p:nvPicPr>
          <p:cNvPr id="3" name="Picture 2">
            <a:extLst>
              <a:ext uri="{FF2B5EF4-FFF2-40B4-BE49-F238E27FC236}">
                <a16:creationId xmlns:a16="http://schemas.microsoft.com/office/drawing/2014/main" id="{4076C156-EFAB-4661-B2F8-8DC4DF0C1C75}"/>
              </a:ext>
            </a:extLst>
          </p:cNvPr>
          <p:cNvPicPr>
            <a:picLocks noChangeAspect="1"/>
          </p:cNvPicPr>
          <p:nvPr/>
        </p:nvPicPr>
        <p:blipFill>
          <a:blip r:embed="rId7"/>
          <a:stretch>
            <a:fillRect/>
          </a:stretch>
        </p:blipFill>
        <p:spPr>
          <a:xfrm>
            <a:off x="5800725" y="4122522"/>
            <a:ext cx="5562600" cy="1954427"/>
          </a:xfrm>
          <a:prstGeom prst="rect">
            <a:avLst/>
          </a:prstGeom>
        </p:spPr>
      </p:pic>
      <p:pic>
        <p:nvPicPr>
          <p:cNvPr id="65" name="图片 3">
            <a:extLst>
              <a:ext uri="{FF2B5EF4-FFF2-40B4-BE49-F238E27FC236}">
                <a16:creationId xmlns:a16="http://schemas.microsoft.com/office/drawing/2014/main" id="{6E26669C-C1A0-4E5E-A89F-E20C7C58C7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24" y="962026"/>
            <a:ext cx="6953251" cy="2762250"/>
          </a:xfrm>
          <a:prstGeom prst="rect">
            <a:avLst/>
          </a:prstGeom>
        </p:spPr>
      </p:pic>
      <p:sp>
        <p:nvSpPr>
          <p:cNvPr id="66" name="TextBox 65">
            <a:extLst>
              <a:ext uri="{FF2B5EF4-FFF2-40B4-BE49-F238E27FC236}">
                <a16:creationId xmlns:a16="http://schemas.microsoft.com/office/drawing/2014/main" id="{694995FA-7C57-41F4-ADF5-5391743D639E}"/>
              </a:ext>
            </a:extLst>
          </p:cNvPr>
          <p:cNvSpPr txBox="1"/>
          <p:nvPr/>
        </p:nvSpPr>
        <p:spPr>
          <a:xfrm>
            <a:off x="4552950" y="1154449"/>
            <a:ext cx="6610350" cy="954107"/>
          </a:xfrm>
          <a:prstGeom prst="rect">
            <a:avLst/>
          </a:prstGeom>
          <a:noFill/>
        </p:spPr>
        <p:txBody>
          <a:bodyPr wrap="square">
            <a:spAutoFit/>
          </a:bodyPr>
          <a:lstStyle/>
          <a:p>
            <a:pPr algn="just" defTabSz="457200">
              <a:defRPr/>
            </a:pP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em</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gì</a:t>
            </a:r>
            <a:r>
              <a:rPr lang="en-029"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0EF1E6C6-9B4D-4269-9B41-5FF2080C68D0}"/>
              </a:ext>
            </a:extLst>
          </p:cNvPr>
          <p:cNvSpPr txBox="1"/>
          <p:nvPr/>
        </p:nvSpPr>
        <p:spPr>
          <a:xfrm>
            <a:off x="4562476" y="2030749"/>
            <a:ext cx="6705600" cy="1384995"/>
          </a:xfrm>
          <a:prstGeom prst="rect">
            <a:avLst/>
          </a:prstGeom>
          <a:noFill/>
        </p:spPr>
        <p:txBody>
          <a:bodyPr wrap="square">
            <a:spAutoFit/>
          </a:bodyPr>
          <a:lstStyle/>
          <a:p>
            <a:pPr algn="just" defTabSz="457200">
              <a:defRPr/>
            </a:pPr>
            <a:r>
              <a:rPr lang="vi-VN"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Hãy kể về một nhiệm vụ mà em đã hoàn thành tốt. Em đã thực hiện nhiệm vụ đó theo những bước nào ở sơ đồ trên?</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27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14"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randombar(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Times New Roman" panose="02020603050405020304" pitchFamily="18" charset="0"/>
                <a:cs typeface="Times New Roman" panose="02020603050405020304" pitchFamily="18" charset="0"/>
              </a:rPr>
              <a:t>TRÌNH BÀY</a:t>
            </a:r>
            <a:endParaRPr kumimoji="0" lang="en-US" sz="3200" b="1" i="0" u="none" strike="noStrike" kern="1200" cap="none" spc="0" normalizeH="0" baseline="0" noProof="0" dirty="0">
              <a:ln>
                <a:noFill/>
              </a:ln>
              <a:solidFill>
                <a:srgbClr val="800080"/>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Times New Roman" panose="02020603050405020304" pitchFamily="18" charset="0"/>
                <a:cs typeface="Times New Roman" panose="02020603050405020304" pitchFamily="18" charset="0"/>
              </a:rPr>
              <a:t>NHẬN XÉT</a:t>
            </a:r>
            <a:endParaRPr kumimoji="0" lang="en-US" sz="3200" b="1" i="0" u="none" strike="noStrike" kern="1200" cap="none" spc="0" normalizeH="0" baseline="0" noProof="0" dirty="0">
              <a:ln>
                <a:noFill/>
              </a:ln>
              <a:solidFill>
                <a:srgbClr val="800080"/>
              </a:solidFill>
              <a:effectLst/>
              <a:uLnTx/>
              <a:uFillTx/>
              <a:latin typeface="Times New Roman" panose="02020603050405020304" pitchFamily="18" charset="0"/>
              <a:cs typeface="Times New Roman" panose="02020603050405020304" pitchFamily="18"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extLst>
      <p:ext uri="{BB962C8B-B14F-4D97-AF65-F5344CB8AC3E}">
        <p14:creationId xmlns:p14="http://schemas.microsoft.com/office/powerpoint/2010/main" val="834035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781050" y="463552"/>
            <a:ext cx="5410594" cy="1248742"/>
            <a:chOff x="2471" y="955"/>
            <a:chExt cx="6308"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817" cy="1490"/>
            </a:xfrm>
            <a:prstGeom prst="rect">
              <a:avLst/>
            </a:prstGeom>
            <a:noFill/>
          </p:spPr>
          <p:txBody>
            <a:bodyPr wrap="square" rtlCol="0">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 hoàn thành tốt nhiệm vụ em cần thực hiện các bước sau:</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37945"/>
            <a:chOff x="9848" y="3032"/>
            <a:chExt cx="7389" cy="210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129" y="3282"/>
              <a:ext cx="6624" cy="148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 dụ về một nhiệm vụ mà em đã hoàn thành tốt: Trực nhật.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27038" y="2714622"/>
            <a:ext cx="5821362" cy="1988590"/>
            <a:chOff x="1585" y="8285"/>
            <a:chExt cx="8767" cy="964"/>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085" cy="800"/>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kế hoạch thực hiện. Trong bước này chúng ta cần liệt kê các công việc cần thực hiện, xác định cách thức thực hiện, xác định thời gian thực hiện.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29896" y="2008003"/>
            <a:ext cx="5253355" cy="559435"/>
            <a:chOff x="1600" y="4611"/>
            <a:chExt cx="8273" cy="881"/>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658" y="4722"/>
              <a:ext cx="5803" cy="759"/>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NL" sz="2200" b="1" dirty="0">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200" dirty="0">
                  <a:effectLst/>
                  <a:latin typeface="Times New Roman" panose="02020603050405020304" pitchFamily="18" charset="0"/>
                  <a:ea typeface="Times New Roman" panose="02020603050405020304" pitchFamily="18" charset="0"/>
                  <a:cs typeface="Times New Roman" panose="02020603050405020304" pitchFamily="18" charset="0"/>
                </a:rPr>
                <a:t>Xác định nhiệm vụ.</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485458" y="4886124"/>
            <a:ext cx="5243830" cy="724102"/>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86"/>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công việc theo kế hoạch.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86550" y="4552949"/>
            <a:ext cx="5410200" cy="651201"/>
            <a:chOff x="1585" y="8285"/>
            <a:chExt cx="8767" cy="139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95" y="8575"/>
              <a:ext cx="8483" cy="1034"/>
            </a:xfrm>
            <a:prstGeom prst="rect">
              <a:avLst/>
            </a:prstGeom>
            <a:noFill/>
          </p:spPr>
          <p:txBody>
            <a:bodyPr wrap="square" rtlCol="0">
              <a:spAutoFit/>
            </a:bodyPr>
            <a:lstStyle/>
            <a:p>
              <a:pPr marL="0" marR="0">
                <a:lnSpc>
                  <a:spcPct val="115000"/>
                </a:lnSpc>
                <a:spcBef>
                  <a:spcPts val="0"/>
                </a:spcBef>
                <a:spcAft>
                  <a:spcPts val="0"/>
                </a:spcAft>
              </a:pPr>
              <a:r>
                <a:rPr lang="nl-NL"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công việc theo kế hoach.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1959375"/>
            <a:ext cx="5525770" cy="669526"/>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Bước 1: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Xác định nhiệm vụ: trực nhật.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90995" y="2787083"/>
            <a:ext cx="5501005" cy="1922948"/>
            <a:chOff x="1585" y="6024"/>
            <a:chExt cx="8663" cy="174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1433"/>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1675"/>
            </a:xfrm>
            <a:prstGeom prst="rect">
              <a:avLst/>
            </a:prstGeom>
            <a:noFill/>
          </p:spPr>
          <p:txBody>
            <a:bodyPr wrap="square" rtlCol="0">
              <a:spAutoFit/>
            </a:bodyPr>
            <a:lstStyle/>
            <a:p>
              <a:pPr marL="0" marR="0">
                <a:lnSpc>
                  <a:spcPct val="115000"/>
                </a:lnSpc>
                <a:spcBef>
                  <a:spcPts val="0"/>
                </a:spcBef>
                <a:spcAft>
                  <a:spcPts val="0"/>
                </a:spcAft>
              </a:pPr>
              <a:r>
                <a:rPr lang="nl-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Liệt kê các công việc cần thực hiện: quét nhà, lau bảng, dọn dẹp bàn giáo viên.</a:t>
              </a:r>
            </a:p>
            <a:p>
              <a:pPr marL="342900" indent="-342900">
                <a:lnSpc>
                  <a:spcPct val="115000"/>
                </a:lnSpc>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Xác định thời gian thực hiện: 20 phút.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6" name="Group 35">
            <a:extLst>
              <a:ext uri="{FF2B5EF4-FFF2-40B4-BE49-F238E27FC236}">
                <a16:creationId xmlns:a16="http://schemas.microsoft.com/office/drawing/2014/main" id="{F0A2A599-600A-47EC-A1C3-68A65FEF7EAD}"/>
              </a:ext>
            </a:extLst>
          </p:cNvPr>
          <p:cNvGrpSpPr/>
          <p:nvPr/>
        </p:nvGrpSpPr>
        <p:grpSpPr>
          <a:xfrm>
            <a:off x="541338" y="5762621"/>
            <a:ext cx="5567045" cy="553026"/>
            <a:chOff x="1585" y="8285"/>
            <a:chExt cx="8767" cy="965"/>
          </a:xfrm>
        </p:grpSpPr>
        <p:sp>
          <p:nvSpPr>
            <p:cNvPr id="37" name="箭头: 五边形 5">
              <a:extLst>
                <a:ext uri="{FF2B5EF4-FFF2-40B4-BE49-F238E27FC236}">
                  <a16:creationId xmlns:a16="http://schemas.microsoft.com/office/drawing/2014/main" id="{BFF548E3-BC5D-4E0E-B5C6-12B3C8157DD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mn-lt"/>
              </a:endParaRPr>
            </a:p>
          </p:txBody>
        </p:sp>
        <p:sp>
          <p:nvSpPr>
            <p:cNvPr id="38" name="Text Box 6">
              <a:extLst>
                <a:ext uri="{FF2B5EF4-FFF2-40B4-BE49-F238E27FC236}">
                  <a16:creationId xmlns:a16="http://schemas.microsoft.com/office/drawing/2014/main" id="{12D54D92-11B8-471B-B5DC-3450B6C7A15C}"/>
                </a:ext>
              </a:extLst>
            </p:cNvPr>
            <p:cNvSpPr txBox="1"/>
            <p:nvPr/>
          </p:nvSpPr>
          <p:spPr>
            <a:xfrm>
              <a:off x="1765" y="8410"/>
              <a:ext cx="8483" cy="840"/>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a:t>
              </a: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kết quả.</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91AE8BB-585F-4A0C-95E1-D4CF8F1B7EAC}"/>
              </a:ext>
            </a:extLst>
          </p:cNvPr>
          <p:cNvGrpSpPr/>
          <p:nvPr/>
        </p:nvGrpSpPr>
        <p:grpSpPr>
          <a:xfrm>
            <a:off x="6780530" y="5502675"/>
            <a:ext cx="5525770" cy="669526"/>
            <a:chOff x="1600" y="4611"/>
            <a:chExt cx="8702" cy="881"/>
          </a:xfrm>
        </p:grpSpPr>
        <p:sp>
          <p:nvSpPr>
            <p:cNvPr id="46" name="箭头: 五边形 3">
              <a:extLst>
                <a:ext uri="{FF2B5EF4-FFF2-40B4-BE49-F238E27FC236}">
                  <a16:creationId xmlns:a16="http://schemas.microsoft.com/office/drawing/2014/main" id="{A436B3A6-A07E-49D4-8284-20C90696F89C}"/>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7" name="Text Box 4">
              <a:extLst>
                <a:ext uri="{FF2B5EF4-FFF2-40B4-BE49-F238E27FC236}">
                  <a16:creationId xmlns:a16="http://schemas.microsoft.com/office/drawing/2014/main" id="{D3BB2621-C00D-4853-AB96-9998878D99EE}"/>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effectLst/>
                  <a:latin typeface="Calibri" panose="020F0502020204030204" pitchFamily="34" charset="0"/>
                  <a:ea typeface="Times New Roman" panose="02020603050405020304" pitchFamily="18" charset="0"/>
                  <a:cs typeface="Calibri" panose="020F0502020204030204" pitchFamily="34" charset="0"/>
                </a:rPr>
                <a:t>Đánh giá kết quả: Tốt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0789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97EF7084-4FBD-463F-BE04-98779BD0EA87}"/>
              </a:ext>
            </a:extLst>
          </p:cNvPr>
          <p:cNvPicPr>
            <a:picLocks noChangeAspect="1"/>
          </p:cNvPicPr>
          <p:nvPr/>
        </p:nvPicPr>
        <p:blipFill>
          <a:blip r:embed="rId4"/>
          <a:stretch>
            <a:fillRect/>
          </a:stretch>
        </p:blipFill>
        <p:spPr>
          <a:xfrm>
            <a:off x="3385732" y="2415101"/>
            <a:ext cx="4944285" cy="1322947"/>
          </a:xfrm>
          <a:prstGeom prst="rect">
            <a:avLst/>
          </a:prstGeom>
        </p:spPr>
      </p:pic>
    </p:spTree>
    <p:extLst>
      <p:ext uri="{BB962C8B-B14F-4D97-AF65-F5344CB8AC3E}">
        <p14:creationId xmlns:p14="http://schemas.microsoft.com/office/powerpoint/2010/main" val="179899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3" name="Picture 62">
            <a:extLst>
              <a:ext uri="{FF2B5EF4-FFF2-40B4-BE49-F238E27FC236}">
                <a16:creationId xmlns:a16="http://schemas.microsoft.com/office/drawing/2014/main" id="{CEB122F8-6F2C-48C1-BBE6-C0D033A82EBC}"/>
              </a:ext>
            </a:extLst>
          </p:cNvPr>
          <p:cNvPicPr>
            <a:picLocks noChangeAspect="1"/>
          </p:cNvPicPr>
          <p:nvPr/>
        </p:nvPicPr>
        <p:blipFill>
          <a:blip r:embed="rId4"/>
          <a:stretch>
            <a:fillRect/>
          </a:stretch>
        </p:blipFill>
        <p:spPr>
          <a:xfrm>
            <a:off x="3236839" y="203095"/>
            <a:ext cx="7412099" cy="5154778"/>
          </a:xfrm>
          <a:prstGeom prst="rect">
            <a:avLst/>
          </a:prstGeom>
        </p:spPr>
      </p:pic>
      <p:sp>
        <p:nvSpPr>
          <p:cNvPr id="64" name="TextBox 63">
            <a:extLst>
              <a:ext uri="{FF2B5EF4-FFF2-40B4-BE49-F238E27FC236}">
                <a16:creationId xmlns:a16="http://schemas.microsoft.com/office/drawing/2014/main" id="{346C45DF-6957-4333-9245-18EE6D2FFFBB}"/>
              </a:ext>
            </a:extLst>
          </p:cNvPr>
          <p:cNvSpPr txBox="1"/>
          <p:nvPr/>
        </p:nvSpPr>
        <p:spPr>
          <a:xfrm>
            <a:off x="4772025" y="1810988"/>
            <a:ext cx="4828935" cy="1938992"/>
          </a:xfrm>
          <a:prstGeom prst="rect">
            <a:avLst/>
          </a:prstGeom>
          <a:noFill/>
        </p:spPr>
        <p:txBody>
          <a:bodyPr wrap="square">
            <a:spAutoFit/>
          </a:bodyPr>
          <a:lstStyle/>
          <a:p>
            <a:pPr lvl="0" algn="ctr">
              <a:defRPr/>
            </a:pPr>
            <a:r>
              <a:rPr lang="en-US" sz="4000" b="1" dirty="0">
                <a:solidFill>
                  <a:srgbClr val="FF2543"/>
                </a:solidFill>
                <a:latin typeface="Times New Roman" panose="02020603050405020304" pitchFamily="18" charset="0"/>
                <a:cs typeface="Times New Roman" panose="02020603050405020304" pitchFamily="18" charset="0"/>
              </a:rPr>
              <a:t>C</a:t>
            </a:r>
            <a:r>
              <a:rPr lang="vi-VN" sz="4000" b="1" dirty="0">
                <a:solidFill>
                  <a:srgbClr val="FF2543"/>
                </a:solidFill>
                <a:latin typeface="Times New Roman" panose="02020603050405020304" pitchFamily="18" charset="0"/>
                <a:cs typeface="Times New Roman" panose="02020603050405020304" pitchFamily="18" charset="0"/>
              </a:rPr>
              <a:t>hia sẻ về 3 điều mà mình đã học được qua bài học hôm nay.</a:t>
            </a:r>
            <a:endParaRPr kumimoji="0" lang="en-US" sz="4000" b="1" i="0" u="none" strike="noStrike" kern="1200" cap="none" spc="0" normalizeH="0" baseline="0" noProof="0" dirty="0">
              <a:ln>
                <a:noFill/>
              </a:ln>
              <a:solidFill>
                <a:srgbClr val="FF2543"/>
              </a:solidFill>
              <a:effectLst/>
              <a:uLnTx/>
              <a:uFillTx/>
              <a:latin typeface="Times New Roman" panose="02020603050405020304" pitchFamily="18" charset="0"/>
              <a:cs typeface="Times New Roman" panose="02020603050405020304" pitchFamily="18" charset="0"/>
            </a:endParaRPr>
          </a:p>
        </p:txBody>
      </p:sp>
      <p:pic>
        <p:nvPicPr>
          <p:cNvPr id="68" name="Picture 67" descr="A picture containing vector graphics&#10;&#10;Description automatically generated">
            <a:extLst>
              <a:ext uri="{FF2B5EF4-FFF2-40B4-BE49-F238E27FC236}">
                <a16:creationId xmlns:a16="http://schemas.microsoft.com/office/drawing/2014/main" id="{F2D846D9-B9A1-49AE-946E-52BF082FB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60" y="1371600"/>
            <a:ext cx="5486400" cy="5486400"/>
          </a:xfrm>
          <a:prstGeom prst="rect">
            <a:avLst/>
          </a:prstGeom>
        </p:spPr>
      </p:pic>
    </p:spTree>
    <p:extLst>
      <p:ext uri="{BB962C8B-B14F-4D97-AF65-F5344CB8AC3E}">
        <p14:creationId xmlns:p14="http://schemas.microsoft.com/office/powerpoint/2010/main" val="316319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14:bounceEnd="60000">
                                          <p:cBhvr additive="base">
                                            <p:cTn id="7" dur="75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772285" y="595630"/>
            <a:ext cx="8794115" cy="482790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6597899" y="2126035"/>
            <a:ext cx="6015355" cy="6016625"/>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44500" y="3293745"/>
            <a:ext cx="6858000" cy="4039870"/>
          </a:xfrm>
          <a:prstGeom prst="rect">
            <a:avLst/>
          </a:prstGeom>
        </p:spPr>
      </p:pic>
      <p:pic>
        <p:nvPicPr>
          <p:cNvPr id="67" name="Picture 66">
            <a:extLst>
              <a:ext uri="{FF2B5EF4-FFF2-40B4-BE49-F238E27FC236}">
                <a16:creationId xmlns:a16="http://schemas.microsoft.com/office/drawing/2014/main" id="{10D391E8-A8FF-43F9-971C-0DCD086AF3AA}"/>
              </a:ext>
            </a:extLst>
          </p:cNvPr>
          <p:cNvPicPr>
            <a:picLocks noChangeAspect="1"/>
          </p:cNvPicPr>
          <p:nvPr/>
        </p:nvPicPr>
        <p:blipFill>
          <a:blip r:embed="rId13"/>
          <a:stretch>
            <a:fillRect/>
          </a:stretch>
        </p:blipFill>
        <p:spPr>
          <a:xfrm>
            <a:off x="3183122" y="1639715"/>
            <a:ext cx="5761219" cy="33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图片 9"/>
          <p:cNvPicPr>
            <a:picLocks noChangeAspect="1"/>
          </p:cNvPicPr>
          <p:nvPr>
            <p:custDataLst>
              <p:tags r:id="rId1"/>
            </p:custDataLst>
          </p:nvPr>
        </p:nvPicPr>
        <p:blipFill>
          <a:blip r:embed="rId4"/>
          <a:stretch>
            <a:fillRect/>
          </a:stretch>
        </p:blipFill>
        <p:spPr>
          <a:xfrm>
            <a:off x="3800474" y="4311741"/>
            <a:ext cx="4931273" cy="1841074"/>
          </a:xfrm>
          <a:prstGeom prst="rect">
            <a:avLst/>
          </a:prstGeom>
        </p:spPr>
      </p:pic>
      <p:pic>
        <p:nvPicPr>
          <p:cNvPr id="3" name="Picture 2">
            <a:extLst>
              <a:ext uri="{FF2B5EF4-FFF2-40B4-BE49-F238E27FC236}">
                <a16:creationId xmlns:a16="http://schemas.microsoft.com/office/drawing/2014/main" id="{8D65EE2E-D6F9-483F-82AB-B89213699134}"/>
              </a:ext>
            </a:extLst>
          </p:cNvPr>
          <p:cNvPicPr>
            <a:picLocks noChangeAspect="1"/>
          </p:cNvPicPr>
          <p:nvPr/>
        </p:nvPicPr>
        <p:blipFill>
          <a:blip r:embed="rId5"/>
          <a:stretch>
            <a:fillRect/>
          </a:stretch>
        </p:blipFill>
        <p:spPr>
          <a:xfrm>
            <a:off x="1638290" y="654884"/>
            <a:ext cx="9010669" cy="1261981"/>
          </a:xfrm>
          <a:prstGeom prst="rect">
            <a:avLst/>
          </a:prstGeom>
        </p:spPr>
      </p:pic>
      <p:sp>
        <p:nvSpPr>
          <p:cNvPr id="60" name="Text Box 56">
            <a:extLst>
              <a:ext uri="{FF2B5EF4-FFF2-40B4-BE49-F238E27FC236}">
                <a16:creationId xmlns:a16="http://schemas.microsoft.com/office/drawing/2014/main" id="{7C7C88DF-30F7-45C8-A8A2-292D3CC0C734}"/>
              </a:ext>
            </a:extLst>
          </p:cNvPr>
          <p:cNvSpPr txBox="1">
            <a:spLocks noChangeArrowheads="1"/>
          </p:cNvSpPr>
          <p:nvPr/>
        </p:nvSpPr>
        <p:spPr bwMode="auto">
          <a:xfrm>
            <a:off x="1311817" y="1795037"/>
            <a:ext cx="10229603" cy="2554545"/>
          </a:xfrm>
          <a:prstGeom prst="rect">
            <a:avLst/>
          </a:prstGeom>
          <a:solidFill>
            <a:srgbClr val="FFFF00"/>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pPr>
            <a:r>
              <a:rPr lang="en-US"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r>
              <a:rPr lang="vi-VN"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hia lớp thành 2 đội</a:t>
            </a:r>
            <a:r>
              <a:rPr lang="en-US"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marL="457200" indent="-457200" algn="just">
              <a:spcBef>
                <a:spcPct val="50000"/>
              </a:spcBef>
            </a:pPr>
            <a:r>
              <a:rPr lang="vi-VN"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Hai đội sẽ luân phiên kể các nhiệm vụ của mình</a:t>
            </a:r>
            <a:endParaRPr lang="en-US"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spcBef>
                <a:spcPct val="50000"/>
              </a:spcBef>
            </a:pPr>
            <a:r>
              <a:rPr lang="en-US"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a:t>
            </a:r>
            <a:r>
              <a:rPr lang="vi-VN" altLang="en-US"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hiệm vụ nào đã kể rồi sẽ không kể lại, nếu kể trùng lặp sẽ không được tính.</a:t>
            </a:r>
            <a:endParaRPr kumimoji="0" lang="en-US" altLang="en-US"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0">
                                            <p:bg/>
                                          </p:spTgt>
                                        </p:tgtEl>
                                        <p:attrNameLst>
                                          <p:attrName>style.visibility</p:attrName>
                                        </p:attrNameLst>
                                      </p:cBhvr>
                                      <p:to>
                                        <p:strVal val="visible"/>
                                      </p:to>
                                    </p:set>
                                    <p:anim calcmode="lin" valueType="num">
                                      <p:cBhvr>
                                        <p:cTn id="20" dur="1000" fill="hold"/>
                                        <p:tgtEl>
                                          <p:spTgt spid="60">
                                            <p:bg/>
                                          </p:spTgt>
                                        </p:tgtEl>
                                        <p:attrNameLst>
                                          <p:attrName>ppt_w</p:attrName>
                                        </p:attrNameLst>
                                      </p:cBhvr>
                                      <p:tavLst>
                                        <p:tav tm="0">
                                          <p:val>
                                            <p:fltVal val="0"/>
                                          </p:val>
                                        </p:tav>
                                        <p:tav tm="100000">
                                          <p:val>
                                            <p:strVal val="#ppt_w"/>
                                          </p:val>
                                        </p:tav>
                                      </p:tavLst>
                                    </p:anim>
                                    <p:anim calcmode="lin" valueType="num">
                                      <p:cBhvr>
                                        <p:cTn id="21" dur="1000" fill="hold"/>
                                        <p:tgtEl>
                                          <p:spTgt spid="60">
                                            <p:bg/>
                                          </p:spTgt>
                                        </p:tgtEl>
                                        <p:attrNameLst>
                                          <p:attrName>ppt_h</p:attrName>
                                        </p:attrNameLst>
                                      </p:cBhvr>
                                      <p:tavLst>
                                        <p:tav tm="0">
                                          <p:val>
                                            <p:fltVal val="0"/>
                                          </p:val>
                                        </p:tav>
                                        <p:tav tm="100000">
                                          <p:val>
                                            <p:strVal val="#ppt_h"/>
                                          </p:val>
                                        </p:tav>
                                      </p:tavLst>
                                    </p:anim>
                                    <p:animEffect transition="in" filter="fade">
                                      <p:cBhvr>
                                        <p:cTn id="22" dur="1000"/>
                                        <p:tgtEl>
                                          <p:spTgt spid="60">
                                            <p:bg/>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 calcmode="lin" valueType="num">
                                      <p:cBhvr>
                                        <p:cTn id="25" dur="10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6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 calcmode="lin" valueType="num">
                                      <p:cBhvr>
                                        <p:cTn id="30" dur="1000" fill="hold"/>
                                        <p:tgtEl>
                                          <p:spTgt spid="60">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60">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60">
                                            <p:txEl>
                                              <p:pRg st="1" end="1"/>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0">
                                            <p:txEl>
                                              <p:pRg st="2" end="2"/>
                                            </p:txEl>
                                          </p:spTgt>
                                        </p:tgtEl>
                                        <p:attrNameLst>
                                          <p:attrName>style.visibility</p:attrName>
                                        </p:attrNameLst>
                                      </p:cBhvr>
                                      <p:to>
                                        <p:strVal val="visible"/>
                                      </p:to>
                                    </p:set>
                                    <p:anim calcmode="lin" valueType="num">
                                      <p:cBhvr>
                                        <p:cTn id="35" dur="1000" fill="hold"/>
                                        <p:tgtEl>
                                          <p:spTgt spid="60">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60">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68E8961-742C-486A-B931-C9DCB57F8F10}"/>
              </a:ext>
            </a:extLst>
          </p:cNvPr>
          <p:cNvPicPr>
            <a:picLocks noChangeAspect="1"/>
          </p:cNvPicPr>
          <p:nvPr/>
        </p:nvPicPr>
        <p:blipFill>
          <a:blip r:embed="rId3"/>
          <a:stretch>
            <a:fillRect/>
          </a:stretch>
        </p:blipFill>
        <p:spPr>
          <a:xfrm>
            <a:off x="2257425" y="1162050"/>
            <a:ext cx="7105300" cy="4476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4" name="Picture 63" descr="A picture containing calendar&#10;&#10;Description automatically generated">
            <a:extLst>
              <a:ext uri="{FF2B5EF4-FFF2-40B4-BE49-F238E27FC236}">
                <a16:creationId xmlns:a16="http://schemas.microsoft.com/office/drawing/2014/main" id="{C4F67E5A-60F2-4F29-B4ED-CCA7F0BD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849" y="1894409"/>
            <a:ext cx="4297680" cy="4297680"/>
          </a:xfrm>
          <a:prstGeom prst="rect">
            <a:avLst/>
          </a:prstGeom>
        </p:spPr>
      </p:pic>
      <p:pic>
        <p:nvPicPr>
          <p:cNvPr id="65" name="Picture 11">
            <a:extLst>
              <a:ext uri="{FF2B5EF4-FFF2-40B4-BE49-F238E27FC236}">
                <a16:creationId xmlns:a16="http://schemas.microsoft.com/office/drawing/2014/main" id="{C6636D17-717C-4637-B3DF-DAAD475F1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556" y="844501"/>
            <a:ext cx="6143625" cy="3111596"/>
          </a:xfrm>
          <a:prstGeom prst="rect">
            <a:avLst/>
          </a:prstGeom>
        </p:spPr>
      </p:pic>
      <p:pic>
        <p:nvPicPr>
          <p:cNvPr id="7" name="Picture 6">
            <a:extLst>
              <a:ext uri="{FF2B5EF4-FFF2-40B4-BE49-F238E27FC236}">
                <a16:creationId xmlns:a16="http://schemas.microsoft.com/office/drawing/2014/main" id="{8D84E5BB-616F-45B8-9EAF-44638F1A246A}"/>
              </a:ext>
            </a:extLst>
          </p:cNvPr>
          <p:cNvPicPr>
            <a:picLocks noChangeAspect="1"/>
          </p:cNvPicPr>
          <p:nvPr/>
        </p:nvPicPr>
        <p:blipFill>
          <a:blip r:embed="rId6"/>
          <a:stretch>
            <a:fillRect/>
          </a:stretch>
        </p:blipFill>
        <p:spPr>
          <a:xfrm>
            <a:off x="1615236" y="1412662"/>
            <a:ext cx="4694327" cy="1975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450" decel="100000" fill="hold"/>
                                        <p:tgtEl>
                                          <p:spTgt spid="6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5" name="Picture 4">
            <a:extLst>
              <a:ext uri="{FF2B5EF4-FFF2-40B4-BE49-F238E27FC236}">
                <a16:creationId xmlns:a16="http://schemas.microsoft.com/office/drawing/2014/main" id="{E5D311AD-037E-488B-8700-5ECCB19F0896}"/>
              </a:ext>
            </a:extLst>
          </p:cNvPr>
          <p:cNvPicPr>
            <a:picLocks noChangeAspect="1"/>
          </p:cNvPicPr>
          <p:nvPr/>
        </p:nvPicPr>
        <p:blipFill>
          <a:blip r:embed="rId4"/>
          <a:stretch>
            <a:fillRect/>
          </a:stretch>
        </p:blipFill>
        <p:spPr>
          <a:xfrm>
            <a:off x="3469930" y="2507690"/>
            <a:ext cx="5023539" cy="1194920"/>
          </a:xfrm>
          <a:prstGeom prst="rect">
            <a:avLst/>
          </a:prstGeom>
        </p:spPr>
      </p:pic>
    </p:spTree>
    <p:extLst>
      <p:ext uri="{BB962C8B-B14F-4D97-AF65-F5344CB8AC3E}">
        <p14:creationId xmlns:p14="http://schemas.microsoft.com/office/powerpoint/2010/main" val="3072440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Times New Roman" panose="02020603050405020304" pitchFamily="18" charset="0"/>
                <a:cs typeface="Times New Roman" panose="02020603050405020304" pitchFamily="18" charset="0"/>
              </a:rPr>
              <a:t>1. </a:t>
            </a:r>
            <a:r>
              <a:rPr lang="en-US" sz="3200" b="1" dirty="0" err="1">
                <a:solidFill>
                  <a:sysClr val="windowText" lastClr="000000"/>
                </a:solidFill>
                <a:latin typeface="Times New Roman" panose="02020603050405020304" pitchFamily="18" charset="0"/>
                <a:cs typeface="Times New Roman" panose="02020603050405020304" pitchFamily="18" charset="0"/>
              </a:rPr>
              <a:t>Tìm</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hiểu</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biểu</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hiện</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của</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việc</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tích</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cực</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hoàn</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thành</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nhiệm</a:t>
            </a:r>
            <a:r>
              <a:rPr lang="en-US" sz="3200" b="1" dirty="0">
                <a:solidFill>
                  <a:sysClr val="windowText" lastClr="000000"/>
                </a:solidFill>
                <a:latin typeface="Times New Roman" panose="02020603050405020304" pitchFamily="18" charset="0"/>
                <a:cs typeface="Times New Roman" panose="02020603050405020304" pitchFamily="18" charset="0"/>
              </a:rPr>
              <a:t> </a:t>
            </a:r>
            <a:r>
              <a:rPr lang="en-US" sz="3200" b="1" dirty="0" err="1">
                <a:solidFill>
                  <a:sysClr val="windowText" lastClr="000000"/>
                </a:solidFill>
                <a:latin typeface="Times New Roman" panose="02020603050405020304" pitchFamily="18" charset="0"/>
                <a:cs typeface="Times New Roman" panose="02020603050405020304" pitchFamily="18" charset="0"/>
              </a:rPr>
              <a:t>vụ</a:t>
            </a:r>
            <a:r>
              <a:rPr lang="en-US" sz="3200" b="1" dirty="0">
                <a:solidFill>
                  <a:sysClr val="windowText" lastClr="000000"/>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1E65A01-519B-40CA-ACB0-1E7AE7DF95C9}"/>
              </a:ext>
            </a:extLst>
          </p:cNvPr>
          <p:cNvPicPr>
            <a:picLocks noChangeAspect="1"/>
          </p:cNvPicPr>
          <p:nvPr/>
        </p:nvPicPr>
        <p:blipFill>
          <a:blip r:embed="rId4"/>
          <a:stretch>
            <a:fillRect/>
          </a:stretch>
        </p:blipFill>
        <p:spPr>
          <a:xfrm>
            <a:off x="3409949" y="942974"/>
            <a:ext cx="5686425" cy="2823467"/>
          </a:xfrm>
          <a:prstGeom prst="rect">
            <a:avLst/>
          </a:prstGeom>
        </p:spPr>
      </p:pic>
      <p:pic>
        <p:nvPicPr>
          <p:cNvPr id="7" name="Picture 6">
            <a:extLst>
              <a:ext uri="{FF2B5EF4-FFF2-40B4-BE49-F238E27FC236}">
                <a16:creationId xmlns:a16="http://schemas.microsoft.com/office/drawing/2014/main" id="{747E4727-C534-4CAC-9DA5-190DD5455CD7}"/>
              </a:ext>
            </a:extLst>
          </p:cNvPr>
          <p:cNvPicPr>
            <a:picLocks noChangeAspect="1"/>
          </p:cNvPicPr>
          <p:nvPr/>
        </p:nvPicPr>
        <p:blipFill>
          <a:blip r:embed="rId5"/>
          <a:stretch>
            <a:fillRect/>
          </a:stretch>
        </p:blipFill>
        <p:spPr>
          <a:xfrm>
            <a:off x="3157537" y="3810000"/>
            <a:ext cx="6556345" cy="2305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9" name="等腰三角形 2">
            <a:extLst>
              <a:ext uri="{FF2B5EF4-FFF2-40B4-BE49-F238E27FC236}">
                <a16:creationId xmlns:a16="http://schemas.microsoft.com/office/drawing/2014/main" id="{CA3A8173-2623-49DA-A3CF-6661F6A51640}"/>
              </a:ext>
            </a:extLst>
          </p:cNvPr>
          <p:cNvSpPr>
            <a:spLocks noChangeAspect="1"/>
          </p:cNvSpPr>
          <p:nvPr/>
        </p:nvSpPr>
        <p:spPr bwMode="auto">
          <a:xfrm rot="12656442" flipV="1">
            <a:off x="1148879" y="3091275"/>
            <a:ext cx="2881940" cy="306929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70" name="Rectangle 69">
            <a:extLst>
              <a:ext uri="{FF2B5EF4-FFF2-40B4-BE49-F238E27FC236}">
                <a16:creationId xmlns:a16="http://schemas.microsoft.com/office/drawing/2014/main" id="{01AB18D3-D709-4603-B24E-5B0B751935BC}"/>
              </a:ext>
            </a:extLst>
          </p:cNvPr>
          <p:cNvSpPr/>
          <p:nvPr/>
        </p:nvSpPr>
        <p:spPr>
          <a:xfrm>
            <a:off x="1234407" y="3598428"/>
            <a:ext cx="2331819"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Đọc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truyện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và</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trả</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lời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字魂59号-创粗黑"/>
                <a:cs typeface="Times New Roman" panose="02020603050405020304" pitchFamily="18" charset="0"/>
              </a:rPr>
              <a:t>hỏi</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字魂59号-创粗黑"/>
              <a:cs typeface="Times New Roman" panose="02020603050405020304" pitchFamily="18" charset="0"/>
            </a:endParaRPr>
          </a:p>
        </p:txBody>
      </p:sp>
      <p:pic>
        <p:nvPicPr>
          <p:cNvPr id="60" name="Picture 59">
            <a:extLst>
              <a:ext uri="{FF2B5EF4-FFF2-40B4-BE49-F238E27FC236}">
                <a16:creationId xmlns:a16="http://schemas.microsoft.com/office/drawing/2014/main" id="{87C11EEC-2AEA-45F2-BC76-EA7A1364E179}"/>
              </a:ext>
            </a:extLst>
          </p:cNvPr>
          <p:cNvPicPr>
            <a:picLocks noChangeAspect="1"/>
          </p:cNvPicPr>
          <p:nvPr/>
        </p:nvPicPr>
        <p:blipFill>
          <a:blip r:embed="rId3"/>
          <a:stretch>
            <a:fillRect/>
          </a:stretch>
        </p:blipFill>
        <p:spPr>
          <a:xfrm>
            <a:off x="2962275" y="690562"/>
            <a:ext cx="6115050" cy="2490921"/>
          </a:xfrm>
          <a:prstGeom prst="rect">
            <a:avLst/>
          </a:prstGeom>
        </p:spPr>
      </p:pic>
      <p:pic>
        <p:nvPicPr>
          <p:cNvPr id="3" name="Picture 2">
            <a:extLst>
              <a:ext uri="{FF2B5EF4-FFF2-40B4-BE49-F238E27FC236}">
                <a16:creationId xmlns:a16="http://schemas.microsoft.com/office/drawing/2014/main" id="{F9B9C63C-7D26-46E5-8005-2F4784267E8C}"/>
              </a:ext>
            </a:extLst>
          </p:cNvPr>
          <p:cNvPicPr>
            <a:picLocks noChangeAspect="1"/>
          </p:cNvPicPr>
          <p:nvPr/>
        </p:nvPicPr>
        <p:blipFill>
          <a:blip r:embed="rId4"/>
          <a:stretch>
            <a:fillRect/>
          </a:stretch>
        </p:blipFill>
        <p:spPr>
          <a:xfrm>
            <a:off x="4291012" y="3414712"/>
            <a:ext cx="5934075" cy="2562225"/>
          </a:xfrm>
          <a:prstGeom prst="rect">
            <a:avLst/>
          </a:prstGeom>
        </p:spPr>
      </p:pic>
    </p:spTree>
    <p:extLst>
      <p:ext uri="{BB962C8B-B14F-4D97-AF65-F5344CB8AC3E}">
        <p14:creationId xmlns:p14="http://schemas.microsoft.com/office/powerpoint/2010/main" val="188073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1000" fill="hold"/>
                                        <p:tgtEl>
                                          <p:spTgt spid="69"/>
                                        </p:tgtEl>
                                        <p:attrNameLst>
                                          <p:attrName>ppt_w</p:attrName>
                                        </p:attrNameLst>
                                      </p:cBhvr>
                                      <p:tavLst>
                                        <p:tav tm="0">
                                          <p:val>
                                            <p:fltVal val="0"/>
                                          </p:val>
                                        </p:tav>
                                        <p:tav tm="100000">
                                          <p:val>
                                            <p:strVal val="#ppt_w"/>
                                          </p:val>
                                        </p:tav>
                                      </p:tavLst>
                                    </p:anim>
                                    <p:anim calcmode="lin" valueType="num">
                                      <p:cBhvr>
                                        <p:cTn id="20" dur="1000" fill="hold"/>
                                        <p:tgtEl>
                                          <p:spTgt spid="69"/>
                                        </p:tgtEl>
                                        <p:attrNameLst>
                                          <p:attrName>ppt_h</p:attrName>
                                        </p:attrNameLst>
                                      </p:cBhvr>
                                      <p:tavLst>
                                        <p:tav tm="0">
                                          <p:val>
                                            <p:fltVal val="0"/>
                                          </p:val>
                                        </p:tav>
                                        <p:tav tm="100000">
                                          <p:val>
                                            <p:strVal val="#ppt_h"/>
                                          </p:val>
                                        </p:tav>
                                      </p:tavLst>
                                    </p:anim>
                                    <p:anim calcmode="lin" valueType="num">
                                      <p:cBhvr>
                                        <p:cTn id="21" dur="1000" fill="hold"/>
                                        <p:tgtEl>
                                          <p:spTgt spid="69"/>
                                        </p:tgtEl>
                                        <p:attrNameLst>
                                          <p:attrName>style.rotation</p:attrName>
                                        </p:attrNameLst>
                                      </p:cBhvr>
                                      <p:tavLst>
                                        <p:tav tm="0">
                                          <p:val>
                                            <p:fltVal val="90"/>
                                          </p:val>
                                        </p:tav>
                                        <p:tav tm="100000">
                                          <p:val>
                                            <p:fltVal val="0"/>
                                          </p:val>
                                        </p:tav>
                                      </p:tavLst>
                                    </p:anim>
                                    <p:animEffect transition="in" filter="fade">
                                      <p:cBhvr>
                                        <p:cTn id="22" dur="1000"/>
                                        <p:tgtEl>
                                          <p:spTgt spid="6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0" name="Picture 5">
            <a:extLst>
              <a:ext uri="{FF2B5EF4-FFF2-40B4-BE49-F238E27FC236}">
                <a16:creationId xmlns:a16="http://schemas.microsoft.com/office/drawing/2014/main" id="{0C094766-1E6E-46B3-95EE-9D8C6A0974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68707" y="351586"/>
            <a:ext cx="6070718" cy="2342810"/>
          </a:xfrm>
          <a:prstGeom prst="rect">
            <a:avLst/>
          </a:prstGeom>
        </p:spPr>
      </p:pic>
      <p:sp>
        <p:nvSpPr>
          <p:cNvPr id="71" name="TextBox 70">
            <a:extLst>
              <a:ext uri="{FF2B5EF4-FFF2-40B4-BE49-F238E27FC236}">
                <a16:creationId xmlns:a16="http://schemas.microsoft.com/office/drawing/2014/main" id="{224E7D2A-7C3A-4E20-8B22-76E438A909F8}"/>
              </a:ext>
            </a:extLst>
          </p:cNvPr>
          <p:cNvSpPr txBox="1"/>
          <p:nvPr/>
        </p:nvSpPr>
        <p:spPr>
          <a:xfrm>
            <a:off x="5127373" y="746599"/>
            <a:ext cx="5021500" cy="1477328"/>
          </a:xfrm>
          <a:prstGeom prst="rect">
            <a:avLst/>
          </a:prstGeom>
          <a:noFill/>
        </p:spPr>
        <p:txBody>
          <a:bodyPr wrap="square">
            <a:spAutoFit/>
          </a:bodyPr>
          <a:lstStyle/>
          <a:p>
            <a:pPr algn="ct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Những</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chi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chuyện</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thể</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việc</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tích</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cực</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hoàn</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thành</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pic>
        <p:nvPicPr>
          <p:cNvPr id="72" name="Picture 5">
            <a:extLst>
              <a:ext uri="{FF2B5EF4-FFF2-40B4-BE49-F238E27FC236}">
                <a16:creationId xmlns:a16="http://schemas.microsoft.com/office/drawing/2014/main" id="{2D714417-DC6A-42C4-9CD3-CA01A33E9A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02132" y="2970961"/>
            <a:ext cx="6070718" cy="2342810"/>
          </a:xfrm>
          <a:prstGeom prst="rect">
            <a:avLst/>
          </a:prstGeom>
        </p:spPr>
      </p:pic>
      <p:sp>
        <p:nvSpPr>
          <p:cNvPr id="73" name="TextBox 72">
            <a:extLst>
              <a:ext uri="{FF2B5EF4-FFF2-40B4-BE49-F238E27FC236}">
                <a16:creationId xmlns:a16="http://schemas.microsoft.com/office/drawing/2014/main" id="{902EC051-CBD6-42A3-B1F4-CE1A64331895}"/>
              </a:ext>
            </a:extLst>
          </p:cNvPr>
          <p:cNvSpPr txBox="1"/>
          <p:nvPr/>
        </p:nvSpPr>
        <p:spPr>
          <a:xfrm>
            <a:off x="5860798" y="3365974"/>
            <a:ext cx="5021500" cy="1477328"/>
          </a:xfrm>
          <a:prstGeom prst="rect">
            <a:avLst/>
          </a:prstGeom>
          <a:noFill/>
        </p:spPr>
        <p:txBody>
          <a:bodyPr wrap="square">
            <a:spAutoFit/>
          </a:bodyPr>
          <a:lstStyle/>
          <a:p>
            <a:pPr algn="ctr"/>
            <a:r>
              <a:rPr lang="en-US" sz="30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 còn biết những biểu hiện nào khác của việc tích cực hoàn thành nhiệm vụ?</a:t>
            </a:r>
            <a:endParaRPr lang="en-US" sz="3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14865E4-36E6-41DC-8C44-5F9A9FD41B47}"/>
              </a:ext>
            </a:extLst>
          </p:cNvPr>
          <p:cNvGrpSpPr/>
          <p:nvPr/>
        </p:nvGrpSpPr>
        <p:grpSpPr>
          <a:xfrm>
            <a:off x="912795" y="742950"/>
            <a:ext cx="4608538" cy="5352695"/>
            <a:chOff x="912795" y="742950"/>
            <a:chExt cx="4608538" cy="5352695"/>
          </a:xfrm>
        </p:grpSpPr>
        <p:pic>
          <p:nvPicPr>
            <p:cNvPr id="66" name="Picture 65" descr="A picture containing calendar&#10;&#10;Description automatically generated">
              <a:extLst>
                <a:ext uri="{FF2B5EF4-FFF2-40B4-BE49-F238E27FC236}">
                  <a16:creationId xmlns:a16="http://schemas.microsoft.com/office/drawing/2014/main" id="{01FA2F3A-6613-4D94-8A08-6D94DB343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53" y="1797965"/>
              <a:ext cx="4297680" cy="4297680"/>
            </a:xfrm>
            <a:prstGeom prst="rect">
              <a:avLst/>
            </a:prstGeom>
          </p:spPr>
        </p:pic>
        <p:pic>
          <p:nvPicPr>
            <p:cNvPr id="74" name="Picture 11">
              <a:extLst>
                <a:ext uri="{FF2B5EF4-FFF2-40B4-BE49-F238E27FC236}">
                  <a16:creationId xmlns:a16="http://schemas.microsoft.com/office/drawing/2014/main" id="{55D3F7DF-BDA5-4D90-9702-9B13AC289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0462" y="742950"/>
              <a:ext cx="2596642" cy="1548100"/>
            </a:xfrm>
            <a:prstGeom prst="rect">
              <a:avLst/>
            </a:prstGeom>
          </p:spPr>
        </p:pic>
        <p:sp>
          <p:nvSpPr>
            <p:cNvPr id="75" name="TextBox 74">
              <a:extLst>
                <a:ext uri="{FF2B5EF4-FFF2-40B4-BE49-F238E27FC236}">
                  <a16:creationId xmlns:a16="http://schemas.microsoft.com/office/drawing/2014/main" id="{35A25B5C-40A0-4F0B-91BF-7B4BDFCD583F}"/>
                </a:ext>
              </a:extLst>
            </p:cNvPr>
            <p:cNvSpPr txBox="1"/>
            <p:nvPr/>
          </p:nvSpPr>
          <p:spPr>
            <a:xfrm>
              <a:off x="912795" y="1050658"/>
              <a:ext cx="2992890" cy="830997"/>
            </a:xfrm>
            <a:prstGeom prst="rect">
              <a:avLst/>
            </a:prstGeom>
            <a:noFill/>
          </p:spPr>
          <p:txBody>
            <a:bodyPr wrap="square">
              <a:spAutoFit/>
            </a:bodyPr>
            <a:lstStyle/>
            <a:p>
              <a:pPr algn="ctr">
                <a:lnSpc>
                  <a:spcPct val="150000"/>
                </a:lnSpc>
              </a:pPr>
              <a:r>
                <a:rPr lang="en-US" sz="3200" b="1" dirty="0">
                  <a:solidFill>
                    <a:srgbClr val="00B05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NHÓM 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style.rotation</p:attrName>
                                        </p:attrNameLst>
                                      </p:cBhvr>
                                      <p:tavLst>
                                        <p:tav tm="0">
                                          <p:val>
                                            <p:fltVal val="90"/>
                                          </p:val>
                                        </p:tav>
                                        <p:tav tm="100000">
                                          <p:val>
                                            <p:fltVal val="0"/>
                                          </p:val>
                                        </p:tav>
                                      </p:tavLst>
                                    </p:anim>
                                    <p:animEffect transition="in" filter="fade">
                                      <p:cBhvr>
                                        <p:cTn id="17" dur="1000"/>
                                        <p:tgtEl>
                                          <p:spTgt spid="71"/>
                                        </p:tgtEl>
                                      </p:cBhvr>
                                    </p:animEffect>
                                  </p:childTnLst>
                                </p:cTn>
                              </p:par>
                              <p:par>
                                <p:cTn id="18" presetID="3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 calcmode="lin" valueType="num">
                                      <p:cBhvr>
                                        <p:cTn id="22" dur="1000" fill="hold"/>
                                        <p:tgtEl>
                                          <p:spTgt spid="70"/>
                                        </p:tgtEl>
                                        <p:attrNameLst>
                                          <p:attrName>style.rotation</p:attrName>
                                        </p:attrNameLst>
                                      </p:cBhvr>
                                      <p:tavLst>
                                        <p:tav tm="0">
                                          <p:val>
                                            <p:fltVal val="90"/>
                                          </p:val>
                                        </p:tav>
                                        <p:tav tm="100000">
                                          <p:val>
                                            <p:fltVal val="0"/>
                                          </p:val>
                                        </p:tav>
                                      </p:tavLst>
                                    </p:anim>
                                    <p:animEffect transition="in" filter="fade">
                                      <p:cBhvr>
                                        <p:cTn id="23" dur="1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par>
                                <p:cTn id="32" presetID="31"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1000" fill="hold"/>
                                        <p:tgtEl>
                                          <p:spTgt spid="72"/>
                                        </p:tgtEl>
                                        <p:attrNameLst>
                                          <p:attrName>ppt_w</p:attrName>
                                        </p:attrNameLst>
                                      </p:cBhvr>
                                      <p:tavLst>
                                        <p:tav tm="0">
                                          <p:val>
                                            <p:fltVal val="0"/>
                                          </p:val>
                                        </p:tav>
                                        <p:tav tm="100000">
                                          <p:val>
                                            <p:strVal val="#ppt_w"/>
                                          </p:val>
                                        </p:tav>
                                      </p:tavLst>
                                    </p:anim>
                                    <p:anim calcmode="lin" valueType="num">
                                      <p:cBhvr>
                                        <p:cTn id="35" dur="1000" fill="hold"/>
                                        <p:tgtEl>
                                          <p:spTgt spid="72"/>
                                        </p:tgtEl>
                                        <p:attrNameLst>
                                          <p:attrName>ppt_h</p:attrName>
                                        </p:attrNameLst>
                                      </p:cBhvr>
                                      <p:tavLst>
                                        <p:tav tm="0">
                                          <p:val>
                                            <p:fltVal val="0"/>
                                          </p:val>
                                        </p:tav>
                                        <p:tav tm="100000">
                                          <p:val>
                                            <p:strVal val="#ppt_h"/>
                                          </p:val>
                                        </p:tav>
                                      </p:tavLst>
                                    </p:anim>
                                    <p:anim calcmode="lin" valueType="num">
                                      <p:cBhvr>
                                        <p:cTn id="36" dur="1000" fill="hold"/>
                                        <p:tgtEl>
                                          <p:spTgt spid="72"/>
                                        </p:tgtEl>
                                        <p:attrNameLst>
                                          <p:attrName>style.rotation</p:attrName>
                                        </p:attrNameLst>
                                      </p:cBhvr>
                                      <p:tavLst>
                                        <p:tav tm="0">
                                          <p:val>
                                            <p:fltVal val="90"/>
                                          </p:val>
                                        </p:tav>
                                        <p:tav tm="100000">
                                          <p:val>
                                            <p:fltVal val="0"/>
                                          </p:val>
                                        </p:tav>
                                      </p:tavLst>
                                    </p:anim>
                                    <p:animEffect transition="in" filter="fade">
                                      <p:cBhvr>
                                        <p:cTn id="3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4.9984251968503,&quot;width&quot;:10941.568503937007}"/>
</p:tagLst>
</file>

<file path=ppt/tags/tag2.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707</Words>
  <Application>Microsoft Office PowerPoint</Application>
  <PresentationFormat>Widescreen</PresentationFormat>
  <Paragraphs>91</Paragraphs>
  <Slides>25</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宋体</vt:lpstr>
      <vt:lpstr>Arial</vt:lpstr>
      <vt:lpstr>Bubblegum Sans</vt:lpstr>
      <vt:lpstr>Calibri</vt:lpstr>
      <vt:lpstr>Cambria</vt:lpstr>
      <vt:lpstr>等线</vt:lpstr>
      <vt:lpstr>Helvetica</vt:lpstr>
      <vt:lpstr>Patrick Hand</vt:lpstr>
      <vt:lpstr>华文琥珀</vt:lpstr>
      <vt:lpstr>Symbol</vt:lpstr>
      <vt:lpstr>Times New Roman</vt:lpstr>
      <vt:lpstr>字魂59号-创粗黑</vt:lpstr>
      <vt:lpstr>方正清刻本悦宋简体</vt:lpstr>
      <vt:lpstr>自定义设计方案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44</cp:revision>
  <dcterms:created xsi:type="dcterms:W3CDTF">2022-09-17T12:13:04Z</dcterms:created>
  <dcterms:modified xsi:type="dcterms:W3CDTF">2023-12-28T05:02:57Z</dcterms:modified>
</cp:coreProperties>
</file>