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28"/>
  </p:notesMasterIdLst>
  <p:sldIdLst>
    <p:sldId id="274" r:id="rId4"/>
    <p:sldId id="260" r:id="rId5"/>
    <p:sldId id="380" r:id="rId6"/>
    <p:sldId id="273" r:id="rId7"/>
    <p:sldId id="275" r:id="rId8"/>
    <p:sldId id="262" r:id="rId9"/>
    <p:sldId id="266" r:id="rId10"/>
    <p:sldId id="276" r:id="rId11"/>
    <p:sldId id="277" r:id="rId12"/>
    <p:sldId id="365" r:id="rId13"/>
    <p:sldId id="364" r:id="rId14"/>
    <p:sldId id="367" r:id="rId15"/>
    <p:sldId id="370" r:id="rId16"/>
    <p:sldId id="375" r:id="rId17"/>
    <p:sldId id="376" r:id="rId18"/>
    <p:sldId id="279" r:id="rId19"/>
    <p:sldId id="285" r:id="rId20"/>
    <p:sldId id="378" r:id="rId21"/>
    <p:sldId id="379" r:id="rId22"/>
    <p:sldId id="377" r:id="rId23"/>
    <p:sldId id="294" r:id="rId24"/>
    <p:sldId id="282" r:id="rId25"/>
    <p:sldId id="288" r:id="rId26"/>
    <p:sldId id="27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5CC8C-A66C-48E4-A5C8-2E04BC1BB18C}" type="datetimeFigureOut">
              <a:rPr lang="en-US" smtClean="0"/>
              <a:t>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1138D-89EA-4BDF-A393-E8048E4C39F7}" type="slidenum">
              <a:rPr lang="en-US" smtClean="0"/>
              <a:t>‹#›</a:t>
            </a:fld>
            <a:endParaRPr lang="en-US"/>
          </a:p>
        </p:txBody>
      </p:sp>
    </p:spTree>
    <p:extLst>
      <p:ext uri="{BB962C8B-B14F-4D97-AF65-F5344CB8AC3E}">
        <p14:creationId xmlns:p14="http://schemas.microsoft.com/office/powerpoint/2010/main" val="361762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57C1138D-89EA-4BDF-A393-E8048E4C39F7}" type="slidenum">
              <a:rPr lang="en-US" smtClean="0"/>
              <a:t>9</a:t>
            </a:fld>
            <a:endParaRPr lang="en-US"/>
          </a:p>
        </p:txBody>
      </p:sp>
    </p:spTree>
    <p:extLst>
      <p:ext uri="{BB962C8B-B14F-4D97-AF65-F5344CB8AC3E}">
        <p14:creationId xmlns:p14="http://schemas.microsoft.com/office/powerpoint/2010/main" val="106491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ô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ảnh</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nào</a:t>
            </a:r>
            <a:r>
              <a:rPr lang="en-US" altLang="zh-CN" baseline="0" dirty="0"/>
              <a:t> </a:t>
            </a:r>
            <a:r>
              <a:rPr lang="en-US" altLang="zh-CN" baseline="0" dirty="0" err="1"/>
              <a:t>thì</a:t>
            </a:r>
            <a:r>
              <a:rPr lang="en-US" altLang="zh-CN" baseline="0" dirty="0"/>
              <a:t> </a:t>
            </a:r>
            <a:r>
              <a:rPr lang="en-US" altLang="zh-CN" baseline="0" dirty="0" err="1"/>
              <a:t>giải</a:t>
            </a:r>
            <a:r>
              <a:rPr lang="en-US" altLang="zh-CN" baseline="0" dirty="0"/>
              <a:t> </a:t>
            </a:r>
            <a:r>
              <a:rPr lang="en-US" altLang="zh-CN" baseline="0" dirty="0" err="1"/>
              <a:t>quyết</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hình</a:t>
            </a:r>
            <a:r>
              <a:rPr lang="en-US" altLang="zh-CN" baseline="0" dirty="0"/>
              <a:t> </a:t>
            </a:r>
            <a:r>
              <a:rPr lang="en-US" altLang="zh-CN" baseline="0" dirty="0" err="1"/>
              <a:t>đó</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401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6944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5511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188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74216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87454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5382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789915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2632845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8762470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1195869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11973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628701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6" y="6225655"/>
            <a:ext cx="412599" cy="1820482"/>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6" y="6225655"/>
            <a:ext cx="412599" cy="1502706"/>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8" y="6225655"/>
            <a:ext cx="403847" cy="2588666"/>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4" y="6225655"/>
            <a:ext cx="412599" cy="1820482"/>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8" y="6225655"/>
            <a:ext cx="412599" cy="1502706"/>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4" y="6225655"/>
            <a:ext cx="407214" cy="1502706"/>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49" y="6225655"/>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5" y="6225655"/>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6" y="6225656"/>
            <a:ext cx="412599" cy="1820482"/>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6"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4"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7" y="6225656"/>
            <a:ext cx="412599" cy="1299094"/>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88" y="6225657"/>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7"/>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08" y="6225656"/>
            <a:ext cx="412599" cy="1502706"/>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2"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17" name="组合 516"/>
          <p:cNvGrpSpPr/>
          <p:nvPr userDrawn="1"/>
        </p:nvGrpSpPr>
        <p:grpSpPr>
          <a:xfrm>
            <a:off x="3791"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32638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2"/>
            <a:ext cx="721571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2"/>
            <a:ext cx="7215716"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2023/9/8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3061" y="6093297"/>
            <a:ext cx="774934" cy="246221"/>
          </a:xfrm>
          <a:prstGeom prst="rect">
            <a:avLst/>
          </a:prstGeom>
        </p:spPr>
        <p:txBody>
          <a:bodyPr wrap="square">
            <a:spAutoFit/>
          </a:bodyPr>
          <a:lstStyle/>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3491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2023/9/8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814823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2023/9/8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229874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629460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2023/9/8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742964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2023/9/8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59662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2023/9/8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57958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83583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36365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63732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1551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8214047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9082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3019312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0970671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2559468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CA37AB-9022-43A1-B12F-EE9E5B2CE9D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470991" y="207594"/>
            <a:ext cx="1152939" cy="1152939"/>
          </a:xfrm>
          <a:prstGeom prst="rect">
            <a:avLst/>
          </a:prstGeom>
        </p:spPr>
      </p:pic>
    </p:spTree>
    <p:extLst>
      <p:ext uri="{BB962C8B-B14F-4D97-AF65-F5344CB8AC3E}">
        <p14:creationId xmlns:p14="http://schemas.microsoft.com/office/powerpoint/2010/main" val="72012205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4" name="Picture 3">
            <a:extLst>
              <a:ext uri="{FF2B5EF4-FFF2-40B4-BE49-F238E27FC236}">
                <a16:creationId xmlns:a16="http://schemas.microsoft.com/office/drawing/2014/main" id="{F7499469-4AC3-411D-A2C4-49B8D283907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70991" y="207594"/>
            <a:ext cx="1152939" cy="1152939"/>
          </a:xfrm>
          <a:prstGeom prst="rect">
            <a:avLst/>
          </a:prstGeom>
        </p:spPr>
      </p:pic>
    </p:spTree>
    <p:extLst>
      <p:ext uri="{BB962C8B-B14F-4D97-AF65-F5344CB8AC3E}">
        <p14:creationId xmlns:p14="http://schemas.microsoft.com/office/powerpoint/2010/main" val="77285506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t>2023/9/8</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966631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4.xml"/><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slide" Target="slide13.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7.png"/><Relationship Id="rId11" Type="http://schemas.openxmlformats.org/officeDocument/2006/relationships/slide" Target="slide12.xml"/><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slide" Target="slide15.xml"/></Relationships>
</file>

<file path=ppt/slides/_rels/slide11.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3.xml"/><Relationship Id="rId9"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4.xml"/><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5.xml"/><Relationship Id="rId9" Type="http://schemas.openxmlformats.org/officeDocument/2006/relationships/image" Target="../media/image34.jpeg"/></Relationships>
</file>

<file path=ppt/slides/_rels/slide1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6.xml"/><Relationship Id="rId9"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18.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18.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3">
            <a:extLst>
              <a:ext uri="{28A0092B-C50C-407E-A947-70E740481C1C}">
                <a14:useLocalDpi xmlns:a14="http://schemas.microsoft.com/office/drawing/2010/main" val="0"/>
              </a:ext>
            </a:extLst>
          </a:blip>
          <a:srcRect r="23925"/>
          <a:stretch/>
        </p:blipFill>
        <p:spPr>
          <a:xfrm>
            <a:off x="1394114" y="333799"/>
            <a:ext cx="9274987" cy="5080000"/>
          </a:xfrm>
          <a:prstGeom prst="rect">
            <a:avLst/>
          </a:prstGeom>
        </p:spPr>
      </p:pic>
      <p:sp>
        <p:nvSpPr>
          <p:cNvPr id="10" name="Google Shape;487;p33"/>
          <p:cNvSpPr txBox="1">
            <a:spLocks/>
          </p:cNvSpPr>
          <p:nvPr/>
        </p:nvSpPr>
        <p:spPr>
          <a:xfrm>
            <a:off x="950358" y="-88375"/>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endPar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613880" y="1187498"/>
            <a:ext cx="1161288" cy="3541892"/>
          </a:xfrm>
          <a:prstGeom prst="rect">
            <a:avLst/>
          </a:prstGeom>
        </p:spPr>
      </p:pic>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9777" y="-583448"/>
            <a:ext cx="1161288" cy="3541892"/>
          </a:xfrm>
          <a:prstGeom prst="rect">
            <a:avLst/>
          </a:prstGeom>
        </p:spPr>
      </p:pic>
      <p:sp>
        <p:nvSpPr>
          <p:cNvPr id="24" name="TextBox 23">
            <a:extLst>
              <a:ext uri="{FF2B5EF4-FFF2-40B4-BE49-F238E27FC236}">
                <a16:creationId xmlns:a16="http://schemas.microsoft.com/office/drawing/2014/main" id="{191F72DA-56F2-45B7-A1C9-1C3819EFABA6}"/>
              </a:ext>
            </a:extLst>
          </p:cNvPr>
          <p:cNvSpPr txBox="1"/>
          <p:nvPr/>
        </p:nvSpPr>
        <p:spPr>
          <a:xfrm>
            <a:off x="5498878" y="1200678"/>
            <a:ext cx="145264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0B3">
                    <a:lumMod val="10000"/>
                  </a:srgbClr>
                </a:solidFill>
                <a:effectLst/>
                <a:uLnTx/>
                <a:uFillTx/>
                <a:latin typeface="iCiel Cadena" panose="02000503000000020004" pitchFamily="50" charset="0"/>
                <a:ea typeface="+mn-ea"/>
                <a:cs typeface="+mn-cs"/>
              </a:rPr>
              <a:t>CHỦ ĐỀ:</a:t>
            </a:r>
          </a:p>
        </p:txBody>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9986" b="89733" l="2300" r="100000"/>
                    </a14:imgEffect>
                  </a14:imgLayer>
                </a14:imgProps>
              </a:ext>
            </a:extLst>
          </a:blip>
          <a:stretch>
            <a:fillRect/>
          </a:stretch>
        </p:blipFill>
        <p:spPr>
          <a:xfrm>
            <a:off x="6933646" y="3271519"/>
            <a:ext cx="6785993" cy="482484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E568AC8F-6CC7-42AB-B244-D52CFB56F08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58808" y="2814319"/>
            <a:ext cx="4104609" cy="4104609"/>
          </a:xfrm>
          <a:prstGeom prst="rect">
            <a:avLst/>
          </a:prstGeom>
        </p:spPr>
      </p:pic>
      <p:pic>
        <p:nvPicPr>
          <p:cNvPr id="5" name="Picture 4">
            <a:extLst>
              <a:ext uri="{FF2B5EF4-FFF2-40B4-BE49-F238E27FC236}">
                <a16:creationId xmlns:a16="http://schemas.microsoft.com/office/drawing/2014/main" id="{3D7F0720-1D12-482D-94E6-43C60B5509F5}"/>
              </a:ext>
            </a:extLst>
          </p:cNvPr>
          <p:cNvPicPr>
            <a:picLocks noChangeAspect="1"/>
          </p:cNvPicPr>
          <p:nvPr/>
        </p:nvPicPr>
        <p:blipFill>
          <a:blip r:embed="rId9"/>
          <a:stretch>
            <a:fillRect/>
          </a:stretch>
        </p:blipFill>
        <p:spPr>
          <a:xfrm>
            <a:off x="2704454" y="1812273"/>
            <a:ext cx="7041490" cy="2700762"/>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8E33FE4D-DCEF-4BD7-A072-A1AAF7A56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921391" y="-11936"/>
            <a:ext cx="1270609" cy="1270609"/>
          </a:xfrm>
          <a:prstGeom prst="rect">
            <a:avLst/>
          </a:prstGeom>
        </p:spPr>
      </p:pic>
    </p:spTree>
    <p:extLst>
      <p:ext uri="{BB962C8B-B14F-4D97-AF65-F5344CB8AC3E}">
        <p14:creationId xmlns:p14="http://schemas.microsoft.com/office/powerpoint/2010/main" val="3403703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89" y="385266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4" y="4077531"/>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7" name="图片 11268" descr="24"/>
          <p:cNvPicPr>
            <a:picLocks noChangeAspect="1"/>
          </p:cNvPicPr>
          <p:nvPr/>
        </p:nvPicPr>
        <p:blipFill>
          <a:blip r:embed="rId7"/>
          <a:stretch>
            <a:fillRect/>
          </a:stretch>
        </p:blipFill>
        <p:spPr>
          <a:xfrm>
            <a:off x="301087" y="48701"/>
            <a:ext cx="2926963" cy="2910289"/>
          </a:xfrm>
          <a:prstGeom prst="rect">
            <a:avLst/>
          </a:prstGeom>
          <a:noFill/>
          <a:ln w="9525">
            <a:noFill/>
          </a:ln>
        </p:spPr>
      </p:pic>
      <p:sp>
        <p:nvSpPr>
          <p:cNvPr id="9" name="文本框 18">
            <a:extLst>
              <a:ext uri="{FF2B5EF4-FFF2-40B4-BE49-F238E27FC236}">
                <a16:creationId xmlns:a16="http://schemas.microsoft.com/office/drawing/2014/main" id="{94AAAAED-4D83-41E3-BB60-D604328DBD4C}"/>
              </a:ext>
            </a:extLst>
          </p:cNvPr>
          <p:cNvSpPr txBox="1"/>
          <p:nvPr/>
        </p:nvSpPr>
        <p:spPr>
          <a:xfrm>
            <a:off x="486869" y="1351240"/>
            <a:ext cx="2555397" cy="1200016"/>
          </a:xfrm>
          <a:prstGeom prst="rect">
            <a:avLst/>
          </a:prstGeom>
          <a:noFill/>
        </p:spPr>
        <p:txBody>
          <a:bodyPr wrap="square" rtlCol="0">
            <a:spAutoFit/>
          </a:bodyPr>
          <a:lstStyle/>
          <a:p>
            <a:pPr algn="ctr" defTabSz="914126"/>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Quả</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trứng</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bí</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ẩn</a:t>
            </a:r>
            <a:endParaRPr lang="zh-CN" altLang="en-US" sz="3599"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 name="Picture 1">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2511672" y="1985052"/>
            <a:ext cx="2700223" cy="2149157"/>
          </a:xfrm>
          <a:prstGeom prst="rect">
            <a:avLst/>
          </a:prstGeom>
        </p:spPr>
      </p:pic>
      <p:sp>
        <p:nvSpPr>
          <p:cNvPr id="11" name="文本框 18">
            <a:hlinkClick r:id="rId11" action="ppaction://hlinksldjump"/>
            <a:extLst>
              <a:ext uri="{FF2B5EF4-FFF2-40B4-BE49-F238E27FC236}">
                <a16:creationId xmlns:a16="http://schemas.microsoft.com/office/drawing/2014/main" id="{94AAAAED-4D83-41E3-BB60-D604328DBD4C}"/>
              </a:ext>
            </a:extLst>
          </p:cNvPr>
          <p:cNvSpPr txBox="1"/>
          <p:nvPr/>
        </p:nvSpPr>
        <p:spPr>
          <a:xfrm>
            <a:off x="3479501" y="3132033"/>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1</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3" name="Picture 22">
            <a:hlinkClick r:id="rId11"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5067069" y="2031669"/>
            <a:ext cx="2583082" cy="2055922"/>
          </a:xfrm>
          <a:prstGeom prst="rect">
            <a:avLst/>
          </a:prstGeom>
        </p:spPr>
      </p:pic>
      <p:sp>
        <p:nvSpPr>
          <p:cNvPr id="24" name="文本框 18">
            <a:hlinkClick r:id="rId12" action="ppaction://hlinksldjump"/>
            <a:extLst>
              <a:ext uri="{FF2B5EF4-FFF2-40B4-BE49-F238E27FC236}">
                <a16:creationId xmlns:a16="http://schemas.microsoft.com/office/drawing/2014/main" id="{94AAAAED-4D83-41E3-BB60-D604328DBD4C}"/>
              </a:ext>
            </a:extLst>
          </p:cNvPr>
          <p:cNvSpPr txBox="1"/>
          <p:nvPr/>
        </p:nvSpPr>
        <p:spPr>
          <a:xfrm>
            <a:off x="6034658" y="3103448"/>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2</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5" name="Picture 24">
            <a:hlinkClick r:id="rId12"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7466405" y="2065907"/>
            <a:ext cx="2540065" cy="2021684"/>
          </a:xfrm>
          <a:prstGeom prst="rect">
            <a:avLst/>
          </a:prstGeom>
        </p:spPr>
      </p:pic>
      <p:sp>
        <p:nvSpPr>
          <p:cNvPr id="26" name="文本框 18">
            <a:hlinkClick r:id="rId8" action="ppaction://hlinksldjump"/>
            <a:extLst>
              <a:ext uri="{FF2B5EF4-FFF2-40B4-BE49-F238E27FC236}">
                <a16:creationId xmlns:a16="http://schemas.microsoft.com/office/drawing/2014/main" id="{94AAAAED-4D83-41E3-BB60-D604328DBD4C}"/>
              </a:ext>
            </a:extLst>
          </p:cNvPr>
          <p:cNvSpPr txBox="1"/>
          <p:nvPr/>
        </p:nvSpPr>
        <p:spPr>
          <a:xfrm>
            <a:off x="8289168" y="3167815"/>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3</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6" name="Picture 15">
            <a:hlinkClick r:id="rId13" action="ppaction://hlinksldjump"/>
            <a:extLst>
              <a:ext uri="{FF2B5EF4-FFF2-40B4-BE49-F238E27FC236}">
                <a16:creationId xmlns:a16="http://schemas.microsoft.com/office/drawing/2014/main" id="{D725C4DA-8596-4FEF-9409-393F6802F04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9755206" y="2096831"/>
            <a:ext cx="2540065" cy="2021684"/>
          </a:xfrm>
          <a:prstGeom prst="rect">
            <a:avLst/>
          </a:prstGeom>
        </p:spPr>
      </p:pic>
      <p:sp>
        <p:nvSpPr>
          <p:cNvPr id="17" name="文本框 18">
            <a:hlinkClick r:id="rId8" action="ppaction://hlinksldjump"/>
            <a:extLst>
              <a:ext uri="{FF2B5EF4-FFF2-40B4-BE49-F238E27FC236}">
                <a16:creationId xmlns:a16="http://schemas.microsoft.com/office/drawing/2014/main" id="{885E4CD2-AC19-498D-860F-E034642ACB68}"/>
              </a:ext>
            </a:extLst>
          </p:cNvPr>
          <p:cNvSpPr txBox="1"/>
          <p:nvPr/>
        </p:nvSpPr>
        <p:spPr>
          <a:xfrm>
            <a:off x="10577969" y="3198739"/>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4</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9" name="图片 20">
            <a:extLst>
              <a:ext uri="{FF2B5EF4-FFF2-40B4-BE49-F238E27FC236}">
                <a16:creationId xmlns:a16="http://schemas.microsoft.com/office/drawing/2014/main" id="{D66C54B3-672B-459E-BB82-9EE546EBADE0}"/>
              </a:ext>
            </a:extLst>
          </p:cNvPr>
          <p:cNvPicPr>
            <a:picLocks noChangeAspect="1"/>
          </p:cNvPicPr>
          <p:nvPr/>
        </p:nvPicPr>
        <p:blipFill rotWithShape="1">
          <a:blip r:embed="rId5" cstate="screen"/>
          <a:srcRect/>
          <a:stretch>
            <a:fillRect/>
          </a:stretch>
        </p:blipFill>
        <p:spPr>
          <a:xfrm>
            <a:off x="265924" y="4118171"/>
            <a:ext cx="11936455" cy="2786205"/>
          </a:xfrm>
          <a:prstGeom prst="rect">
            <a:avLst/>
          </a:prstGeom>
        </p:spPr>
      </p:pic>
      <p:sp>
        <p:nvSpPr>
          <p:cNvPr id="3" name="Rectangle: Rounded Corners 2">
            <a:hlinkClick r:id="rId14" action="ppaction://hlinksldjump"/>
            <a:extLst>
              <a:ext uri="{FF2B5EF4-FFF2-40B4-BE49-F238E27FC236}">
                <a16:creationId xmlns:a16="http://schemas.microsoft.com/office/drawing/2014/main" id="{6E7899DA-25B8-49DE-8161-7086E18DB401}"/>
              </a:ext>
            </a:extLst>
          </p:cNvPr>
          <p:cNvSpPr/>
          <p:nvPr/>
        </p:nvSpPr>
        <p:spPr>
          <a:xfrm>
            <a:off x="10505440" y="142240"/>
            <a:ext cx="1473200" cy="568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Học</a:t>
            </a:r>
            <a:r>
              <a:rPr lang="en-US" sz="2200" dirty="0"/>
              <a:t> </a:t>
            </a:r>
            <a:r>
              <a:rPr lang="en-US" sz="2200" dirty="0" err="1"/>
              <a:t>tiếp</a:t>
            </a:r>
            <a:endParaRPr lang="en-US" sz="2200" dirty="0"/>
          </a:p>
        </p:txBody>
      </p:sp>
    </p:spTree>
    <p:extLst>
      <p:ext uri="{BB962C8B-B14F-4D97-AF65-F5344CB8AC3E}">
        <p14:creationId xmlns:p14="http://schemas.microsoft.com/office/powerpoint/2010/main" val="126943700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p:bldP spid="24" grpId="0"/>
      <p:bldP spid="2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là tên một nước.</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của nước ta là nước Cộng hoà xã hội chủ nghĩa Việt Nam</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4" name="Left Arrow 3">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66208" y="417086"/>
            <a:ext cx="10158742" cy="769441"/>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1. </a:t>
            </a:r>
            <a:r>
              <a:rPr lang="vi-VN" altLang="zh-CN" sz="4400" b="1" dirty="0">
                <a:solidFill>
                  <a:prstClr val="black"/>
                </a:solidFill>
                <a:latin typeface="Calibri"/>
                <a:ea typeface="宋体" panose="02010600030101010101" pitchFamily="2" charset="-122"/>
              </a:rPr>
              <a:t>Quốc hiệu của nước ta là gì?</a:t>
            </a:r>
          </a:p>
        </p:txBody>
      </p:sp>
      <p:pic>
        <p:nvPicPr>
          <p:cNvPr id="1026" name="Picture 2" descr="Quốc hiệu Việt Nam qua các thời kỳ lịch sử">
            <a:extLst>
              <a:ext uri="{FF2B5EF4-FFF2-40B4-BE49-F238E27FC236}">
                <a16:creationId xmlns:a16="http://schemas.microsoft.com/office/drawing/2014/main" id="{83B8C5BE-86CC-4F2C-9B7B-F86304515F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8692" y="1815493"/>
            <a:ext cx="32004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1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defTabSz="914126"/>
              <a:r>
                <a:rPr lang="en-US" sz="4800" dirty="0" err="1">
                  <a:solidFill>
                    <a:srgbClr val="C00000"/>
                  </a:solidFill>
                  <a:latin typeface="Calibri"/>
                </a:rPr>
                <a:t>Quốc</a:t>
              </a:r>
              <a:r>
                <a:rPr lang="en-US" sz="4800" dirty="0">
                  <a:solidFill>
                    <a:srgbClr val="C00000"/>
                  </a:solidFill>
                  <a:latin typeface="Calibri"/>
                </a:rPr>
                <a:t> </a:t>
              </a:r>
              <a:r>
                <a:rPr lang="en-US" sz="4800" dirty="0" err="1">
                  <a:solidFill>
                    <a:srgbClr val="C00000"/>
                  </a:solidFill>
                  <a:latin typeface="Calibri"/>
                </a:rPr>
                <a:t>kì</a:t>
              </a:r>
              <a:r>
                <a:rPr lang="en-US" sz="4800" dirty="0">
                  <a:solidFill>
                    <a:srgbClr val="C00000"/>
                  </a:solidFill>
                  <a:latin typeface="Calibri"/>
                </a:rPr>
                <a:t> </a:t>
              </a:r>
              <a:r>
                <a:rPr lang="en-US" sz="4800" dirty="0" err="1">
                  <a:solidFill>
                    <a:srgbClr val="C00000"/>
                  </a:solidFill>
                  <a:latin typeface="Calibri"/>
                </a:rPr>
                <a:t>Việt</a:t>
              </a:r>
              <a:r>
                <a:rPr lang="en-US" sz="4800" dirty="0">
                  <a:solidFill>
                    <a:srgbClr val="C00000"/>
                  </a:solidFill>
                  <a:latin typeface="Calibri"/>
                </a:rPr>
                <a:t> Nam </a:t>
              </a:r>
              <a:r>
                <a:rPr lang="en-US" sz="4800" dirty="0" err="1">
                  <a:solidFill>
                    <a:srgbClr val="C00000"/>
                  </a:solidFill>
                  <a:latin typeface="Calibri"/>
                </a:rPr>
                <a:t>là</a:t>
              </a:r>
              <a:r>
                <a:rPr lang="en-US" sz="4800" dirty="0">
                  <a:solidFill>
                    <a:srgbClr val="C00000"/>
                  </a:solidFill>
                  <a:latin typeface="Calibri"/>
                </a:rPr>
                <a:t> </a:t>
              </a:r>
              <a:r>
                <a:rPr lang="en-US" sz="4800" dirty="0" err="1">
                  <a:solidFill>
                    <a:srgbClr val="C00000"/>
                  </a:solidFill>
                  <a:latin typeface="Calibri"/>
                </a:rPr>
                <a:t>lá</a:t>
              </a:r>
              <a:r>
                <a:rPr lang="en-US" sz="4800" dirty="0">
                  <a:solidFill>
                    <a:srgbClr val="C00000"/>
                  </a:solidFill>
                  <a:latin typeface="Calibri"/>
                </a:rPr>
                <a:t> </a:t>
              </a:r>
              <a:r>
                <a:rPr lang="en-US" sz="4800" dirty="0" err="1">
                  <a:solidFill>
                    <a:srgbClr val="C00000"/>
                  </a:solidFill>
                  <a:latin typeface="Calibri"/>
                </a:rPr>
                <a:t>cờ</a:t>
              </a:r>
              <a:r>
                <a:rPr lang="en-US" sz="4800" dirty="0">
                  <a:solidFill>
                    <a:srgbClr val="C00000"/>
                  </a:solidFill>
                  <a:latin typeface="Calibri"/>
                </a:rPr>
                <a:t> </a:t>
              </a:r>
              <a:r>
                <a:rPr lang="en-US" sz="4800" dirty="0" err="1">
                  <a:solidFill>
                    <a:srgbClr val="C00000"/>
                  </a:solidFill>
                  <a:latin typeface="Calibri"/>
                </a:rPr>
                <a:t>đỏ</a:t>
              </a:r>
              <a:r>
                <a:rPr lang="en-US" sz="4800" dirty="0">
                  <a:solidFill>
                    <a:srgbClr val="C00000"/>
                  </a:solidFill>
                  <a:latin typeface="Calibri"/>
                </a:rPr>
                <a:t> </a:t>
              </a:r>
              <a:r>
                <a:rPr lang="en-US" sz="4800" dirty="0" err="1">
                  <a:solidFill>
                    <a:srgbClr val="C00000"/>
                  </a:solidFill>
                  <a:latin typeface="Calibri"/>
                </a:rPr>
                <a:t>sao</a:t>
              </a:r>
              <a:r>
                <a:rPr lang="en-US" sz="4800" dirty="0">
                  <a:solidFill>
                    <a:srgbClr val="C00000"/>
                  </a:solidFill>
                  <a:latin typeface="Calibri"/>
                </a:rPr>
                <a:t> </a:t>
              </a:r>
              <a:r>
                <a:rPr lang="en-US" sz="4800" dirty="0" err="1">
                  <a:solidFill>
                    <a:srgbClr val="C00000"/>
                  </a:solidFill>
                  <a:latin typeface="Calibri"/>
                </a:rPr>
                <a:t>vàng</a:t>
              </a:r>
              <a:r>
                <a:rPr lang="en-US" sz="4800" dirty="0">
                  <a:solidFill>
                    <a:srgbClr val="C00000"/>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975297" y="352455"/>
            <a:ext cx="10158742" cy="830997"/>
          </a:xfrm>
          <a:prstGeom prst="rect">
            <a:avLst/>
          </a:prstGeom>
          <a:noFill/>
        </p:spPr>
        <p:txBody>
          <a:bodyPr wrap="square" rtlCol="0">
            <a:spAutoFit/>
          </a:bodyPr>
          <a:lstStyle/>
          <a:p>
            <a:pPr algn="ctr" defTabSz="914126"/>
            <a:r>
              <a:rPr lang="en-US" altLang="zh-CN" sz="4800" b="1" dirty="0">
                <a:solidFill>
                  <a:prstClr val="black"/>
                </a:solidFill>
                <a:latin typeface="Calibri"/>
                <a:ea typeface="宋体" panose="02010600030101010101" pitchFamily="2" charset="-122"/>
              </a:rPr>
              <a:t>2. </a:t>
            </a:r>
            <a:r>
              <a:rPr lang="en-US" altLang="zh-CN" sz="4800" b="1" dirty="0" err="1">
                <a:solidFill>
                  <a:prstClr val="black"/>
                </a:solidFill>
                <a:latin typeface="Calibri"/>
                <a:ea typeface="宋体" panose="02010600030101010101" pitchFamily="2" charset="-122"/>
              </a:rPr>
              <a:t>Hãy</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mô</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tả</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Quốc</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kì</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Việt</a:t>
            </a:r>
            <a:r>
              <a:rPr lang="en-US" altLang="zh-CN" sz="4800" b="1" dirty="0">
                <a:solidFill>
                  <a:prstClr val="black"/>
                </a:solidFill>
                <a:latin typeface="Calibri"/>
                <a:ea typeface="宋体" panose="02010600030101010101" pitchFamily="2" charset="-122"/>
              </a:rPr>
              <a:t> Nam.</a:t>
            </a:r>
            <a:endParaRPr lang="zh-CN" altLang="en-US" sz="4800" dirty="0">
              <a:solidFill>
                <a:prstClr val="black"/>
              </a:solidFill>
              <a:latin typeface="Calibri"/>
              <a:ea typeface="宋体" panose="02010600030101010101" pitchFamily="2" charset="-122"/>
            </a:endParaRPr>
          </a:p>
        </p:txBody>
      </p:sp>
      <p:pic>
        <p:nvPicPr>
          <p:cNvPr id="2050" name="Picture 2" descr="Ý nghĩa lá cờ đỏ sao vàng - quốc kỳ Việt Nam - Thông Tin - Tin Tức">
            <a:extLst>
              <a:ext uri="{FF2B5EF4-FFF2-40B4-BE49-F238E27FC236}">
                <a16:creationId xmlns:a16="http://schemas.microsoft.com/office/drawing/2014/main" id="{FDE6C869-0806-4D77-8067-AE9E2C8DBA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216" y="2676475"/>
            <a:ext cx="4318000" cy="240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8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02273" y="1496066"/>
            <a:ext cx="6391473" cy="4308579"/>
            <a:chOff x="7619064" y="1451179"/>
            <a:chExt cx="6393137" cy="430970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err="1">
                  <a:solidFill>
                    <a:prstClr val="black"/>
                  </a:solidFill>
                  <a:latin typeface="Calibri"/>
                </a:rPr>
                <a:t>Quốc</a:t>
              </a:r>
              <a:r>
                <a:rPr lang="en-US" sz="4400" dirty="0">
                  <a:solidFill>
                    <a:prstClr val="black"/>
                  </a:solidFill>
                  <a:latin typeface="Calibri"/>
                </a:rPr>
                <a:t> ca </a:t>
              </a:r>
              <a:r>
                <a:rPr lang="en-US" sz="4400" dirty="0" err="1">
                  <a:solidFill>
                    <a:prstClr val="black"/>
                  </a:solidFill>
                  <a:latin typeface="Calibri"/>
                </a:rPr>
                <a:t>Việt</a:t>
              </a:r>
              <a:r>
                <a:rPr lang="en-US" sz="4400" dirty="0">
                  <a:solidFill>
                    <a:prstClr val="black"/>
                  </a:solidFill>
                  <a:latin typeface="Calibri"/>
                </a:rPr>
                <a:t> Nam </a:t>
              </a:r>
              <a:r>
                <a:rPr lang="en-US" sz="4400" dirty="0" err="1">
                  <a:solidFill>
                    <a:prstClr val="black"/>
                  </a:solidFill>
                  <a:latin typeface="Calibri"/>
                </a:rPr>
                <a:t>là</a:t>
              </a:r>
              <a:r>
                <a:rPr lang="en-US" sz="4400" dirty="0">
                  <a:solidFill>
                    <a:prstClr val="black"/>
                  </a:solidFill>
                  <a:latin typeface="Calibri"/>
                </a:rPr>
                <a:t> </a:t>
              </a:r>
              <a:r>
                <a:rPr lang="en-US" sz="4400" dirty="0" err="1">
                  <a:solidFill>
                    <a:prstClr val="black"/>
                  </a:solidFill>
                  <a:latin typeface="Calibri"/>
                </a:rPr>
                <a:t>bái</a:t>
              </a:r>
              <a:r>
                <a:rPr lang="en-US" sz="4400" dirty="0">
                  <a:solidFill>
                    <a:prstClr val="black"/>
                  </a:solidFill>
                  <a:latin typeface="Calibri"/>
                </a:rPr>
                <a:t> </a:t>
              </a:r>
              <a:r>
                <a:rPr lang="en-US" sz="4400" dirty="0" err="1">
                  <a:solidFill>
                    <a:prstClr val="black"/>
                  </a:solidFill>
                  <a:latin typeface="Calibri"/>
                </a:rPr>
                <a:t>hát</a:t>
              </a:r>
              <a:r>
                <a:rPr lang="en-US" sz="4400" dirty="0">
                  <a:solidFill>
                    <a:prstClr val="black"/>
                  </a:solidFill>
                  <a:latin typeface="Calibri"/>
                </a:rPr>
                <a:t> “</a:t>
              </a:r>
              <a:r>
                <a:rPr lang="en-US" sz="4400" b="1" dirty="0" err="1">
                  <a:solidFill>
                    <a:prstClr val="black"/>
                  </a:solidFill>
                  <a:latin typeface="Calibri"/>
                </a:rPr>
                <a:t>Tiến</a:t>
              </a:r>
              <a:r>
                <a:rPr lang="en-US" sz="4400" b="1" dirty="0">
                  <a:solidFill>
                    <a:prstClr val="black"/>
                  </a:solidFill>
                  <a:latin typeface="Calibri"/>
                </a:rPr>
                <a:t> </a:t>
              </a:r>
              <a:r>
                <a:rPr lang="en-US" sz="4400" b="1" dirty="0" err="1">
                  <a:solidFill>
                    <a:prstClr val="black"/>
                  </a:solidFill>
                  <a:latin typeface="Calibri"/>
                </a:rPr>
                <a:t>quân</a:t>
              </a:r>
              <a:r>
                <a:rPr lang="en-US" sz="4400" b="1" dirty="0">
                  <a:solidFill>
                    <a:prstClr val="black"/>
                  </a:solidFill>
                  <a:latin typeface="Calibri"/>
                </a:rPr>
                <a:t> ca</a:t>
              </a:r>
              <a:r>
                <a:rPr lang="en-US" sz="4400" dirty="0">
                  <a:solidFill>
                    <a:prstClr val="black"/>
                  </a:solidFill>
                  <a:latin typeface="Calibri"/>
                </a:rPr>
                <a:t>” do </a:t>
              </a:r>
              <a:r>
                <a:rPr lang="en-US" sz="4400" dirty="0" err="1">
                  <a:solidFill>
                    <a:prstClr val="black"/>
                  </a:solidFill>
                  <a:latin typeface="Calibri"/>
                </a:rPr>
                <a:t>cố</a:t>
              </a:r>
              <a:r>
                <a:rPr lang="en-US" sz="4400" dirty="0">
                  <a:solidFill>
                    <a:prstClr val="black"/>
                  </a:solidFill>
                  <a:latin typeface="Calibri"/>
                </a:rPr>
                <a:t> </a:t>
              </a:r>
              <a:r>
                <a:rPr lang="en-US" sz="4400" dirty="0" err="1">
                  <a:solidFill>
                    <a:prstClr val="black"/>
                  </a:solidFill>
                  <a:latin typeface="Calibri"/>
                </a:rPr>
                <a:t>nhạc</a:t>
              </a:r>
              <a:r>
                <a:rPr lang="en-US" sz="4400" dirty="0">
                  <a:solidFill>
                    <a:prstClr val="black"/>
                  </a:solidFill>
                  <a:latin typeface="Calibri"/>
                </a:rPr>
                <a:t> </a:t>
              </a:r>
              <a:r>
                <a:rPr lang="en-US" sz="4400" dirty="0" err="1">
                  <a:solidFill>
                    <a:prstClr val="black"/>
                  </a:solidFill>
                  <a:latin typeface="Calibri"/>
                </a:rPr>
                <a:t>sĩ</a:t>
              </a:r>
              <a:r>
                <a:rPr lang="en-US" sz="4400" dirty="0">
                  <a:solidFill>
                    <a:prstClr val="black"/>
                  </a:solidFill>
                  <a:latin typeface="Calibri"/>
                </a:rPr>
                <a:t> </a:t>
              </a:r>
              <a:r>
                <a:rPr lang="en-US" sz="4400" dirty="0" err="1">
                  <a:solidFill>
                    <a:prstClr val="black"/>
                  </a:solidFill>
                  <a:latin typeface="Calibri"/>
                </a:rPr>
                <a:t>Văn</a:t>
              </a:r>
              <a:r>
                <a:rPr lang="en-US" sz="4400" dirty="0">
                  <a:solidFill>
                    <a:prstClr val="black"/>
                  </a:solidFill>
                  <a:latin typeface="Calibri"/>
                </a:rPr>
                <a:t> Cao </a:t>
              </a:r>
              <a:r>
                <a:rPr lang="en-US" sz="4400" dirty="0" err="1">
                  <a:solidFill>
                    <a:prstClr val="black"/>
                  </a:solidFill>
                  <a:latin typeface="Calibri"/>
                </a:rPr>
                <a:t>sáng</a:t>
              </a:r>
              <a:r>
                <a:rPr lang="en-US" sz="4400" dirty="0">
                  <a:solidFill>
                    <a:prstClr val="black"/>
                  </a:solidFill>
                  <a:latin typeface="Calibri"/>
                </a:rPr>
                <a:t> </a:t>
              </a:r>
              <a:r>
                <a:rPr lang="en-US" sz="4400" dirty="0" err="1">
                  <a:solidFill>
                    <a:prstClr val="black"/>
                  </a:solidFill>
                  <a:latin typeface="Calibri"/>
                </a:rPr>
                <a:t>tác</a:t>
              </a:r>
              <a:r>
                <a:rPr lang="en-US" sz="4400" dirty="0">
                  <a:solidFill>
                    <a:prstClr val="black"/>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19064" y="145117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92216" y="83110"/>
            <a:ext cx="10158742" cy="1446550"/>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3. </a:t>
            </a:r>
            <a:r>
              <a:rPr lang="en-US" altLang="zh-CN" sz="4400" b="1" dirty="0" err="1">
                <a:solidFill>
                  <a:prstClr val="black"/>
                </a:solidFill>
                <a:latin typeface="Calibri"/>
                <a:ea typeface="宋体" panose="02010600030101010101" pitchFamily="2" charset="-122"/>
              </a:rPr>
              <a:t>Nêu</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tên</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bài</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hát</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và</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tác</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giả</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Quốc</a:t>
            </a:r>
            <a:r>
              <a:rPr lang="en-US" altLang="zh-CN" sz="4400" b="1" dirty="0">
                <a:solidFill>
                  <a:prstClr val="black"/>
                </a:solidFill>
                <a:latin typeface="Calibri"/>
                <a:ea typeface="宋体" panose="02010600030101010101" pitchFamily="2" charset="-122"/>
              </a:rPr>
              <a:t> ca </a:t>
            </a:r>
          </a:p>
          <a:p>
            <a:pPr algn="ctr" defTabSz="914126"/>
            <a:r>
              <a:rPr lang="en-US" altLang="zh-CN" sz="4400" b="1" dirty="0" err="1">
                <a:solidFill>
                  <a:prstClr val="black"/>
                </a:solidFill>
                <a:latin typeface="Calibri"/>
                <a:ea typeface="宋体" panose="02010600030101010101" pitchFamily="2" charset="-122"/>
              </a:rPr>
              <a:t>Việt</a:t>
            </a:r>
            <a:r>
              <a:rPr lang="en-US" altLang="zh-CN" sz="4400" b="1" dirty="0">
                <a:solidFill>
                  <a:prstClr val="black"/>
                </a:solidFill>
                <a:latin typeface="Calibri"/>
                <a:ea typeface="宋体" panose="02010600030101010101" pitchFamily="2" charset="-122"/>
              </a:rPr>
              <a:t> Nam</a:t>
            </a:r>
            <a:endParaRPr lang="zh-CN" altLang="en-US" sz="4400" dirty="0">
              <a:solidFill>
                <a:prstClr val="black"/>
              </a:solidFill>
              <a:latin typeface="Calibri"/>
              <a:ea typeface="宋体" panose="02010600030101010101" pitchFamily="2" charset="-122"/>
            </a:endParaRPr>
          </a:p>
        </p:txBody>
      </p:sp>
      <p:pic>
        <p:nvPicPr>
          <p:cNvPr id="3074" name="Picture 2" descr="Đừng “nghịch dại” với Quốc ca! | Văn hóa xã hội">
            <a:extLst>
              <a:ext uri="{FF2B5EF4-FFF2-40B4-BE49-F238E27FC236}">
                <a16:creationId xmlns:a16="http://schemas.microsoft.com/office/drawing/2014/main" id="{86D55996-8923-4F48-ABB4-C5B1DEF5CF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6187" y="1890465"/>
            <a:ext cx="2645410" cy="3555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08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Nghiêm trang khi chào cờ và hát Quốc ca là thể hiện tình yêu Tổ quốc và niềm tự hào dân tộc.</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Calibri"/>
                <a:ea typeface="+mn-ea"/>
                <a:cs typeface="+mn-cs"/>
              </a:rPr>
              <a:t>Quay </a:t>
            </a:r>
            <a:r>
              <a:rPr kumimoji="0" lang="en-US" sz="2399" b="0" i="0" u="none" strike="noStrike" kern="1200" cap="none" spc="0" normalizeH="0" baseline="0" noProof="0" dirty="0" err="1">
                <a:ln>
                  <a:noFill/>
                </a:ln>
                <a:solidFill>
                  <a:prstClr val="white"/>
                </a:solidFill>
                <a:effectLst/>
                <a:uLnTx/>
                <a:uFillTx/>
                <a:latin typeface="Calibri"/>
                <a:ea typeface="+mn-ea"/>
                <a:cs typeface="+mn-cs"/>
              </a:rPr>
              <a:t>về</a:t>
            </a:r>
            <a:endParaRPr kumimoji="0" lang="en-US" sz="2399"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894017" y="161852"/>
            <a:ext cx="10158742" cy="1323439"/>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4.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sao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nghiêm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trang</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khi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và</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hát</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Quốc</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ca?</a:t>
            </a:r>
            <a:endParaRPr kumimoji="0" lang="zh-CN" altLang="en-US" sz="4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5122" name="Picture 2" descr="chào cờ tranh vẽ paint - Tư liệu phim ảnh - Phạm Văn Phúc - Website của  Phạm Văn Phúc- Tuy Hòa- Phú Yên">
            <a:extLst>
              <a:ext uri="{FF2B5EF4-FFF2-40B4-BE49-F238E27FC236}">
                <a16:creationId xmlns:a16="http://schemas.microsoft.com/office/drawing/2014/main" id="{21C8FEA3-0F07-49B0-A0AF-816A2011D6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255" y="2590483"/>
            <a:ext cx="3958110" cy="251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72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07906" y="1782618"/>
              <a:ext cx="50544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 Tìm hiểu những việc cần làm khi chào cờ và hát Quốc ca. </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
        <p:nvSpPr>
          <p:cNvPr id="7" name="TextBox 6">
            <a:extLst>
              <a:ext uri="{FF2B5EF4-FFF2-40B4-BE49-F238E27FC236}">
                <a16:creationId xmlns:a16="http://schemas.microsoft.com/office/drawing/2014/main" id="{555A7CCC-861D-4B05-A076-2B8C86CD2E11}"/>
              </a:ext>
            </a:extLst>
          </p:cNvPr>
          <p:cNvSpPr txBox="1"/>
          <p:nvPr/>
        </p:nvSpPr>
        <p:spPr>
          <a:xfrm>
            <a:off x="5402852" y="6361326"/>
            <a:ext cx="5534979" cy="369332"/>
          </a:xfrm>
          <a:prstGeom prst="rect">
            <a:avLst/>
          </a:prstGeom>
          <a:noFill/>
        </p:spPr>
        <p:txBody>
          <a:bodyPr wrap="square" rtlCol="0">
            <a:spAutoFit/>
          </a:bodyPr>
          <a:lstStyle/>
          <a:p>
            <a:pPr algn="ct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155106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FFD6A8-19C1-465D-897C-6337C539D147}"/>
              </a:ext>
            </a:extLst>
          </p:cNvPr>
          <p:cNvPicPr>
            <a:picLocks noChangeAspect="1"/>
          </p:cNvPicPr>
          <p:nvPr/>
        </p:nvPicPr>
        <p:blipFill>
          <a:blip r:embed="rId2"/>
          <a:stretch>
            <a:fillRect/>
          </a:stretch>
        </p:blipFill>
        <p:spPr>
          <a:xfrm>
            <a:off x="4801802" y="3935484"/>
            <a:ext cx="2848529" cy="2312958"/>
          </a:xfrm>
          <a:prstGeom prst="rect">
            <a:avLst/>
          </a:prstGeom>
        </p:spPr>
      </p:pic>
      <p:grpSp>
        <p:nvGrpSpPr>
          <p:cNvPr id="20" name="Group 19">
            <a:extLst>
              <a:ext uri="{FF2B5EF4-FFF2-40B4-BE49-F238E27FC236}">
                <a16:creationId xmlns:a16="http://schemas.microsoft.com/office/drawing/2014/main" id="{21FDD5CC-6B9E-498D-AFAF-7780144EFA8B}"/>
              </a:ext>
            </a:extLst>
          </p:cNvPr>
          <p:cNvGrpSpPr/>
          <p:nvPr/>
        </p:nvGrpSpPr>
        <p:grpSpPr>
          <a:xfrm>
            <a:off x="1463040" y="176241"/>
            <a:ext cx="9265920" cy="584776"/>
            <a:chOff x="3140798" y="440401"/>
            <a:chExt cx="5818792" cy="584776"/>
          </a:xfrm>
        </p:grpSpPr>
        <p:sp>
          <p:nvSpPr>
            <p:cNvPr id="21" name="Google Shape;1244;p45">
              <a:extLst>
                <a:ext uri="{FF2B5EF4-FFF2-40B4-BE49-F238E27FC236}">
                  <a16:creationId xmlns:a16="http://schemas.microsoft.com/office/drawing/2014/main" id="{E27FB9DB-86BC-4F65-BFB8-F98D980779B6}"/>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TextBox 21">
              <a:extLst>
                <a:ext uri="{FF2B5EF4-FFF2-40B4-BE49-F238E27FC236}">
                  <a16:creationId xmlns:a16="http://schemas.microsoft.com/office/drawing/2014/main" id="{B7C43973-F550-4B95-B801-6780D9F47087}"/>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Arial" panose="020B0604020202020204" pitchFamily="34" charset="0"/>
                  <a:cs typeface="Arial" panose="020B0604020202020204" pitchFamily="34" charset="0"/>
                </a:rPr>
                <a:t>Q</a:t>
              </a:r>
              <a:r>
                <a:rPr lang="en-US" sz="3200" b="1" i="0" dirty="0">
                  <a:solidFill>
                    <a:srgbClr val="FF0000"/>
                  </a:solidFill>
                  <a:effectLst/>
                  <a:latin typeface="Arial" panose="020B0604020202020204" pitchFamily="34" charset="0"/>
                  <a:cs typeface="Arial" panose="020B0604020202020204" pitchFamily="34" charset="0"/>
                </a:rPr>
                <a:t>uan </a:t>
              </a:r>
              <a:r>
                <a:rPr lang="en-US" sz="3200" b="1" i="0" dirty="0" err="1">
                  <a:solidFill>
                    <a:srgbClr val="FF0000"/>
                  </a:solidFill>
                  <a:effectLst/>
                  <a:latin typeface="Arial" panose="020B0604020202020204" pitchFamily="34" charset="0"/>
                  <a:cs typeface="Arial" panose="020B0604020202020204" pitchFamily="34" charset="0"/>
                </a:rPr>
                <a:t>sát</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tranh</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23" name="Google Shape;1045;p15">
            <a:extLst>
              <a:ext uri="{FF2B5EF4-FFF2-40B4-BE49-F238E27FC236}">
                <a16:creationId xmlns:a16="http://schemas.microsoft.com/office/drawing/2014/main" id="{64C415C5-DF2A-431A-899B-4B120CA8CB3C}"/>
              </a:ext>
            </a:extLst>
          </p:cNvPr>
          <p:cNvSpPr/>
          <p:nvPr/>
        </p:nvSpPr>
        <p:spPr>
          <a:xfrm>
            <a:off x="6087393" y="2323486"/>
            <a:ext cx="5012603" cy="1198060"/>
          </a:xfrm>
          <a:prstGeom prst="wedgeRoundRectCallout">
            <a:avLst>
              <a:gd name="adj1" fmla="val -32436"/>
              <a:gd name="adj2" fmla="val 88554"/>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en-US" sz="2800" kern="0" dirty="0">
                <a:solidFill>
                  <a:prstClr val="black"/>
                </a:solidFill>
                <a:latin typeface="Arial"/>
                <a:ea typeface="Arial"/>
                <a:cs typeface="Arial"/>
                <a:sym typeface="Arial"/>
              </a:rPr>
              <a:t>Khi </a:t>
            </a:r>
            <a:r>
              <a:rPr lang="en-US" sz="2800" kern="0" dirty="0" err="1">
                <a:solidFill>
                  <a:prstClr val="black"/>
                </a:solidFill>
                <a:latin typeface="Arial"/>
                <a:ea typeface="Arial"/>
                <a:cs typeface="Arial"/>
                <a:sym typeface="Arial"/>
              </a:rPr>
              <a:t>chuẩn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bị</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chào</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cờ</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em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cần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phải</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làm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gì</a:t>
            </a:r>
            <a:r>
              <a:rPr lang="en-US" sz="2800" kern="0" dirty="0">
                <a:solidFill>
                  <a:prstClr val="black"/>
                </a:solidFill>
                <a:latin typeface="Arial"/>
                <a:ea typeface="Arial"/>
                <a:cs typeface="Arial"/>
                <a:sym typeface="Arial"/>
              </a:rPr>
              <a:t>?</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6CBA7319-73EF-4B32-9D77-8F410FC81929}"/>
              </a:ext>
            </a:extLst>
          </p:cNvPr>
          <p:cNvPicPr>
            <a:picLocks noChangeAspect="1"/>
          </p:cNvPicPr>
          <p:nvPr/>
        </p:nvPicPr>
        <p:blipFill>
          <a:blip r:embed="rId3"/>
          <a:stretch>
            <a:fillRect/>
          </a:stretch>
        </p:blipFill>
        <p:spPr>
          <a:xfrm>
            <a:off x="254001" y="909493"/>
            <a:ext cx="3874684" cy="2976462"/>
          </a:xfrm>
          <a:prstGeom prst="rect">
            <a:avLst/>
          </a:prstGeom>
        </p:spPr>
      </p:pic>
      <p:sp>
        <p:nvSpPr>
          <p:cNvPr id="25" name="Google Shape;1045;p15">
            <a:extLst>
              <a:ext uri="{FF2B5EF4-FFF2-40B4-BE49-F238E27FC236}">
                <a16:creationId xmlns:a16="http://schemas.microsoft.com/office/drawing/2014/main" id="{387E86B4-8EFE-41D8-9EDC-3B43466B3ED9}"/>
              </a:ext>
            </a:extLst>
          </p:cNvPr>
          <p:cNvSpPr/>
          <p:nvPr/>
        </p:nvSpPr>
        <p:spPr>
          <a:xfrm>
            <a:off x="7778837" y="3885955"/>
            <a:ext cx="3874683" cy="1198060"/>
          </a:xfrm>
          <a:prstGeom prst="wedgeRoundRectCallout">
            <a:avLst>
              <a:gd name="adj1" fmla="val -49833"/>
              <a:gd name="adj2" fmla="val 69897"/>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a:solidFill>
                  <a:prstClr val="black"/>
                </a:solidFill>
                <a:latin typeface="Arial"/>
                <a:ea typeface="Arial"/>
                <a:cs typeface="Arial"/>
                <a:sym typeface="Arial"/>
              </a:rPr>
              <a:t>Khi chào cờ, em cần giữ tư thế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6" name="Google Shape;1045;p15">
            <a:extLst>
              <a:ext uri="{FF2B5EF4-FFF2-40B4-BE49-F238E27FC236}">
                <a16:creationId xmlns:a16="http://schemas.microsoft.com/office/drawing/2014/main" id="{3B176A9E-2111-47C9-960D-8B26711B3314}"/>
              </a:ext>
            </a:extLst>
          </p:cNvPr>
          <p:cNvSpPr/>
          <p:nvPr/>
        </p:nvSpPr>
        <p:spPr>
          <a:xfrm>
            <a:off x="7961717" y="5448424"/>
            <a:ext cx="4230283" cy="1198060"/>
          </a:xfrm>
          <a:prstGeom prst="wedgeRoundRectCallout">
            <a:avLst>
              <a:gd name="adj1" fmla="val -73957"/>
              <a:gd name="adj2" fmla="val -19995"/>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dirty="0">
                <a:solidFill>
                  <a:prstClr val="black"/>
                </a:solidFill>
                <a:latin typeface="Arial"/>
                <a:ea typeface="Arial"/>
                <a:cs typeface="Arial"/>
                <a:sym typeface="Arial"/>
              </a:rPr>
              <a:t>Khi chào cờ, em cần hát quốc ca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28" name="Picture 27">
            <a:extLst>
              <a:ext uri="{FF2B5EF4-FFF2-40B4-BE49-F238E27FC236}">
                <a16:creationId xmlns:a16="http://schemas.microsoft.com/office/drawing/2014/main" id="{FF2729D6-634A-4AE2-BFC0-79A9A1AFC544}"/>
              </a:ext>
            </a:extLst>
          </p:cNvPr>
          <p:cNvPicPr>
            <a:picLocks noChangeAspect="1"/>
          </p:cNvPicPr>
          <p:nvPr/>
        </p:nvPicPr>
        <p:blipFill>
          <a:blip r:embed="rId4"/>
          <a:stretch>
            <a:fillRect/>
          </a:stretch>
        </p:blipFill>
        <p:spPr>
          <a:xfrm>
            <a:off x="391794" y="3885955"/>
            <a:ext cx="3611245" cy="3002248"/>
          </a:xfrm>
          <a:prstGeom prst="rect">
            <a:avLst/>
          </a:prstGeom>
        </p:spPr>
      </p:pic>
    </p:spTree>
    <p:extLst>
      <p:ext uri="{BB962C8B-B14F-4D97-AF65-F5344CB8AC3E}">
        <p14:creationId xmlns:p14="http://schemas.microsoft.com/office/powerpoint/2010/main" val="34946416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5">
            <a:extLst>
              <a:ext uri="{FF2B5EF4-FFF2-40B4-BE49-F238E27FC236}">
                <a16:creationId xmlns:a16="http://schemas.microsoft.com/office/drawing/2014/main" id="{42C2087A-2E5A-45DD-9C01-3B5F99016464}"/>
              </a:ext>
            </a:extLst>
          </p:cNvPr>
          <p:cNvPicPr>
            <a:picLocks noChangeAspect="1"/>
          </p:cNvPicPr>
          <p:nvPr/>
        </p:nvPicPr>
        <p:blipFill>
          <a:blip r:embed="rId2"/>
          <a:stretch>
            <a:fillRect/>
          </a:stretch>
        </p:blipFill>
        <p:spPr>
          <a:xfrm rot="1521259" flipH="1">
            <a:off x="7495120" y="-205384"/>
            <a:ext cx="1525407" cy="2730479"/>
          </a:xfrm>
          <a:prstGeom prst="rect">
            <a:avLst/>
          </a:prstGeom>
        </p:spPr>
      </p:pic>
      <p:pic>
        <p:nvPicPr>
          <p:cNvPr id="30" name="图片 11268" descr="24">
            <a:extLst>
              <a:ext uri="{FF2B5EF4-FFF2-40B4-BE49-F238E27FC236}">
                <a16:creationId xmlns:a16="http://schemas.microsoft.com/office/drawing/2014/main" id="{4F575747-9491-4785-BF36-7D6274F68815}"/>
              </a:ext>
            </a:extLst>
          </p:cNvPr>
          <p:cNvPicPr>
            <a:picLocks noChangeAspect="1"/>
          </p:cNvPicPr>
          <p:nvPr/>
        </p:nvPicPr>
        <p:blipFill>
          <a:blip r:embed="rId3"/>
          <a:stretch>
            <a:fillRect/>
          </a:stretch>
        </p:blipFill>
        <p:spPr>
          <a:xfrm>
            <a:off x="3145259" y="-59220"/>
            <a:ext cx="4794818" cy="4767504"/>
          </a:xfrm>
          <a:prstGeom prst="rect">
            <a:avLst/>
          </a:prstGeom>
          <a:noFill/>
          <a:ln w="9525">
            <a:noFill/>
          </a:ln>
        </p:spPr>
      </p:pic>
      <p:sp>
        <p:nvSpPr>
          <p:cNvPr id="31" name="文本框 18">
            <a:extLst>
              <a:ext uri="{FF2B5EF4-FFF2-40B4-BE49-F238E27FC236}">
                <a16:creationId xmlns:a16="http://schemas.microsoft.com/office/drawing/2014/main" id="{AA3C3176-5AB3-4F1F-B43A-08D350B976D5}"/>
              </a:ext>
            </a:extLst>
          </p:cNvPr>
          <p:cNvSpPr txBox="1"/>
          <p:nvPr/>
        </p:nvSpPr>
        <p:spPr>
          <a:xfrm>
            <a:off x="3832533" y="2235592"/>
            <a:ext cx="3240958" cy="1446550"/>
          </a:xfrm>
          <a:prstGeom prst="rect">
            <a:avLst/>
          </a:prstGeom>
          <a:noFill/>
        </p:spPr>
        <p:txBody>
          <a:bodyPr wrap="square" rtlCol="0">
            <a:spAutoFit/>
          </a:bodyPr>
          <a:lstStyle/>
          <a:p>
            <a:pPr algn="ct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Trình</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bày</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trước</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lớp</a:t>
            </a:r>
            <a:endParaRPr lang="zh-CN" altLang="en-US" sz="4400" dirty="0">
              <a:solidFill>
                <a:srgbClr val="C00000"/>
              </a:solidFill>
              <a:latin typeface="Arial" panose="020B0604020202020204" pitchFamily="34" charset="0"/>
              <a:ea typeface="仓耳今楷05-6763 W05" panose="02020400000000000000" pitchFamily="18" charset="-122"/>
              <a:cs typeface="Arial" panose="020B0604020202020204" pitchFamily="34" charset="0"/>
            </a:endParaRPr>
          </a:p>
        </p:txBody>
      </p:sp>
      <p:pic>
        <p:nvPicPr>
          <p:cNvPr id="32" name="图片 20">
            <a:extLst>
              <a:ext uri="{FF2B5EF4-FFF2-40B4-BE49-F238E27FC236}">
                <a16:creationId xmlns:a16="http://schemas.microsoft.com/office/drawing/2014/main" id="{6C715B65-7065-43B0-A4C7-F4168F51BC32}"/>
              </a:ext>
            </a:extLst>
          </p:cNvPr>
          <p:cNvPicPr>
            <a:picLocks noChangeAspect="1"/>
          </p:cNvPicPr>
          <p:nvPr/>
        </p:nvPicPr>
        <p:blipFill rotWithShape="1">
          <a:blip r:embed="rId4" cstate="screen"/>
          <a:srcRect/>
          <a:stretch>
            <a:fillRect/>
          </a:stretch>
        </p:blipFill>
        <p:spPr>
          <a:xfrm>
            <a:off x="265992" y="4077699"/>
            <a:ext cx="11939563" cy="2786931"/>
          </a:xfrm>
          <a:prstGeom prst="rect">
            <a:avLst/>
          </a:prstGeom>
        </p:spPr>
      </p:pic>
    </p:spTree>
    <p:extLst>
      <p:ext uri="{BB962C8B-B14F-4D97-AF65-F5344CB8AC3E}">
        <p14:creationId xmlns:p14="http://schemas.microsoft.com/office/powerpoint/2010/main" val="1959067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ppt_x</p:attrName>
                                        </p:attrNameLst>
                                      </p:cBhvr>
                                      <p:tavLst>
                                        <p:tav tm="0">
                                          <p:val>
                                            <p:strVal val="#ppt_x-.2"/>
                                          </p:val>
                                        </p:tav>
                                        <p:tav tm="100000">
                                          <p:val>
                                            <p:strVal val="#ppt_x"/>
                                          </p:val>
                                        </p:tav>
                                      </p:tavLst>
                                    </p:anim>
                                    <p:anim calcmode="lin" valueType="num">
                                      <p:cBhvr>
                                        <p:cTn id="8"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750"/>
                                        <p:tgtEl>
                                          <p:spTgt spid="2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par>
                                <p:cTn id="18" presetID="42"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chuẩn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bị</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chào</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cờ</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em</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cần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chỉnh</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sửa</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trang</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phục</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bỏ</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mũ</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nón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1488687" y="459763"/>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 Khi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chuẩn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bị</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em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cần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làm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gì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p>
        </p:txBody>
      </p:sp>
      <p:pic>
        <p:nvPicPr>
          <p:cNvPr id="5" name="Picture 4">
            <a:extLst>
              <a:ext uri="{FF2B5EF4-FFF2-40B4-BE49-F238E27FC236}">
                <a16:creationId xmlns:a16="http://schemas.microsoft.com/office/drawing/2014/main" id="{BB65C40D-6118-4A98-8EE1-2FE516459D85}"/>
              </a:ext>
            </a:extLst>
          </p:cNvPr>
          <p:cNvPicPr>
            <a:picLocks noChangeAspect="1"/>
          </p:cNvPicPr>
          <p:nvPr/>
        </p:nvPicPr>
        <p:blipFill>
          <a:blip r:embed="rId8"/>
          <a:stretch>
            <a:fillRect/>
          </a:stretch>
        </p:blipFill>
        <p:spPr>
          <a:xfrm>
            <a:off x="1104970" y="2104939"/>
            <a:ext cx="2513935" cy="3974735"/>
          </a:xfrm>
          <a:prstGeom prst="rect">
            <a:avLst/>
          </a:prstGeom>
        </p:spPr>
      </p:pic>
    </p:spTree>
    <p:extLst>
      <p:ext uri="{BB962C8B-B14F-4D97-AF65-F5344CB8AC3E}">
        <p14:creationId xmlns:p14="http://schemas.microsoft.com/office/powerpoint/2010/main" val="394585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chào cờ, em cần giữ tư thế nghiêm trang, dáng đứng thẳng, mắt nhìn cờ Tổ quốc.</a:t>
              </a:r>
              <a:endPar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777487" y="459116"/>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a:t>
            </a:r>
            <a:r>
              <a:rPr kumimoji="0" lang="vi-VN"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Khi chào cờ, em cần giữ tư thế như thế nào?</a:t>
            </a:r>
            <a:endPar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6" name="Picture 5">
            <a:extLst>
              <a:ext uri="{FF2B5EF4-FFF2-40B4-BE49-F238E27FC236}">
                <a16:creationId xmlns:a16="http://schemas.microsoft.com/office/drawing/2014/main" id="{3ED6224E-0635-47D4-BDE3-33A0F05E7B13}"/>
              </a:ext>
            </a:extLst>
          </p:cNvPr>
          <p:cNvPicPr>
            <a:picLocks noChangeAspect="1"/>
          </p:cNvPicPr>
          <p:nvPr/>
        </p:nvPicPr>
        <p:blipFill>
          <a:blip r:embed="rId8"/>
          <a:stretch>
            <a:fillRect/>
          </a:stretch>
        </p:blipFill>
        <p:spPr>
          <a:xfrm>
            <a:off x="1026231" y="1755604"/>
            <a:ext cx="2976880" cy="4650159"/>
          </a:xfrm>
          <a:prstGeom prst="rect">
            <a:avLst/>
          </a:prstGeom>
        </p:spPr>
      </p:pic>
    </p:spTree>
    <p:extLst>
      <p:ext uri="{BB962C8B-B14F-4D97-AF65-F5344CB8AC3E}">
        <p14:creationId xmlns:p14="http://schemas.microsoft.com/office/powerpoint/2010/main" val="192145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0" y="117496"/>
            <a:ext cx="13186969"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a:solidFill>
                    <a:srgbClr val="C00000"/>
                  </a:solidFill>
                  <a:latin typeface="Calibri" panose="020F0502020204030204" pitchFamily="34" charset="0"/>
                  <a:cs typeface="Calibri" panose="020F0502020204030204" pitchFamily="34" charset="0"/>
                </a:rPr>
                <a:t>Khi </a:t>
              </a:r>
              <a:r>
                <a:rPr lang="en-US" sz="4400" dirty="0" err="1">
                  <a:solidFill>
                    <a:srgbClr val="C00000"/>
                  </a:solidFill>
                  <a:latin typeface="Calibri" panose="020F0502020204030204" pitchFamily="34" charset="0"/>
                  <a:cs typeface="Calibri" panose="020F0502020204030204" pitchFamily="34" charset="0"/>
                </a:rPr>
                <a:t>chào</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cờ</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em</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cần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hát</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Quốc</a:t>
              </a:r>
              <a:r>
                <a:rPr lang="en-US" sz="4400" dirty="0">
                  <a:solidFill>
                    <a:srgbClr val="C00000"/>
                  </a:solidFill>
                  <a:latin typeface="Calibri" panose="020F0502020204030204" pitchFamily="34" charset="0"/>
                  <a:cs typeface="Calibri" panose="020F0502020204030204" pitchFamily="34" charset="0"/>
                </a:rPr>
                <a:t> ca to, </a:t>
              </a:r>
              <a:r>
                <a:rPr lang="en-US" sz="4400" dirty="0" err="1">
                  <a:solidFill>
                    <a:srgbClr val="C00000"/>
                  </a:solidFill>
                  <a:latin typeface="Calibri" panose="020F0502020204030204" pitchFamily="34" charset="0"/>
                  <a:cs typeface="Calibri" panose="020F0502020204030204" pitchFamily="34" charset="0"/>
                </a:rPr>
                <a:t>rõ</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ràng</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trôi</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chảy</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diễn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cảm</a:t>
              </a:r>
              <a:r>
                <a:rPr lang="en-US" sz="4400" dirty="0">
                  <a:solidFill>
                    <a:srgbClr val="C00000"/>
                  </a:solidFill>
                  <a:latin typeface="Calibri" panose="020F0502020204030204" pitchFamily="34" charset="0"/>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666208" y="387809"/>
            <a:ext cx="10158742" cy="707886"/>
          </a:xfrm>
          <a:prstGeom prst="rect">
            <a:avLst/>
          </a:prstGeom>
          <a:noFill/>
        </p:spPr>
        <p:txBody>
          <a:bodyPr wrap="square" rtlCol="0">
            <a:spAutoFit/>
          </a:bodyPr>
          <a:lstStyle/>
          <a:p>
            <a:pPr defTabSz="914126"/>
            <a:r>
              <a:rPr lang="en-US" altLang="zh-CN" sz="4000" b="1" dirty="0">
                <a:solidFill>
                  <a:prstClr val="black"/>
                </a:solidFill>
                <a:latin typeface="Calibri"/>
                <a:ea typeface="宋体" panose="02010600030101010101" pitchFamily="2" charset="-122"/>
              </a:rPr>
              <a:t>3. </a:t>
            </a:r>
            <a:r>
              <a:rPr lang="vi-VN" altLang="zh-CN" sz="4000" b="1" dirty="0">
                <a:solidFill>
                  <a:prstClr val="black"/>
                </a:solidFill>
                <a:latin typeface="Calibri"/>
                <a:ea typeface="宋体" panose="02010600030101010101" pitchFamily="2" charset="-122"/>
              </a:rPr>
              <a:t>Khi chào cờ, em cần hát quốc ca như thế nào?</a:t>
            </a:r>
            <a:endParaRPr lang="en-US" altLang="zh-CN" sz="4000" b="1" dirty="0">
              <a:solidFill>
                <a:prstClr val="black"/>
              </a:solidFill>
              <a:latin typeface="Calibri"/>
              <a:ea typeface="宋体" panose="02010600030101010101" pitchFamily="2" charset="-122"/>
            </a:endParaRPr>
          </a:p>
        </p:txBody>
      </p:sp>
      <p:pic>
        <p:nvPicPr>
          <p:cNvPr id="17" name="Picture 16">
            <a:extLst>
              <a:ext uri="{FF2B5EF4-FFF2-40B4-BE49-F238E27FC236}">
                <a16:creationId xmlns:a16="http://schemas.microsoft.com/office/drawing/2014/main" id="{2600E3D5-AF33-4EC8-89D1-18054127A4A3}"/>
              </a:ext>
            </a:extLst>
          </p:cNvPr>
          <p:cNvPicPr>
            <a:picLocks noChangeAspect="1"/>
          </p:cNvPicPr>
          <p:nvPr/>
        </p:nvPicPr>
        <p:blipFill>
          <a:blip r:embed="rId8"/>
          <a:stretch>
            <a:fillRect/>
          </a:stretch>
        </p:blipFill>
        <p:spPr>
          <a:xfrm>
            <a:off x="391794" y="2321542"/>
            <a:ext cx="4307897" cy="3581417"/>
          </a:xfrm>
          <a:prstGeom prst="rect">
            <a:avLst/>
          </a:prstGeom>
        </p:spPr>
      </p:pic>
    </p:spTree>
    <p:extLst>
      <p:ext uri="{BB962C8B-B14F-4D97-AF65-F5344CB8AC3E}">
        <p14:creationId xmlns:p14="http://schemas.microsoft.com/office/powerpoint/2010/main" val="142631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6" name="Picture 5">
            <a:extLst>
              <a:ext uri="{FF2B5EF4-FFF2-40B4-BE49-F238E27FC236}">
                <a16:creationId xmlns:a16="http://schemas.microsoft.com/office/drawing/2014/main" id="{52BFA389-7D9D-4F79-BE35-C4E81080B920}"/>
              </a:ext>
            </a:extLst>
          </p:cNvPr>
          <p:cNvPicPr>
            <a:picLocks noChangeAspect="1"/>
          </p:cNvPicPr>
          <p:nvPr/>
        </p:nvPicPr>
        <p:blipFill>
          <a:blip r:embed="rId6"/>
          <a:stretch>
            <a:fillRect/>
          </a:stretch>
        </p:blipFill>
        <p:spPr>
          <a:xfrm>
            <a:off x="2747943" y="1488154"/>
            <a:ext cx="7773074" cy="2566638"/>
          </a:xfrm>
          <a:prstGeom prst="rect">
            <a:avLst/>
          </a:prstGeom>
        </p:spPr>
      </p:pic>
      <p:sp>
        <p:nvSpPr>
          <p:cNvPr id="11" name="TextBox 10">
            <a:extLst>
              <a:ext uri="{FF2B5EF4-FFF2-40B4-BE49-F238E27FC236}">
                <a16:creationId xmlns:a16="http://schemas.microsoft.com/office/drawing/2014/main" id="{E307C9E9-3D24-4BF9-B2EC-AC153AC4C7A4}"/>
              </a:ext>
            </a:extLst>
          </p:cNvPr>
          <p:cNvSpPr txBox="1"/>
          <p:nvPr/>
        </p:nvSpPr>
        <p:spPr>
          <a:xfrm>
            <a:off x="3866990" y="6426447"/>
            <a:ext cx="5534979" cy="369332"/>
          </a:xfrm>
          <a:prstGeom prst="rect">
            <a:avLst/>
          </a:prstGeom>
          <a:noFill/>
        </p:spPr>
        <p:txBody>
          <a:bodyPr wrap="square" rtlCol="0">
            <a:spAutoFit/>
          </a:bodyPr>
          <a:lstStyle/>
          <a:p>
            <a:pPr algn="ct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1895688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4040" descr="11">
            <a:extLst>
              <a:ext uri="{FF2B5EF4-FFF2-40B4-BE49-F238E27FC236}">
                <a16:creationId xmlns:a16="http://schemas.microsoft.com/office/drawing/2014/main" id="{DAF6ED06-4DC8-44FB-A100-AB23091700B7}"/>
              </a:ext>
            </a:extLst>
          </p:cNvPr>
          <p:cNvPicPr>
            <a:picLocks noChangeAspect="1"/>
          </p:cNvPicPr>
          <p:nvPr/>
        </p:nvPicPr>
        <p:blipFill>
          <a:blip r:embed="rId2"/>
          <a:stretch>
            <a:fillRect/>
          </a:stretch>
        </p:blipFill>
        <p:spPr>
          <a:xfrm>
            <a:off x="1129035" y="363063"/>
            <a:ext cx="8166616" cy="6494937"/>
          </a:xfrm>
          <a:prstGeom prst="rect">
            <a:avLst/>
          </a:prstGeom>
          <a:noFill/>
          <a:ln w="9525">
            <a:noFill/>
          </a:ln>
        </p:spPr>
      </p:pic>
      <p:pic>
        <p:nvPicPr>
          <p:cNvPr id="6" name="Picture 5">
            <a:extLst>
              <a:ext uri="{FF2B5EF4-FFF2-40B4-BE49-F238E27FC236}">
                <a16:creationId xmlns:a16="http://schemas.microsoft.com/office/drawing/2014/main" id="{1C26BF8A-0EF5-4FA3-BDB4-8A0C6A01830B}"/>
              </a:ext>
            </a:extLst>
          </p:cNvPr>
          <p:cNvPicPr>
            <a:picLocks noChangeAspect="1"/>
          </p:cNvPicPr>
          <p:nvPr/>
        </p:nvPicPr>
        <p:blipFill>
          <a:blip r:embed="rId3"/>
          <a:stretch>
            <a:fillRect/>
          </a:stretch>
        </p:blipFill>
        <p:spPr>
          <a:xfrm>
            <a:off x="1753376" y="2273679"/>
            <a:ext cx="5535648" cy="2981202"/>
          </a:xfrm>
          <a:prstGeom prst="rect">
            <a:avLst/>
          </a:prstGeom>
        </p:spPr>
      </p:pic>
      <p:pic>
        <p:nvPicPr>
          <p:cNvPr id="10" name="Picture 9" descr="A picture containing text, vector graphics&#10;&#10;Description automatically generated">
            <a:extLst>
              <a:ext uri="{FF2B5EF4-FFF2-40B4-BE49-F238E27FC236}">
                <a16:creationId xmlns:a16="http://schemas.microsoft.com/office/drawing/2014/main" id="{12F8E312-BC28-45CC-9ADB-0518BA24A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7832" y="3258305"/>
            <a:ext cx="3599695" cy="3599695"/>
          </a:xfrm>
          <a:prstGeom prst="rect">
            <a:avLst/>
          </a:prstGeom>
        </p:spPr>
      </p:pic>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C8A661C-9D24-496D-973F-375F8B63460B}"/>
              </a:ext>
            </a:extLst>
          </p:cNvPr>
          <p:cNvGrpSpPr/>
          <p:nvPr/>
        </p:nvGrpSpPr>
        <p:grpSpPr>
          <a:xfrm>
            <a:off x="1957257" y="108024"/>
            <a:ext cx="7105699" cy="1945503"/>
            <a:chOff x="1957257" y="108024"/>
            <a:chExt cx="7105699" cy="1945503"/>
          </a:xfrm>
        </p:grpSpPr>
        <p:grpSp>
          <p:nvGrpSpPr>
            <p:cNvPr id="13" name="组合 559">
              <a:extLst>
                <a:ext uri="{FF2B5EF4-FFF2-40B4-BE49-F238E27FC236}">
                  <a16:creationId xmlns:a16="http://schemas.microsoft.com/office/drawing/2014/main" id="{6A594CD8-1EDE-4D49-8719-CBE97501AEB5}"/>
                </a:ext>
              </a:extLst>
            </p:cNvPr>
            <p:cNvGrpSpPr/>
            <p:nvPr/>
          </p:nvGrpSpPr>
          <p:grpSpPr>
            <a:xfrm flipH="1">
              <a:off x="1957257" y="108024"/>
              <a:ext cx="7105699" cy="1945503"/>
              <a:chOff x="1849115" y="2355573"/>
              <a:chExt cx="3213910" cy="1440160"/>
            </a:xfrm>
          </p:grpSpPr>
          <p:sp>
            <p:nvSpPr>
              <p:cNvPr id="14" name="五边形 1">
                <a:extLst>
                  <a:ext uri="{FF2B5EF4-FFF2-40B4-BE49-F238E27FC236}">
                    <a16:creationId xmlns:a16="http://schemas.microsoft.com/office/drawing/2014/main" id="{7E893B1A-9C88-4D53-B30A-1BBD2CAB286F}"/>
                  </a:ext>
                </a:extLst>
              </p:cNvPr>
              <p:cNvSpPr/>
              <p:nvPr/>
            </p:nvSpPr>
            <p:spPr>
              <a:xfrm>
                <a:off x="1849115" y="2355573"/>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DCEAF">
                      <a:lumMod val="60000"/>
                      <a:lumOff val="40000"/>
                    </a:srgbClr>
                  </a:gs>
                  <a:gs pos="71000">
                    <a:srgbClr val="5DCEAF">
                      <a:lumMod val="75000"/>
                    </a:srgbClr>
                  </a:gs>
                  <a:gs pos="97000">
                    <a:srgbClr val="5DCEAF">
                      <a:lumMod val="50000"/>
                    </a:srgbClr>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sp>
            <p:nvSpPr>
              <p:cNvPr id="15" name="矩形 576">
                <a:extLst>
                  <a:ext uri="{FF2B5EF4-FFF2-40B4-BE49-F238E27FC236}">
                    <a16:creationId xmlns:a16="http://schemas.microsoft.com/office/drawing/2014/main" id="{FE71F5AF-42D0-47DF-B224-4C0CB12CA7AA}"/>
                  </a:ext>
                </a:extLst>
              </p:cNvPr>
              <p:cNvSpPr/>
              <p:nvPr/>
            </p:nvSpPr>
            <p:spPr>
              <a:xfrm flipH="1">
                <a:off x="1953942" y="2434045"/>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grpSp>
        <p:sp>
          <p:nvSpPr>
            <p:cNvPr id="3" name="TextBox 2">
              <a:extLst>
                <a:ext uri="{FF2B5EF4-FFF2-40B4-BE49-F238E27FC236}">
                  <a16:creationId xmlns:a16="http://schemas.microsoft.com/office/drawing/2014/main" id="{DA54198A-84C3-4B87-AEC3-B8AFE69F4FF9}"/>
                </a:ext>
              </a:extLst>
            </p:cNvPr>
            <p:cNvSpPr txBox="1"/>
            <p:nvPr/>
          </p:nvSpPr>
          <p:spPr>
            <a:xfrm>
              <a:off x="3657600" y="325120"/>
              <a:ext cx="4714240" cy="1200329"/>
            </a:xfrm>
            <a:prstGeom prst="rect">
              <a:avLst/>
            </a:prstGeom>
            <a:noFill/>
          </p:spPr>
          <p:txBody>
            <a:bodyPr wrap="square" rtlCol="0">
              <a:spAutoFit/>
            </a:bodyPr>
            <a:lstStyle/>
            <a:p>
              <a:pPr algn="r"/>
              <a:r>
                <a:rPr lang="en-US" sz="7200" b="1" dirty="0" err="1">
                  <a:solidFill>
                    <a:srgbClr val="FF0000"/>
                  </a:solidFill>
                  <a:latin typeface="Arial" panose="020B0604020202020204" pitchFamily="34" charset="0"/>
                  <a:cs typeface="Arial" panose="020B0604020202020204" pitchFamily="34" charset="0"/>
                </a:rPr>
                <a:t>Luật</a:t>
              </a:r>
              <a:r>
                <a:rPr lang="en-US" sz="7200" b="1" dirty="0">
                  <a:solidFill>
                    <a:srgbClr val="FF0000"/>
                  </a:solidFill>
                  <a:latin typeface="Arial" panose="020B0604020202020204" pitchFamily="34" charset="0"/>
                  <a:cs typeface="Arial" panose="020B0604020202020204" pitchFamily="34" charset="0"/>
                </a:rPr>
                <a:t> </a:t>
              </a:r>
              <a:r>
                <a:rPr lang="en-US" sz="7200" b="1" dirty="0" err="1">
                  <a:solidFill>
                    <a:srgbClr val="FF0000"/>
                  </a:solidFill>
                  <a:latin typeface="Arial" panose="020B0604020202020204" pitchFamily="34" charset="0"/>
                  <a:cs typeface="Arial" panose="020B0604020202020204" pitchFamily="34" charset="0"/>
                </a:rPr>
                <a:t>chơi</a:t>
              </a:r>
              <a:r>
                <a:rPr lang="en-US" sz="7200" b="1" dirty="0">
                  <a:solidFill>
                    <a:srgbClr val="FF0000"/>
                  </a:solidFill>
                  <a:latin typeface="Arial" panose="020B0604020202020204" pitchFamily="34" charset="0"/>
                  <a:cs typeface="Arial" panose="020B0604020202020204" pitchFamily="34" charset="0"/>
                </a:rPr>
                <a:t>:</a:t>
              </a:r>
            </a:p>
          </p:txBody>
        </p:sp>
      </p:grpSp>
      <p:pic>
        <p:nvPicPr>
          <p:cNvPr id="17" name="图片 40966" descr="1-39">
            <a:extLst>
              <a:ext uri="{FF2B5EF4-FFF2-40B4-BE49-F238E27FC236}">
                <a16:creationId xmlns:a16="http://schemas.microsoft.com/office/drawing/2014/main" id="{5037E4BA-8A40-4EE3-93EC-F4E510B70000}"/>
              </a:ext>
            </a:extLst>
          </p:cNvPr>
          <p:cNvPicPr>
            <a:picLocks noChangeAspect="1"/>
          </p:cNvPicPr>
          <p:nvPr/>
        </p:nvPicPr>
        <p:blipFill rotWithShape="1">
          <a:blip r:embed="rId2"/>
          <a:srcRect l="69028" t="9767" r="1858" b="14415"/>
          <a:stretch/>
        </p:blipFill>
        <p:spPr>
          <a:xfrm>
            <a:off x="802640" y="2468880"/>
            <a:ext cx="10891519" cy="4175089"/>
          </a:xfrm>
          <a:prstGeom prst="rect">
            <a:avLst/>
          </a:prstGeom>
          <a:noFill/>
          <a:ln w="9525">
            <a:noFill/>
          </a:ln>
        </p:spPr>
      </p:pic>
      <p:sp>
        <p:nvSpPr>
          <p:cNvPr id="19" name="TextBox 18">
            <a:extLst>
              <a:ext uri="{FF2B5EF4-FFF2-40B4-BE49-F238E27FC236}">
                <a16:creationId xmlns:a16="http://schemas.microsoft.com/office/drawing/2014/main" id="{E4F02FA0-956C-4019-AA61-997FC2722FB2}"/>
              </a:ext>
            </a:extLst>
          </p:cNvPr>
          <p:cNvSpPr txBox="1"/>
          <p:nvPr/>
        </p:nvSpPr>
        <p:spPr>
          <a:xfrm>
            <a:off x="1117600" y="2905760"/>
            <a:ext cx="10109200" cy="3539430"/>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latin typeface="Arial" panose="020B0604020202020204" pitchFamily="34" charset="0"/>
                <a:cs typeface="Arial" panose="020B0604020202020204" pitchFamily="34" charset="0"/>
              </a:rPr>
              <a:t>Cả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lớp</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chia ra thành các nhóm (3-4 nhóm). </a:t>
            </a:r>
            <a:r>
              <a:rPr lang="nl-NL" sz="3200" dirty="0">
                <a:latin typeface="Arial" panose="020B0604020202020204" pitchFamily="34" charset="0"/>
                <a:ea typeface="Times New Roman" panose="02020603050405020304" pitchFamily="18" charset="0"/>
                <a:cs typeface="Arial" panose="020B0604020202020204" pitchFamily="34" charset="0"/>
              </a:rPr>
              <a:t>Lớp trưởng điều hành lễ chào cờ.</a:t>
            </a:r>
            <a:endParaRPr lang="en-US" sz="3200" dirty="0">
              <a:latin typeface="Arial" panose="020B0604020202020204" pitchFamily="34" charset="0"/>
              <a:ea typeface="Times New Roman" panose="02020603050405020304" pitchFamily="18" charset="0"/>
              <a:cs typeface="Arial" panose="020B0604020202020204" pitchFamily="34" charset="0"/>
            </a:endParaRPr>
          </a:p>
          <a:p>
            <a:pPr marL="457200" indent="-457200" algn="just">
              <a:buFont typeface="Arial" panose="020B0604020202020204" pitchFamily="34" charset="0"/>
              <a:buChar char="•"/>
            </a:pPr>
            <a:r>
              <a:rPr lang="vi-VN" sz="3200" dirty="0">
                <a:latin typeface="Arial" panose="020B0604020202020204" pitchFamily="34" charset="0"/>
                <a:cs typeface="Arial" panose="020B0604020202020204" pitchFamily="34" charset="0"/>
              </a:rPr>
              <a:t>Mỗi nhóm thực hành lèm lễ chào cờ và hát Quốc ca 1 lượt.</a:t>
            </a:r>
            <a:endParaRPr lang="en-US" sz="320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nl-NL" sz="3200" dirty="0">
                <a:effectLst/>
                <a:latin typeface="Arial" panose="020B0604020202020204" pitchFamily="34" charset="0"/>
                <a:ea typeface="Times New Roman" panose="02020603050405020304" pitchFamily="18" charset="0"/>
                <a:cs typeface="Arial" panose="020B0604020202020204" pitchFamily="34" charset="0"/>
              </a:rPr>
              <a:t>Mời các thành viên trong lớp nhận xét trao giải cho nhóm chào cờ tốt nhất, hát Quốc ca đúng và hay nhất.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4235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arn(inVertical)">
                                      <p:cBhvr>
                                        <p:cTn id="15" dur="500"/>
                                        <p:tgtEl>
                                          <p:spTgt spid="19">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barn(inVertical)">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barn(inVertical)">
                                      <p:cBhvr>
                                        <p:cTn id="23"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15478B-71CC-493D-88DE-CF436D171A1D}"/>
              </a:ext>
            </a:extLst>
          </p:cNvPr>
          <p:cNvPicPr>
            <a:picLocks noChangeAspect="1"/>
          </p:cNvPicPr>
          <p:nvPr/>
        </p:nvPicPr>
        <p:blipFill>
          <a:blip r:embed="rId2"/>
          <a:stretch>
            <a:fillRect/>
          </a:stretch>
        </p:blipFill>
        <p:spPr>
          <a:xfrm>
            <a:off x="540339" y="2087880"/>
            <a:ext cx="3031922" cy="3873743"/>
          </a:xfrm>
          <a:prstGeom prst="rect">
            <a:avLst/>
          </a:prstGeom>
        </p:spPr>
      </p:pic>
      <p:sp>
        <p:nvSpPr>
          <p:cNvPr id="8" name="Speech Bubble: Rectangle with Corners Rounded 7">
            <a:extLst>
              <a:ext uri="{FF2B5EF4-FFF2-40B4-BE49-F238E27FC236}">
                <a16:creationId xmlns:a16="http://schemas.microsoft.com/office/drawing/2014/main" id="{6C6B9BEC-41F3-4BBF-9936-03CA2845F570}"/>
              </a:ext>
            </a:extLst>
          </p:cNvPr>
          <p:cNvSpPr/>
          <p:nvPr/>
        </p:nvSpPr>
        <p:spPr>
          <a:xfrm flipH="1">
            <a:off x="4053840" y="244123"/>
            <a:ext cx="6670300" cy="141036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FF0000"/>
                </a:solidFill>
                <a:latin typeface="Times New Roman" panose="02020603050405020304" pitchFamily="18" charset="0"/>
                <a:cs typeface="Times New Roman" panose="02020603050405020304" pitchFamily="18" charset="0"/>
              </a:rPr>
              <a:t>Yêu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cầu</a:t>
            </a:r>
            <a:r>
              <a:rPr lang="en-US" sz="3200" dirty="0" smtClean="0">
                <a:solidFill>
                  <a:srgbClr val="FF0000"/>
                </a:solidFill>
                <a:latin typeface="Times New Roman" panose="02020603050405020304" pitchFamily="18" charset="0"/>
                <a:cs typeface="Times New Roman" panose="02020603050405020304" pitchFamily="18" charset="0"/>
              </a:rPr>
              <a:t> c</a:t>
            </a:r>
            <a:r>
              <a:rPr lang="vi-VN" sz="3200" dirty="0" smtClean="0">
                <a:solidFill>
                  <a:srgbClr val="FF0000"/>
                </a:solidFill>
                <a:latin typeface="Times New Roman" panose="02020603050405020304" pitchFamily="18" charset="0"/>
                <a:cs typeface="Times New Roman" panose="02020603050405020304" pitchFamily="18" charset="0"/>
              </a:rPr>
              <a:t>ần đạt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9" name="Speech Bubble: Rectangle with Corners Rounded 8">
            <a:extLst>
              <a:ext uri="{FF2B5EF4-FFF2-40B4-BE49-F238E27FC236}">
                <a16:creationId xmlns:a16="http://schemas.microsoft.com/office/drawing/2014/main" id="{E84C2716-8BF7-4298-B8B4-CE703E267A3A}"/>
              </a:ext>
            </a:extLst>
          </p:cNvPr>
          <p:cNvSpPr/>
          <p:nvPr/>
        </p:nvSpPr>
        <p:spPr>
          <a:xfrm flipH="1">
            <a:off x="4053840" y="2047234"/>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rgbClr val="00B050"/>
                </a:solidFill>
                <a:latin typeface="+mj-lt"/>
              </a:rPr>
              <a:t>Thực hiện được nghiêm trang khi chào cờ và hát Quốc ca</a:t>
            </a:r>
            <a:endParaRPr lang="en-US" sz="3200" dirty="0">
              <a:solidFill>
                <a:srgbClr val="00B050"/>
              </a:solidFill>
              <a:latin typeface="+mj-lt"/>
            </a:endParaRPr>
          </a:p>
        </p:txBody>
      </p:sp>
      <p:sp>
        <p:nvSpPr>
          <p:cNvPr id="10" name="Speech Bubble: Rectangle with Corners Rounded 9">
            <a:extLst>
              <a:ext uri="{FF2B5EF4-FFF2-40B4-BE49-F238E27FC236}">
                <a16:creationId xmlns:a16="http://schemas.microsoft.com/office/drawing/2014/main" id="{EA6C0BDF-5ED3-496B-BCDD-9320256FC87B}"/>
              </a:ext>
            </a:extLst>
          </p:cNvPr>
          <p:cNvSpPr/>
          <p:nvPr/>
        </p:nvSpPr>
        <p:spPr>
          <a:xfrm flipH="1">
            <a:off x="4140200" y="3472301"/>
            <a:ext cx="658394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rgbClr val="00B050"/>
                </a:solidFill>
                <a:latin typeface="+mj-lt"/>
              </a:rPr>
              <a:t>Hình thành và phát triển lòng yêu nước.</a:t>
            </a:r>
            <a:endParaRPr lang="en-US" sz="3200" dirty="0">
              <a:solidFill>
                <a:srgbClr val="00B050"/>
              </a:solidFill>
              <a:latin typeface="+mj-lt"/>
            </a:endParaRPr>
          </a:p>
        </p:txBody>
      </p:sp>
      <p:sp>
        <p:nvSpPr>
          <p:cNvPr id="11" name="Speech Bubble: Rectangle with Corners Rounded 10">
            <a:extLst>
              <a:ext uri="{FF2B5EF4-FFF2-40B4-BE49-F238E27FC236}">
                <a16:creationId xmlns:a16="http://schemas.microsoft.com/office/drawing/2014/main" id="{3FF34C29-5D76-4C36-86B6-2EA0835E01DB}"/>
              </a:ext>
            </a:extLst>
          </p:cNvPr>
          <p:cNvSpPr/>
          <p:nvPr/>
        </p:nvSpPr>
        <p:spPr>
          <a:xfrm flipH="1">
            <a:off x="3832614" y="5027645"/>
            <a:ext cx="6891526" cy="15058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rgbClr val="00B050"/>
                </a:solidFill>
                <a:latin typeface="+mj-lt"/>
              </a:rPr>
              <a:t>Biết điều chỉnh bản thân để có </a:t>
            </a:r>
            <a:r>
              <a:rPr lang="vi-VN" sz="3200" dirty="0" smtClean="0">
                <a:solidFill>
                  <a:srgbClr val="00B050"/>
                </a:solidFill>
                <a:latin typeface="+mj-lt"/>
                <a:cs typeface="Times New Roman" panose="02020603050405020304" pitchFamily="18" charset="0"/>
              </a:rPr>
              <a:t>thái độ và hành vi chuẩn mực </a:t>
            </a:r>
            <a:r>
              <a:rPr lang="vi-VN" sz="3200" dirty="0" smtClean="0">
                <a:solidFill>
                  <a:srgbClr val="00B050"/>
                </a:solidFill>
                <a:latin typeface="Times New Roman" panose="02020603050405020304" pitchFamily="18" charset="0"/>
                <a:cs typeface="Times New Roman" panose="02020603050405020304" pitchFamily="18" charset="0"/>
              </a:rPr>
              <a:t>khi chào cờ và hát Quốc ca</a:t>
            </a:r>
            <a:endParaRPr lang="en-US" sz="32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779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a:hlinkClick r:id="" action="ppaction://media"/>
            <a:extLst>
              <a:ext uri="{FF2B5EF4-FFF2-40B4-BE49-F238E27FC236}">
                <a16:creationId xmlns:a16="http://schemas.microsoft.com/office/drawing/2014/main" id="{D333D99F-DFD4-4F4C-AC26-19F6280FA1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8721" y="1209040"/>
            <a:ext cx="11918685" cy="5648960"/>
          </a:xfrm>
          <a:prstGeom prst="rect">
            <a:avLst/>
          </a:prstGeom>
        </p:spPr>
      </p:pic>
      <p:grpSp>
        <p:nvGrpSpPr>
          <p:cNvPr id="3" name="Group 2">
            <a:extLst>
              <a:ext uri="{FF2B5EF4-FFF2-40B4-BE49-F238E27FC236}">
                <a16:creationId xmlns:a16="http://schemas.microsoft.com/office/drawing/2014/main" id="{C1CEB7AE-609A-405A-B5F3-7F1ECD1B7CC0}"/>
              </a:ext>
            </a:extLst>
          </p:cNvPr>
          <p:cNvGrpSpPr/>
          <p:nvPr/>
        </p:nvGrpSpPr>
        <p:grpSpPr>
          <a:xfrm>
            <a:off x="3369967" y="135601"/>
            <a:ext cx="5262880" cy="584776"/>
            <a:chOff x="3140798" y="440401"/>
            <a:chExt cx="5818792" cy="584776"/>
          </a:xfrm>
        </p:grpSpPr>
        <p:sp>
          <p:nvSpPr>
            <p:cNvPr id="4" name="Google Shape;1244;p45">
              <a:extLst>
                <a:ext uri="{FF2B5EF4-FFF2-40B4-BE49-F238E27FC236}">
                  <a16:creationId xmlns:a16="http://schemas.microsoft.com/office/drawing/2014/main" id="{438A1D8E-A653-47CF-B8DE-09B4D133C298}"/>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624F0959-B83B-407D-94AF-F65B488D9AEE}"/>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FF0000"/>
                  </a:solidFill>
                  <a:effectLst/>
                  <a:latin typeface="Arial" panose="020B0604020202020204" pitchFamily="34" charset="0"/>
                  <a:cs typeface="Arial" panose="020B0604020202020204" pitchFamily="34" charset="0"/>
                </a:rPr>
                <a:t>Lắng</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nghe</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bài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hát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4"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6" name="Picture 5">
            <a:extLst>
              <a:ext uri="{FF2B5EF4-FFF2-40B4-BE49-F238E27FC236}">
                <a16:creationId xmlns:a16="http://schemas.microsoft.com/office/drawing/2014/main" id="{9EB918E3-9326-4E5A-85C4-939B42C30BFB}"/>
              </a:ext>
            </a:extLst>
          </p:cNvPr>
          <p:cNvPicPr>
            <a:picLocks noChangeAspect="1"/>
          </p:cNvPicPr>
          <p:nvPr/>
        </p:nvPicPr>
        <p:blipFill>
          <a:blip r:embed="rId7"/>
          <a:stretch>
            <a:fillRect/>
          </a:stretch>
        </p:blipFill>
        <p:spPr>
          <a:xfrm>
            <a:off x="2154594" y="2286608"/>
            <a:ext cx="7882811" cy="2566638"/>
          </a:xfrm>
          <a:prstGeom prst="rect">
            <a:avLst/>
          </a:prstGeom>
        </p:spPr>
      </p:pic>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15213" y="1883804"/>
              <a:ext cx="50544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 Tìm hiểu Quốc hiệu, Quốc kì, Quốc ca Việt Nam.</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7148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63040" y="176241"/>
            <a:ext cx="9265920" cy="584776"/>
            <a:chOff x="3140798" y="440401"/>
            <a:chExt cx="5818792" cy="584776"/>
          </a:xfrm>
        </p:grpSpPr>
        <p:sp>
          <p:nvSpPr>
            <p:cNvPr id="16" name="Google Shape;1244;p45"/>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FF0000"/>
                  </a:solidFill>
                  <a:effectLst/>
                  <a:latin typeface="Arial" panose="020B0604020202020204" pitchFamily="34" charset="0"/>
                  <a:cs typeface="Arial" panose="020B0604020202020204" pitchFamily="34" charset="0"/>
                </a:rPr>
                <a:t>1. </a:t>
              </a:r>
              <a:r>
                <a:rPr lang="en-US" sz="3200" b="1" i="0" dirty="0" err="1">
                  <a:solidFill>
                    <a:srgbClr val="FF0000"/>
                  </a:solidFill>
                  <a:effectLst/>
                  <a:latin typeface="Arial" panose="020B0604020202020204" pitchFamily="34" charset="0"/>
                  <a:cs typeface="Arial" panose="020B0604020202020204" pitchFamily="34" charset="0"/>
                </a:rPr>
                <a:t>Đọc</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đoạn</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hội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thoại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18" name="矩形: 圆角 7">
            <a:extLst>
              <a:ext uri="{FF2B5EF4-FFF2-40B4-BE49-F238E27FC236}">
                <a16:creationId xmlns:a16="http://schemas.microsoft.com/office/drawing/2014/main" id="{D9AE66E5-158D-4928-8F70-23759B0C5F11}"/>
              </a:ext>
            </a:extLst>
          </p:cNvPr>
          <p:cNvSpPr/>
          <p:nvPr/>
        </p:nvSpPr>
        <p:spPr>
          <a:xfrm>
            <a:off x="753209" y="925914"/>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20" name="Rectangle 19">
            <a:extLst>
              <a:ext uri="{FF2B5EF4-FFF2-40B4-BE49-F238E27FC236}">
                <a16:creationId xmlns:a16="http://schemas.microsoft.com/office/drawing/2014/main" id="{9011D242-FE08-4E02-81D3-ADDD90A1F234}"/>
              </a:ext>
            </a:extLst>
          </p:cNvPr>
          <p:cNvSpPr/>
          <p:nvPr/>
        </p:nvSpPr>
        <p:spPr>
          <a:xfrm>
            <a:off x="1225843" y="1008212"/>
            <a:ext cx="10284068"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Nam đi học về, bố âu yếm hỏi: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trai, kể cho bố nghe, hôm nay ở trường có gì vui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cười rạng rỡ, khoe: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về Quốc hiệu, Quốc kì Việt Nam. Thầy giáo khen con tích cực phát biểu và trả lời đúng,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Giỏi lắm! Con nói lại bố nghe. Quốc hiệu, Quốc kì nước ta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Quốc hiệu của nước ta là Cộng hòa xã hội chủ nghĩa Việt Nam; Quốc kì của nước ta là lá cờ đỏ có ngôi sao vàng năm cánh ở giữa,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hào hứng khoe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hát Quốc ca Việt Nam. Quốc ca Việt Nam là bài “Tiến quân ca” do nhạc sĩ Văn Cao sáng tác. Thầy khen con thuộc lời, hát to, rõ ràng, diễn cảm,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chợt thắc mắc: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À bố ơi, vì sao phải nghiêm trang khi chào cờ và hát Quốc ca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 giải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Nghiêm trang khi chào cờ và hát Quốc ca là thể hiện tình yêu Tổ quốc niềm tự hào dân tộc, con ạ!</a:t>
            </a:r>
          </a:p>
        </p:txBody>
      </p:sp>
    </p:spTree>
    <p:extLst>
      <p:ext uri="{BB962C8B-B14F-4D97-AF65-F5344CB8AC3E}">
        <p14:creationId xmlns:p14="http://schemas.microsoft.com/office/powerpoint/2010/main" val="37889984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15478B-71CC-493D-88DE-CF436D171A1D}"/>
              </a:ext>
            </a:extLst>
          </p:cNvPr>
          <p:cNvPicPr>
            <a:picLocks noChangeAspect="1"/>
          </p:cNvPicPr>
          <p:nvPr/>
        </p:nvPicPr>
        <p:blipFill>
          <a:blip r:embed="rId2"/>
          <a:stretch>
            <a:fillRect/>
          </a:stretch>
        </p:blipFill>
        <p:spPr>
          <a:xfrm>
            <a:off x="540339" y="2087880"/>
            <a:ext cx="3031922" cy="3873743"/>
          </a:xfrm>
          <a:prstGeom prst="rect">
            <a:avLst/>
          </a:prstGeom>
        </p:spPr>
      </p:pic>
      <p:sp>
        <p:nvSpPr>
          <p:cNvPr id="8" name="Speech Bubble: Rectangle with Corners Rounded 7">
            <a:extLst>
              <a:ext uri="{FF2B5EF4-FFF2-40B4-BE49-F238E27FC236}">
                <a16:creationId xmlns:a16="http://schemas.microsoft.com/office/drawing/2014/main" id="{6C6B9BEC-41F3-4BBF-9936-03CA2845F570}"/>
              </a:ext>
            </a:extLst>
          </p:cNvPr>
          <p:cNvSpPr/>
          <p:nvPr/>
        </p:nvSpPr>
        <p:spPr>
          <a:xfrm flipH="1">
            <a:off x="4053840" y="244123"/>
            <a:ext cx="6670300" cy="141036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B050"/>
                </a:solidFill>
                <a:latin typeface="iCiel Cadena" panose="02000503000000020004" pitchFamily="50" charset="0"/>
              </a:rPr>
              <a:t>Quốc hiệu của nước ta là gì?</a:t>
            </a:r>
            <a:endParaRPr lang="en-US" sz="3200" dirty="0">
              <a:solidFill>
                <a:srgbClr val="00B050"/>
              </a:solidFill>
              <a:latin typeface="iCiel Cadena" panose="02000503000000020004" pitchFamily="50" charset="0"/>
            </a:endParaRPr>
          </a:p>
        </p:txBody>
      </p:sp>
      <p:sp>
        <p:nvSpPr>
          <p:cNvPr id="9" name="Speech Bubble: Rectangle with Corners Rounded 8">
            <a:extLst>
              <a:ext uri="{FF2B5EF4-FFF2-40B4-BE49-F238E27FC236}">
                <a16:creationId xmlns:a16="http://schemas.microsoft.com/office/drawing/2014/main" id="{E84C2716-8BF7-4298-B8B4-CE703E267A3A}"/>
              </a:ext>
            </a:extLst>
          </p:cNvPr>
          <p:cNvSpPr/>
          <p:nvPr/>
        </p:nvSpPr>
        <p:spPr>
          <a:xfrm flipH="1">
            <a:off x="4053840" y="2047234"/>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B050"/>
                </a:solidFill>
                <a:latin typeface="iCiel Cadena" panose="02000503000000020004" pitchFamily="50" charset="0"/>
              </a:rPr>
              <a:t>Hãy</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mô</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tả</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Quốc</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kì</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Việt</a:t>
            </a:r>
            <a:r>
              <a:rPr lang="en-US" sz="3200" dirty="0">
                <a:solidFill>
                  <a:srgbClr val="00B050"/>
                </a:solidFill>
                <a:latin typeface="iCiel Cadena" panose="02000503000000020004" pitchFamily="50" charset="0"/>
              </a:rPr>
              <a:t> Nam</a:t>
            </a:r>
          </a:p>
        </p:txBody>
      </p:sp>
      <p:sp>
        <p:nvSpPr>
          <p:cNvPr id="10" name="Speech Bubble: Rectangle with Corners Rounded 9">
            <a:extLst>
              <a:ext uri="{FF2B5EF4-FFF2-40B4-BE49-F238E27FC236}">
                <a16:creationId xmlns:a16="http://schemas.microsoft.com/office/drawing/2014/main" id="{EA6C0BDF-5ED3-496B-BCDD-9320256FC87B}"/>
              </a:ext>
            </a:extLst>
          </p:cNvPr>
          <p:cNvSpPr/>
          <p:nvPr/>
        </p:nvSpPr>
        <p:spPr>
          <a:xfrm flipH="1">
            <a:off x="4140200" y="3472301"/>
            <a:ext cx="658394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Nêu tên bài hát và tác giả Quốc ca Việt Nam</a:t>
            </a:r>
            <a:endParaRPr lang="en-US" sz="3200" dirty="0">
              <a:solidFill>
                <a:srgbClr val="00B050"/>
              </a:solidFill>
              <a:latin typeface="iCiel Cadena" panose="02000503000000020004" pitchFamily="50" charset="0"/>
            </a:endParaRPr>
          </a:p>
        </p:txBody>
      </p:sp>
      <p:sp>
        <p:nvSpPr>
          <p:cNvPr id="11" name="Speech Bubble: Rectangle with Corners Rounded 10">
            <a:extLst>
              <a:ext uri="{FF2B5EF4-FFF2-40B4-BE49-F238E27FC236}">
                <a16:creationId xmlns:a16="http://schemas.microsoft.com/office/drawing/2014/main" id="{3FF34C29-5D76-4C36-86B6-2EA0835E01DB}"/>
              </a:ext>
            </a:extLst>
          </p:cNvPr>
          <p:cNvSpPr/>
          <p:nvPr/>
        </p:nvSpPr>
        <p:spPr>
          <a:xfrm flipH="1">
            <a:off x="4358640" y="5101388"/>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Vì sao phải nghiêm trang khi chào cờ và hát Quốc ca</a:t>
            </a:r>
            <a:endParaRPr lang="en-US" sz="3200" dirty="0">
              <a:solidFill>
                <a:srgbClr val="00B050"/>
              </a:solidFill>
              <a:latin typeface="iCiel Cadena" panose="02000503000000020004" pitchFamily="50" charset="0"/>
            </a:endParaRPr>
          </a:p>
        </p:txBody>
      </p:sp>
    </p:spTree>
    <p:extLst>
      <p:ext uri="{BB962C8B-B14F-4D97-AF65-F5344CB8AC3E}">
        <p14:creationId xmlns:p14="http://schemas.microsoft.com/office/powerpoint/2010/main" val="61519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7">
            <a:extLst>
              <a:ext uri="{FF2B5EF4-FFF2-40B4-BE49-F238E27FC236}">
                <a16:creationId xmlns:a16="http://schemas.microsoft.com/office/drawing/2014/main" id="{A98EF20B-05B9-4476-B7A3-F0ABBD6B6C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5" name="图片 96">
            <a:extLst>
              <a:ext uri="{FF2B5EF4-FFF2-40B4-BE49-F238E27FC236}">
                <a16:creationId xmlns:a16="http://schemas.microsoft.com/office/drawing/2014/main" id="{C6A4750F-D12F-4BC0-AA0F-E3ABBE442D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32" y="5910548"/>
            <a:ext cx="3585157" cy="947452"/>
          </a:xfrm>
          <a:prstGeom prst="rect">
            <a:avLst/>
          </a:prstGeom>
        </p:spPr>
      </p:pic>
      <p:sp>
        <p:nvSpPr>
          <p:cNvPr id="16" name="TextBox 15">
            <a:extLst>
              <a:ext uri="{FF2B5EF4-FFF2-40B4-BE49-F238E27FC236}">
                <a16:creationId xmlns:a16="http://schemas.microsoft.com/office/drawing/2014/main" id="{0AACFBFB-F6A0-4522-9C78-10373F343A21}"/>
              </a:ext>
            </a:extLst>
          </p:cNvPr>
          <p:cNvSpPr txBox="1"/>
          <p:nvPr/>
        </p:nvSpPr>
        <p:spPr>
          <a:xfrm>
            <a:off x="4886828" y="819478"/>
            <a:ext cx="39514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2F64"/>
                </a:solidFill>
                <a:effectLst/>
                <a:uLnTx/>
                <a:uFillTx/>
                <a:latin typeface="SVN-Cookies" panose="02040603050506020204" pitchFamily="18" charset="0"/>
                <a:ea typeface="+mn-ea"/>
                <a:cs typeface="+mn-cs"/>
              </a:rPr>
              <a:t>CHIA SẺ</a:t>
            </a:r>
          </a:p>
        </p:txBody>
      </p:sp>
      <p:pic>
        <p:nvPicPr>
          <p:cNvPr id="17" name="Picture 2" descr="Cute Kids Thai Students Uniform Vector Stock Vector (Royalty Free)  1650159838">
            <a:extLst>
              <a:ext uri="{FF2B5EF4-FFF2-40B4-BE49-F238E27FC236}">
                <a16:creationId xmlns:a16="http://schemas.microsoft.com/office/drawing/2014/main" id="{B0EA5A67-997E-4ABE-9CAC-8BB4844DDE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44" t="9527" r="72387" b="54833"/>
          <a:stretch/>
        </p:blipFill>
        <p:spPr bwMode="auto">
          <a:xfrm>
            <a:off x="4409446" y="2092612"/>
            <a:ext cx="1437019" cy="3383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te Kids Thai Students Uniform Vector Stock Vector (Royalty Free)  1650159838">
            <a:extLst>
              <a:ext uri="{FF2B5EF4-FFF2-40B4-BE49-F238E27FC236}">
                <a16:creationId xmlns:a16="http://schemas.microsoft.com/office/drawing/2014/main" id="{EAF1069B-805F-425D-AB47-03A5C3F314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825" t="9130" r="11472" b="54406"/>
          <a:stretch/>
        </p:blipFill>
        <p:spPr bwMode="auto">
          <a:xfrm>
            <a:off x="6519409" y="2092612"/>
            <a:ext cx="1318014" cy="338328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1A2BF507-CA41-4A54-A4CD-07AD81013AF8}"/>
              </a:ext>
            </a:extLst>
          </p:cNvPr>
          <p:cNvGrpSpPr/>
          <p:nvPr/>
        </p:nvGrpSpPr>
        <p:grpSpPr>
          <a:xfrm>
            <a:off x="7698394" y="819478"/>
            <a:ext cx="2369415" cy="2011680"/>
            <a:chOff x="7686151" y="1417318"/>
            <a:chExt cx="2369415" cy="2011680"/>
          </a:xfrm>
        </p:grpSpPr>
        <p:pic>
          <p:nvPicPr>
            <p:cNvPr id="20" name="Picture 19" descr="Shape&#10;&#10;Description automatically generated">
              <a:extLst>
                <a:ext uri="{FF2B5EF4-FFF2-40B4-BE49-F238E27FC236}">
                  <a16:creationId xmlns:a16="http://schemas.microsoft.com/office/drawing/2014/main" id="{A9BABECB-55DB-4545-98F5-AA48D18A1172}"/>
                </a:ext>
              </a:extLst>
            </p:cNvPr>
            <p:cNvPicPr>
              <a:picLocks noChangeAspect="1"/>
            </p:cNvPicPr>
            <p:nvPr/>
          </p:nvPicPr>
          <p:blipFill rotWithShape="1">
            <a:blip r:embed="rId7">
              <a:extLst>
                <a:ext uri="{28A0092B-C50C-407E-A947-70E740481C1C}">
                  <a14:useLocalDpi xmlns:a14="http://schemas.microsoft.com/office/drawing/2010/main" val="0"/>
                </a:ext>
              </a:extLst>
            </a:blip>
            <a:srcRect l="59634" t="6666" r="3092" b="69663"/>
            <a:stretch/>
          </p:blipFill>
          <p:spPr>
            <a:xfrm>
              <a:off x="7686151" y="1417318"/>
              <a:ext cx="2369415" cy="2011680"/>
            </a:xfrm>
            <a:prstGeom prst="rect">
              <a:avLst/>
            </a:prstGeom>
          </p:spPr>
        </p:pic>
        <p:sp>
          <p:nvSpPr>
            <p:cNvPr id="21" name="TextBox 20">
              <a:extLst>
                <a:ext uri="{FF2B5EF4-FFF2-40B4-BE49-F238E27FC236}">
                  <a16:creationId xmlns:a16="http://schemas.microsoft.com/office/drawing/2014/main" id="{9448279C-E27A-4160-BF2E-A8E9B0D198AE}"/>
                </a:ext>
              </a:extLst>
            </p:cNvPr>
            <p:cNvSpPr txBox="1"/>
            <p:nvPr/>
          </p:nvSpPr>
          <p:spPr>
            <a:xfrm>
              <a:off x="7918392" y="1999355"/>
              <a:ext cx="19049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Nhận</a:t>
              </a:r>
              <a:r>
                <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xét</a:t>
              </a:r>
              <a:endPar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id="{D1801D04-50FD-4D37-AFFC-6EBE5FB30F3B}"/>
              </a:ext>
            </a:extLst>
          </p:cNvPr>
          <p:cNvGrpSpPr/>
          <p:nvPr/>
        </p:nvGrpSpPr>
        <p:grpSpPr>
          <a:xfrm>
            <a:off x="2038587" y="697560"/>
            <a:ext cx="2616000" cy="1828800"/>
            <a:chOff x="1936266" y="1295400"/>
            <a:chExt cx="2616000" cy="1828800"/>
          </a:xfrm>
        </p:grpSpPr>
        <p:pic>
          <p:nvPicPr>
            <p:cNvPr id="23" name="Picture 22" descr="Shape&#10;&#10;Description automatically generated">
              <a:extLst>
                <a:ext uri="{FF2B5EF4-FFF2-40B4-BE49-F238E27FC236}">
                  <a16:creationId xmlns:a16="http://schemas.microsoft.com/office/drawing/2014/main" id="{A6BF8C92-7649-40A1-A66E-E26B3D1B077E}"/>
                </a:ext>
              </a:extLst>
            </p:cNvPr>
            <p:cNvPicPr>
              <a:picLocks noChangeAspect="1"/>
            </p:cNvPicPr>
            <p:nvPr/>
          </p:nvPicPr>
          <p:blipFill rotWithShape="1">
            <a:blip r:embed="rId7">
              <a:extLst>
                <a:ext uri="{28A0092B-C50C-407E-A947-70E740481C1C}">
                  <a14:useLocalDpi xmlns:a14="http://schemas.microsoft.com/office/drawing/2010/main" val="0"/>
                </a:ext>
              </a:extLst>
            </a:blip>
            <a:srcRect l="5617" t="4453" r="44334" b="69376"/>
            <a:stretch/>
          </p:blipFill>
          <p:spPr>
            <a:xfrm flipH="1">
              <a:off x="1936266" y="1295400"/>
              <a:ext cx="2616000" cy="1828800"/>
            </a:xfrm>
            <a:prstGeom prst="rect">
              <a:avLst/>
            </a:prstGeom>
          </p:spPr>
        </p:pic>
        <p:sp>
          <p:nvSpPr>
            <p:cNvPr id="24" name="TextBox 23">
              <a:extLst>
                <a:ext uri="{FF2B5EF4-FFF2-40B4-BE49-F238E27FC236}">
                  <a16:creationId xmlns:a16="http://schemas.microsoft.com/office/drawing/2014/main" id="{985786A0-C5AA-4A12-B52E-8624661E20B3}"/>
                </a:ext>
              </a:extLst>
            </p:cNvPr>
            <p:cNvSpPr txBox="1"/>
            <p:nvPr/>
          </p:nvSpPr>
          <p:spPr>
            <a:xfrm>
              <a:off x="2059804" y="1836005"/>
              <a:ext cx="1975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Trình</a:t>
              </a:r>
              <a:r>
                <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bày</a:t>
              </a:r>
              <a:endPar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981949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p:cTn id="19" dur="500" decel="50000" fill="hold">
                                          <p:stCondLst>
                                            <p:cond delay="0"/>
                                          </p:stCondLst>
                                        </p:cTn>
                                        <p:tgtEl>
                                          <p:spTgt spid="16">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6">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6">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16">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6">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6">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6">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750"/>
                                        <p:tgtEl>
                                          <p:spTgt spid="17"/>
                                        </p:tgtEl>
                                      </p:cBhvr>
                                    </p:animEffect>
                                  </p:childTnLst>
                                </p:cTn>
                              </p:par>
                            </p:childTnLst>
                          </p:cTn>
                        </p:par>
                        <p:par>
                          <p:cTn id="32" fill="hold">
                            <p:stCondLst>
                              <p:cond delay="750"/>
                            </p:stCondLst>
                            <p:childTnLst>
                              <p:par>
                                <p:cTn id="33" presetID="6" presetClass="entr" presetSubtype="16"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75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750"/>
                                        <p:tgtEl>
                                          <p:spTgt spid="18"/>
                                        </p:tgtEl>
                                      </p:cBhvr>
                                    </p:animEffect>
                                  </p:childTnLst>
                                </p:cTn>
                              </p:par>
                            </p:childTnLst>
                          </p:cTn>
                        </p:par>
                        <p:par>
                          <p:cTn id="41" fill="hold">
                            <p:stCondLst>
                              <p:cond delay="750"/>
                            </p:stCondLst>
                            <p:childTnLst>
                              <p:par>
                                <p:cTn id="42" presetID="6" presetClass="entr" presetSubtype="16"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circle(in)">
                                      <p:cBhvr>
                                        <p:cTn id="4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e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891</Words>
  <Application>Microsoft Office PowerPoint</Application>
  <PresentationFormat>Widescreen</PresentationFormat>
  <Paragraphs>86</Paragraphs>
  <Slides>24</Slides>
  <Notes>9</Notes>
  <HiddenSlides>0</HiddenSlides>
  <MMClips>8</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24</vt:i4>
      </vt:variant>
    </vt:vector>
  </HeadingPairs>
  <TitlesOfParts>
    <vt:vector size="42" baseType="lpstr">
      <vt:lpstr>微软雅黑</vt:lpstr>
      <vt:lpstr>宋体</vt:lpstr>
      <vt:lpstr>Arial</vt:lpstr>
      <vt:lpstr>Arima Madurai</vt:lpstr>
      <vt:lpstr>Bubblegum Sans</vt:lpstr>
      <vt:lpstr>Calibri</vt:lpstr>
      <vt:lpstr>Calibri Light</vt:lpstr>
      <vt:lpstr>等线</vt:lpstr>
      <vt:lpstr>等线 Light</vt:lpstr>
      <vt:lpstr>iCiel Cadena</vt:lpstr>
      <vt:lpstr>Patrick Hand</vt:lpstr>
      <vt:lpstr>SVN-Cookies</vt:lpstr>
      <vt:lpstr>Times New Roman</vt:lpstr>
      <vt:lpstr>VNI-Avo</vt:lpstr>
      <vt:lpstr>仓耳今楷05-6763 W05</vt:lpstr>
      <vt:lpstr>1_Office Theme</vt:lpstr>
      <vt:lpstr>Office 主题​​</vt:lpstr>
      <vt:lpstr>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2022-07-08T01:07:08Z</dcterms:created>
  <dcterms:modified xsi:type="dcterms:W3CDTF">2023-09-08T09:43:06Z</dcterms:modified>
</cp:coreProperties>
</file>