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17"/>
  </p:notesMasterIdLst>
  <p:sldIdLst>
    <p:sldId id="417" r:id="rId4"/>
    <p:sldId id="389" r:id="rId5"/>
    <p:sldId id="395" r:id="rId6"/>
    <p:sldId id="2007577206" r:id="rId7"/>
    <p:sldId id="412" r:id="rId8"/>
    <p:sldId id="396" r:id="rId9"/>
    <p:sldId id="413" r:id="rId10"/>
    <p:sldId id="414" r:id="rId11"/>
    <p:sldId id="397" r:id="rId12"/>
    <p:sldId id="415" r:id="rId13"/>
    <p:sldId id="289" r:id="rId14"/>
    <p:sldId id="200757720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63" d="100"/>
          <a:sy n="63" d="100"/>
        </p:scale>
        <p:origin x="6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585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5/14/2023</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5/14/2023</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5/14/2023</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712043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5/14/2023</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Tree>
    <p:extLst>
      <p:ext uri="{BB962C8B-B14F-4D97-AF65-F5344CB8AC3E}">
        <p14:creationId xmlns:p14="http://schemas.microsoft.com/office/powerpoint/2010/main" val="3267253726"/>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51910"/>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853731"/>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051880"/>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03781"/>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1756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5/14/2023</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5/14/2023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5/14/2023</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5/14/2023</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Tree>
    <p:extLst>
      <p:ext uri="{BB962C8B-B14F-4D97-AF65-F5344CB8AC3E}">
        <p14:creationId xmlns:p14="http://schemas.microsoft.com/office/powerpoint/2010/main" val="39386075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6.xml"/><Relationship Id="rId1" Type="http://schemas.openxmlformats.org/officeDocument/2006/relationships/tags" Target="../tags/tag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5.png"/><Relationship Id="rId18" Type="http://schemas.openxmlformats.org/officeDocument/2006/relationships/image" Target="../media/image38.gif"/><Relationship Id="rId26" Type="http://schemas.microsoft.com/office/2007/relationships/hdphoto" Target="../media/hdphoto12.wdp"/><Relationship Id="rId3" Type="http://schemas.openxmlformats.org/officeDocument/2006/relationships/image" Target="../media/image29.png"/><Relationship Id="rId21" Type="http://schemas.openxmlformats.org/officeDocument/2006/relationships/image" Target="../media/image40.png"/><Relationship Id="rId7" Type="http://schemas.openxmlformats.org/officeDocument/2006/relationships/image" Target="../media/image31.png"/><Relationship Id="rId12" Type="http://schemas.openxmlformats.org/officeDocument/2006/relationships/image" Target="../media/image34.gif"/><Relationship Id="rId17" Type="http://schemas.openxmlformats.org/officeDocument/2006/relationships/image" Target="../media/image37.png"/><Relationship Id="rId25" Type="http://schemas.openxmlformats.org/officeDocument/2006/relationships/image" Target="../media/image42.png"/><Relationship Id="rId2" Type="http://schemas.openxmlformats.org/officeDocument/2006/relationships/image" Target="../media/image28.gif"/><Relationship Id="rId16" Type="http://schemas.microsoft.com/office/2007/relationships/hdphoto" Target="../media/hdphoto8.wdp"/><Relationship Id="rId20" Type="http://schemas.microsoft.com/office/2007/relationships/hdphoto" Target="../media/hdphoto9.wdp"/><Relationship Id="rId29" Type="http://schemas.openxmlformats.org/officeDocument/2006/relationships/image" Target="../media/image44.gif"/><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image" Target="../media/image33.gif"/><Relationship Id="rId24" Type="http://schemas.microsoft.com/office/2007/relationships/hdphoto" Target="../media/hdphoto11.wdp"/><Relationship Id="rId5" Type="http://schemas.openxmlformats.org/officeDocument/2006/relationships/image" Target="../media/image30.png"/><Relationship Id="rId15" Type="http://schemas.openxmlformats.org/officeDocument/2006/relationships/image" Target="../media/image36.png"/><Relationship Id="rId23" Type="http://schemas.openxmlformats.org/officeDocument/2006/relationships/image" Target="../media/image41.png"/><Relationship Id="rId28" Type="http://schemas.microsoft.com/office/2007/relationships/hdphoto" Target="../media/hdphoto13.wdp"/><Relationship Id="rId10" Type="http://schemas.microsoft.com/office/2007/relationships/hdphoto" Target="../media/hdphoto6.wdp"/><Relationship Id="rId19" Type="http://schemas.openxmlformats.org/officeDocument/2006/relationships/image" Target="../media/image39.png"/><Relationship Id="rId31"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32.png"/><Relationship Id="rId14" Type="http://schemas.microsoft.com/office/2007/relationships/hdphoto" Target="../media/hdphoto7.wdp"/><Relationship Id="rId22" Type="http://schemas.microsoft.com/office/2007/relationships/hdphoto" Target="../media/hdphoto10.wdp"/><Relationship Id="rId27" Type="http://schemas.openxmlformats.org/officeDocument/2006/relationships/image" Target="../media/image43.png"/><Relationship Id="rId30"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sp>
        <p:nvSpPr>
          <p:cNvPr id="19" name="Title 1">
            <a:extLst>
              <a:ext uri="{FF2B5EF4-FFF2-40B4-BE49-F238E27FC236}">
                <a16:creationId xmlns:a16="http://schemas.microsoft.com/office/drawing/2014/main" id="{B617BD64-3631-4195-ABF3-1A7D72513797}"/>
              </a:ext>
            </a:extLst>
          </p:cNvPr>
          <p:cNvSpPr txBox="1">
            <a:spLocks/>
          </p:cNvSpPr>
          <p:nvPr/>
        </p:nvSpPr>
        <p:spPr>
          <a:xfrm>
            <a:off x="692458" y="3915682"/>
            <a:ext cx="11159230" cy="14456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vi-VN" sz="48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sym typeface="+mn-ea"/>
            </a:endParaRPr>
          </a:p>
        </p:txBody>
      </p:sp>
      <p:sp>
        <p:nvSpPr>
          <p:cNvPr id="11" name="WordArt 12">
            <a:extLst>
              <a:ext uri="{FF2B5EF4-FFF2-40B4-BE49-F238E27FC236}">
                <a16:creationId xmlns:a16="http://schemas.microsoft.com/office/drawing/2014/main" id="{F7ADFA6C-62B0-433F-BF39-2C29E971ACA4}"/>
              </a:ext>
            </a:extLst>
          </p:cNvPr>
          <p:cNvSpPr>
            <a:spLocks noChangeArrowheads="1" noChangeShapeType="1" noTextEdit="1"/>
          </p:cNvSpPr>
          <p:nvPr/>
        </p:nvSpPr>
        <p:spPr bwMode="auto">
          <a:xfrm>
            <a:off x="2919046" y="1583057"/>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anose="02020603050405020304" pitchFamily="18" charset="0"/>
                <a:ea typeface="微软雅黑"/>
                <a:cs typeface="Times New Roman" pitchFamily="18" charset="0"/>
              </a:rPr>
              <a:t>MÔN: TIẾNG VIỆT</a:t>
            </a:r>
          </a:p>
        </p:txBody>
      </p:sp>
      <p:sp>
        <p:nvSpPr>
          <p:cNvPr id="12" name="TextBox 12">
            <a:extLst>
              <a:ext uri="{FF2B5EF4-FFF2-40B4-BE49-F238E27FC236}">
                <a16:creationId xmlns:a16="http://schemas.microsoft.com/office/drawing/2014/main" id="{6C4E161B-F9DD-4B77-8B06-5F400B1845BC}"/>
              </a:ext>
            </a:extLst>
          </p:cNvPr>
          <p:cNvSpPr txBox="1">
            <a:spLocks noChangeArrowheads="1"/>
          </p:cNvSpPr>
          <p:nvPr/>
        </p:nvSpPr>
        <p:spPr bwMode="auto">
          <a:xfrm>
            <a:off x="1340158" y="129960"/>
            <a:ext cx="9331036"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rPr>
              <a:t>ỦY BAN NHÂN DÂN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rPr>
              <a:t>TRƯỜNG TIỂU </a:t>
            </a:r>
            <a:r>
              <a:rPr kumimoji="0" lang="en-US" sz="2400" b="1" i="0" u="none" strike="noStrike" kern="1200" cap="none" spc="0" normalizeH="0" baseline="0" noProof="0">
                <a:ln>
                  <a:noFill/>
                </a:ln>
                <a:solidFill>
                  <a:srgbClr val="002060"/>
                </a:solidFill>
                <a:effectLst/>
                <a:uLnTx/>
                <a:uFillTx/>
                <a:ea typeface="微软雅黑"/>
                <a:cs typeface="Times New Roman" panose="02020603050405020304" pitchFamily="18" charset="0"/>
              </a:rPr>
              <a:t>HỌC NGỌC LÂM</a:t>
            </a:r>
            <a:endPar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endParaRPr>
          </a:p>
        </p:txBody>
      </p:sp>
      <p:sp>
        <p:nvSpPr>
          <p:cNvPr id="13" name="TextBox 13">
            <a:extLst>
              <a:ext uri="{FF2B5EF4-FFF2-40B4-BE49-F238E27FC236}">
                <a16:creationId xmlns:a16="http://schemas.microsoft.com/office/drawing/2014/main" id="{DD0781E0-EFDF-4439-9333-4B2911434027}"/>
              </a:ext>
            </a:extLst>
          </p:cNvPr>
          <p:cNvSpPr txBox="1">
            <a:spLocks noChangeArrowheads="1"/>
          </p:cNvSpPr>
          <p:nvPr/>
        </p:nvSpPr>
        <p:spPr bwMode="auto">
          <a:xfrm>
            <a:off x="1692812" y="2584639"/>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PHÂN MÔN : ĐỌC</a:t>
            </a:r>
            <a:endParaRPr kumimoji="0" lang="en-US" sz="4000" b="1" i="1" u="none" strike="noStrike" kern="1200" cap="none" spc="0" normalizeH="0" baseline="0" noProof="0" dirty="0">
              <a:ln>
                <a:noFill/>
              </a:ln>
              <a:solidFill>
                <a:srgbClr val="0070C0"/>
              </a:solidFill>
              <a:effectLst/>
              <a:uLnTx/>
              <a:uFillTx/>
              <a:latin typeface="Times New Roman" pitchFamily="18" charset="0"/>
              <a:ea typeface="微软雅黑"/>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70C0"/>
              </a:solidFill>
              <a:effectLst/>
              <a:uLnTx/>
              <a:uFillTx/>
              <a:latin typeface="Times New Roman" pitchFamily="18" charset="0"/>
              <a:ea typeface="微软雅黑"/>
              <a:cs typeface="Times New Roman" pitchFamily="18" charset="0"/>
            </a:endParaRPr>
          </a:p>
        </p:txBody>
      </p:sp>
      <p:sp>
        <p:nvSpPr>
          <p:cNvPr id="14" name="TextBox 14">
            <a:extLst>
              <a:ext uri="{FF2B5EF4-FFF2-40B4-BE49-F238E27FC236}">
                <a16:creationId xmlns:a16="http://schemas.microsoft.com/office/drawing/2014/main" id="{EB10385B-F046-4438-8FC1-E8CE3816DB7F}"/>
              </a:ext>
            </a:extLst>
          </p:cNvPr>
          <p:cNvSpPr txBox="1">
            <a:spLocks noChangeArrowheads="1"/>
          </p:cNvSpPr>
          <p:nvPr/>
        </p:nvSpPr>
        <p:spPr bwMode="auto">
          <a:xfrm>
            <a:off x="1568741" y="334019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微软雅黑"/>
                <a:cs typeface="Times New Roman" panose="02020603050405020304" pitchFamily="18" charset="0"/>
              </a:rPr>
              <a:t>LỚP 2</a:t>
            </a:r>
          </a:p>
        </p:txBody>
      </p:sp>
      <p:sp>
        <p:nvSpPr>
          <p:cNvPr id="15" name="TextBox 14">
            <a:extLst>
              <a:ext uri="{FF2B5EF4-FFF2-40B4-BE49-F238E27FC236}">
                <a16:creationId xmlns:a16="http://schemas.microsoft.com/office/drawing/2014/main" id="{FEA451F1-829F-4C4F-8CBA-583B09B0390E}"/>
              </a:ext>
            </a:extLst>
          </p:cNvPr>
          <p:cNvSpPr txBox="1">
            <a:spLocks noChangeArrowheads="1"/>
          </p:cNvSpPr>
          <p:nvPr/>
        </p:nvSpPr>
        <p:spPr bwMode="auto">
          <a:xfrm>
            <a:off x="2396263" y="4315437"/>
            <a:ext cx="1014788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Bài</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Ôn</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tập</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và</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đánh</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giá</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err="1">
                <a:ln>
                  <a:noFill/>
                </a:ln>
                <a:solidFill>
                  <a:srgbClr val="7030A0"/>
                </a:solidFill>
                <a:effectLst/>
                <a:uLnTx/>
                <a:uFillTx/>
                <a:ea typeface="微软雅黑"/>
                <a:cs typeface="Times New Roman" panose="02020603050405020304" pitchFamily="18" charset="0"/>
              </a:rPr>
              <a:t>cuối</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err="1">
                <a:ln>
                  <a:noFill/>
                </a:ln>
                <a:solidFill>
                  <a:srgbClr val="7030A0"/>
                </a:solidFill>
                <a:effectLst/>
                <a:uLnTx/>
                <a:uFillTx/>
                <a:ea typeface="微软雅黑"/>
                <a:cs typeface="Times New Roman" panose="02020603050405020304" pitchFamily="18" charset="0"/>
              </a:rPr>
              <a:t>kì</a:t>
            </a:r>
            <a:r>
              <a:rPr kumimoji="0" lang="en-US" sz="3600" b="1" i="0" u="none" strike="noStrike" kern="1200" cap="none" spc="0" normalizeH="0" baseline="0" noProof="0">
                <a:ln>
                  <a:noFill/>
                </a:ln>
                <a:solidFill>
                  <a:srgbClr val="7030A0"/>
                </a:solidFill>
                <a:effectLst/>
                <a:uLnTx/>
                <a:uFillTx/>
                <a:ea typeface="微软雅黑"/>
                <a:cs typeface="Times New Roman" panose="02020603050405020304" pitchFamily="18" charset="0"/>
              </a:rPr>
              <a:t> </a:t>
            </a:r>
            <a:r>
              <a:rPr lang="en-US" sz="3600" b="1">
                <a:solidFill>
                  <a:srgbClr val="7030A0"/>
                </a:solidFill>
                <a:ea typeface="微软雅黑"/>
                <a:cs typeface="Times New Roman" panose="02020603050405020304" pitchFamily="18" charset="0"/>
              </a:rPr>
              <a:t>2</a:t>
            </a:r>
            <a:endPar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endParaRPr>
          </a:p>
        </p:txBody>
      </p:sp>
    </p:spTree>
    <p:extLst>
      <p:ext uri="{BB962C8B-B14F-4D97-AF65-F5344CB8AC3E}">
        <p14:creationId xmlns:p14="http://schemas.microsoft.com/office/powerpoint/2010/main" val="607685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nodePh="1">
                                  <p:stCondLst>
                                    <p:cond delay="0"/>
                                  </p:stCondLst>
                                  <p:endCondLst>
                                    <p:cond evt="begin" delay="0">
                                      <p:tn val="26"/>
                                    </p:cond>
                                  </p:endCondLst>
                                  <p:iterate type="lt">
                                    <p:tmPct val="10000"/>
                                  </p:iterate>
                                  <p:childTnLst>
                                    <p:animMotion origin="layout" path="M -2.70833E-6 -4.44444E-6 L -2.70833E-6 -0.07222 " pathEditMode="relative" rAng="0" ptsTypes="AA">
                                      <p:cBhvr>
                                        <p:cTn id="27" dur="250" accel="50000" decel="50000" autoRev="1" fill="hold">
                                          <p:stCondLst>
                                            <p:cond delay="0"/>
                                          </p:stCondLst>
                                        </p:cTn>
                                        <p:tgtEl>
                                          <p:spTgt spid="19">
                                            <p:txEl>
                                              <p:pRg st="0" end="0"/>
                                            </p:txEl>
                                          </p:spTgt>
                                        </p:tgtEl>
                                        <p:attrNameLst>
                                          <p:attrName>ppt_x</p:attrName>
                                          <p:attrName>ppt_y</p:attrName>
                                        </p:attrNameLst>
                                      </p:cBhvr>
                                      <p:rCtr x="0" y="-3611"/>
                                    </p:animMotion>
                                    <p:animRot by="1500000">
                                      <p:cBhvr>
                                        <p:cTn id="28" dur="125" fill="hold">
                                          <p:stCondLst>
                                            <p:cond delay="0"/>
                                          </p:stCondLst>
                                        </p:cTn>
                                        <p:tgtEl>
                                          <p:spTgt spid="19">
                                            <p:txEl>
                                              <p:pRg st="0" end="0"/>
                                            </p:txEl>
                                          </p:spTgt>
                                        </p:tgtEl>
                                        <p:attrNameLst>
                                          <p:attrName>r</p:attrName>
                                        </p:attrNameLst>
                                      </p:cBhvr>
                                    </p:animRot>
                                    <p:animRot by="-1500000">
                                      <p:cBhvr>
                                        <p:cTn id="29" dur="125" fill="hold">
                                          <p:stCondLst>
                                            <p:cond delay="125"/>
                                          </p:stCondLst>
                                        </p:cTn>
                                        <p:tgtEl>
                                          <p:spTgt spid="19">
                                            <p:txEl>
                                              <p:pRg st="0" end="0"/>
                                            </p:txEl>
                                          </p:spTgt>
                                        </p:tgtEl>
                                        <p:attrNameLst>
                                          <p:attrName>r</p:attrName>
                                        </p:attrNameLst>
                                      </p:cBhvr>
                                    </p:animRot>
                                    <p:animRot by="-1500000">
                                      <p:cBhvr>
                                        <p:cTn id="30" dur="125" fill="hold">
                                          <p:stCondLst>
                                            <p:cond delay="250"/>
                                          </p:stCondLst>
                                        </p:cTn>
                                        <p:tgtEl>
                                          <p:spTgt spid="19">
                                            <p:txEl>
                                              <p:pRg st="0" end="0"/>
                                            </p:txEl>
                                          </p:spTgt>
                                        </p:tgtEl>
                                        <p:attrNameLst>
                                          <p:attrName>r</p:attrName>
                                        </p:attrNameLst>
                                      </p:cBhvr>
                                    </p:animRot>
                                    <p:animRot by="1500000">
                                      <p:cBhvr>
                                        <p:cTn id="31" dur="125" fill="hold">
                                          <p:stCondLst>
                                            <p:cond delay="375"/>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5. Đặt câu</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5" y="1158679"/>
            <a:ext cx="10017723"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giới thiệu sự vật   </a:t>
            </a:r>
            <a:r>
              <a:rPr lang="vi-VN" sz="2800" kern="0" dirty="0">
                <a:solidFill>
                  <a:srgbClr val="FF0000"/>
                </a:solidFill>
                <a:latin typeface="Times New Roman" panose="02020603050405020304" pitchFamily="18" charset="0"/>
                <a:cs typeface="Times New Roman" panose="02020603050405020304" pitchFamily="18" charset="0"/>
                <a:sym typeface="Arial"/>
              </a:rPr>
              <a:t>M: Đây là công viên.</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nêu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Công viên hôm nay đông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nêu hoạt </a:t>
            </a:r>
            <a:r>
              <a:rPr lang="vi-VN" sz="2800" kern="0">
                <a:solidFill>
                  <a:srgbClr val="000000"/>
                </a:solidFill>
                <a:latin typeface="Times New Roman" panose="02020603050405020304" pitchFamily="18" charset="0"/>
                <a:cs typeface="Times New Roman" panose="02020603050405020304" pitchFamily="18" charset="0"/>
                <a:sym typeface="Arial"/>
              </a:rPr>
              <a:t>động </a:t>
            </a:r>
            <a:r>
              <a:rPr lang="vi-VN" sz="2800" kern="0">
                <a:solidFill>
                  <a:srgbClr val="FF0000"/>
                </a:solidFill>
                <a:latin typeface="Times New Roman" panose="02020603050405020304" pitchFamily="18" charset="0"/>
                <a:cs typeface="Times New Roman" panose="02020603050405020304" pitchFamily="18" charset="0"/>
                <a:sym typeface="Arial"/>
              </a:rPr>
              <a:t>M</a:t>
            </a:r>
            <a:r>
              <a:rPr lang="vi-VN" sz="2800" kern="0" dirty="0">
                <a:solidFill>
                  <a:srgbClr val="FF0000"/>
                </a:solidFill>
                <a:latin typeface="Times New Roman" panose="02020603050405020304" pitchFamily="18" charset="0"/>
                <a:cs typeface="Times New Roman" panose="02020603050405020304" pitchFamily="18" charset="0"/>
                <a:sym typeface="Arial"/>
              </a:rPr>
              <a:t>: Mọi người đi dạo trong công viên.</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 y="0"/>
            <a:ext cx="12267761"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58638"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300" b="1" i="0" u="none" strike="noStrike" kern="0" cap="none" spc="0" normalizeH="0" baseline="0" noProof="0" dirty="0">
                <a:ln w="6350">
                  <a:noFill/>
                </a:ln>
                <a:solidFill>
                  <a:srgbClr val="FF0000"/>
                </a:solidFill>
                <a:effectLst/>
                <a:uLnTx/>
                <a:uFillTx/>
                <a:latin typeface="Times New Roman" panose="02020603050405020304" pitchFamily="18" charset="0"/>
                <a:ea typeface="Arial-Rounded"/>
                <a:cs typeface="Times New Roman" panose="02020603050405020304" pitchFamily="18" charset="0"/>
              </a:rPr>
              <a:t>YÊU CẦU CẦN ĐẠT</a:t>
            </a:r>
            <a:endParaRPr kumimoji="0" lang="zh-CN" altLang="en-US" sz="3300" b="1" i="0" u="none" strike="noStrike" kern="0" cap="none" spc="0" normalizeH="0" baseline="0" noProof="0" dirty="0">
              <a:ln w="6350">
                <a:noFill/>
              </a:ln>
              <a:solidFill>
                <a:srgbClr val="FF0000"/>
              </a:solidFill>
              <a:effectLst/>
              <a:uLnTx/>
              <a:uFillTx/>
              <a:latin typeface="Times New Roman" panose="02020603050405020304" pitchFamily="18" charset="0"/>
              <a:ea typeface="Arial-Rounded"/>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 </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rõ</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ràng</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nghỉ</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lí</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liên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03</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4466504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hq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hq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2548270" y="1162524"/>
            <a:ext cx="8133907" cy="1569660"/>
          </a:xfrm>
          <a:prstGeom prst="rect">
            <a:avLst/>
          </a:prstGeom>
          <a:noFill/>
        </p:spPr>
        <p:txBody>
          <a:bodyPr wrap="square" rtlCol="0">
            <a:spAutoFit/>
          </a:bodyPr>
          <a:lstStyle/>
          <a:p>
            <a:pPr algn="ctr" defTabSz="1219170">
              <a:buClr>
                <a:srgbClr val="000000"/>
              </a:buClr>
            </a:pPr>
            <a:r>
              <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rPr>
              <a:t>ÔN TẬP VÀ ĐÁNH GIÁ</a:t>
            </a:r>
          </a:p>
          <a:p>
            <a:pPr algn="ctr" defTabSz="1219170">
              <a:buClr>
                <a:srgbClr val="000000"/>
              </a:buClr>
            </a:pPr>
            <a:r>
              <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rPr>
              <a:t>CUỐI HỌC </a:t>
            </a:r>
            <a:r>
              <a:rPr lang="en-US" sz="4800" kern="0">
                <a:ln>
                  <a:solidFill>
                    <a:srgbClr val="FFFFFF"/>
                  </a:solidFill>
                </a:ln>
                <a:solidFill>
                  <a:srgbClr val="FF0000"/>
                </a:solidFill>
                <a:latin typeface="Times New Roman" panose="02020603050405020304" pitchFamily="18" charset="0"/>
                <a:cs typeface="Times New Roman" panose="02020603050405020304" pitchFamily="18" charset="0"/>
                <a:sym typeface="Arial"/>
              </a:rPr>
              <a:t>KÌ 2</a:t>
            </a:r>
            <a:endPar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endParaRP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40938" y="2818032"/>
            <a:ext cx="6502792" cy="3614448"/>
          </a:xfrm>
          <a:prstGeom prst="round2SameRect">
            <a:avLst>
              <a:gd name="adj1" fmla="val 11833"/>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78" y="304830"/>
            <a:ext cx="1470675"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D720B1-02DD-42EB-A6D3-7044BD0A2848}"/>
              </a:ext>
            </a:extLst>
          </p:cNvPr>
          <p:cNvGrpSpPr/>
          <p:nvPr/>
        </p:nvGrpSpPr>
        <p:grpSpPr>
          <a:xfrm>
            <a:off x="1501405" y="321047"/>
            <a:ext cx="6734991" cy="6432154"/>
            <a:chOff x="-520727" y="608222"/>
            <a:chExt cx="5051244" cy="4824115"/>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24590" y="608222"/>
              <a:ext cx="4405927" cy="3318271"/>
              <a:chOff x="397870" y="481627"/>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397870" y="481627"/>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1309776" y="2066109"/>
                <a:ext cx="3041009" cy="892120"/>
              </a:xfrm>
              <a:prstGeom prst="rect">
                <a:avLst/>
              </a:prstGeom>
              <a:noFill/>
            </p:spPr>
            <p:txBody>
              <a:bodyPr wrap="square" rtlCol="0">
                <a:spAutoFit/>
              </a:bodyPr>
              <a:lstStyle/>
              <a:p>
                <a:pPr algn="ctr" defTabSz="1219170">
                  <a:lnSpc>
                    <a:spcPct val="150000"/>
                  </a:lnSpc>
                  <a:buClr>
                    <a:srgbClr val="000000"/>
                  </a:buClr>
                </a:pPr>
                <a:r>
                  <a:rPr lang="vi-VN" sz="5400" b="1" kern="0" dirty="0">
                    <a:solidFill>
                      <a:srgbClr val="FFAB40">
                        <a:lumMod val="50000"/>
                      </a:srgbClr>
                    </a:solidFill>
                    <a:latin typeface="Times New Roman" panose="02020603050405020304" pitchFamily="18" charset="0"/>
                    <a:cs typeface="Times New Roman" panose="02020603050405020304" pitchFamily="18" charset="0"/>
                    <a:sym typeface="Arial"/>
                  </a:rPr>
                  <a:t>TIẾT 3</a:t>
                </a:r>
                <a:r>
                  <a:rPr lang="en-US" sz="5400" b="1" kern="0" dirty="0">
                    <a:solidFill>
                      <a:srgbClr val="FFAB40">
                        <a:lumMod val="50000"/>
                      </a:srgbClr>
                    </a:solidFill>
                    <a:latin typeface="Times New Roman" panose="02020603050405020304" pitchFamily="18" charset="0"/>
                    <a:cs typeface="Times New Roman" panose="02020603050405020304" pitchFamily="18" charset="0"/>
                    <a:sym typeface="Arial"/>
                  </a:rPr>
                  <a:t> – 4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0727" y="3875114"/>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FDC1B9-C306-45C7-806C-F8D79B214EEB}"/>
              </a:ext>
            </a:extLst>
          </p:cNvPr>
          <p:cNvSpPr txBox="1"/>
          <p:nvPr/>
        </p:nvSpPr>
        <p:spPr>
          <a:xfrm>
            <a:off x="3918642" y="678948"/>
            <a:ext cx="5656541"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Times New Roman" panose="02020603050405020304" pitchFamily="18" charset="0"/>
                <a:cs typeface="Times New Roman" panose="02020603050405020304" pitchFamily="18" charset="0"/>
                <a:sym typeface="Arial"/>
              </a:rPr>
              <a:t>PHẦN I – ÔN TẬP</a:t>
            </a:r>
            <a:endParaRPr lang="en-US" sz="5333" kern="0" dirty="0">
              <a:solidFill>
                <a:srgbClr val="FFFFFF"/>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1620502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 y="0"/>
            <a:ext cx="12267761"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58638"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2839239"/>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Times New Roman" panose="02020603050405020304" pitchFamily="18" charset="0"/>
                  <a:cs typeface="Times New Roman" panose="02020603050405020304" pitchFamily="18" charset="0"/>
                  <a:sym typeface="Arial"/>
                </a:rPr>
                <a:t>Thăm bạn ốm</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Hôm nay đến lớp 	</a:t>
              </a:r>
              <a:r>
                <a:rPr lang="vi-VN" kern="0" dirty="0">
                  <a:solidFill>
                    <a:srgbClr val="000000"/>
                  </a:solidFill>
                  <a:latin typeface="Times New Roman" panose="02020603050405020304" pitchFamily="18" charset="0"/>
                  <a:cs typeface="Times New Roman" panose="02020603050405020304" pitchFamily="18" charset="0"/>
                  <a:sym typeface="Arial"/>
                </a:rPr>
                <a:t>             </a:t>
              </a:r>
              <a:r>
                <a:rPr lang="vi-VN" sz="2400" kern="0" dirty="0">
                  <a:solidFill>
                    <a:srgbClr val="000000"/>
                  </a:solidFill>
                  <a:latin typeface="Times New Roman" panose="02020603050405020304" pitchFamily="18" charset="0"/>
                  <a:cs typeface="Times New Roman" panose="02020603050405020304" pitchFamily="18" charset="0"/>
                  <a:sym typeface="Arial"/>
                </a:rPr>
                <a:t>“Gấu tôi mua khế</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Thấy vắng thỏ nâu	          Khế ngọt lại thanh.”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Các bạn hỏi nhau:	          “Mèo tôi mua chanh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đi đâu thế?”	          Đánh đường mát ngọt.”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Gấu liền nói khẽ:	          Hươu mua sữa bột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bị ốm rồi	          Nai sữa đậu nành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Này các bạn ơi	          Chúc bạn khỏe nhanh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Đến thăm thỏ nhé!”	          Cùng nhau đến lớp.</a:t>
              </a:r>
            </a:p>
            <a:p>
              <a:pPr algn="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a:t>
              </a:r>
              <a:r>
                <a:rPr lang="vi-VN" sz="2400" i="1" kern="0" dirty="0">
                  <a:solidFill>
                    <a:srgbClr val="000000"/>
                  </a:solidFill>
                  <a:latin typeface="Times New Roman" panose="02020603050405020304" pitchFamily="18" charset="0"/>
                  <a:cs typeface="Times New Roman" panose="02020603050405020304" pitchFamily="18" charset="0"/>
                  <a:sym typeface="Arial"/>
                </a:rPr>
                <a:t>Theo </a:t>
              </a:r>
              <a:r>
                <a:rPr lang="vi-VN" sz="2400" kern="0" dirty="0">
                  <a:solidFill>
                    <a:srgbClr val="000000"/>
                  </a:solidFill>
                  <a:latin typeface="Times New Roman" panose="02020603050405020304" pitchFamily="18" charset="0"/>
                  <a:cs typeface="Times New Roman" panose="02020603050405020304" pitchFamily="18" charset="0"/>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704850" y="571500"/>
            <a:ext cx="11217976"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Times New Roman" panose="02020603050405020304" pitchFamily="18" charset="0"/>
                <a:cs typeface="Times New Roman" panose="02020603050405020304" pitchFamily="18" charset="0"/>
                <a:sym typeface="Arial"/>
              </a:rPr>
              <a:t>3. Đọc bài thơ dưới đây, trả lời các câu hỏi và thực hiện yêu cầu.</a:t>
            </a:r>
            <a:endParaRPr lang="en-US" sz="28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a. </a:t>
            </a:r>
            <a:r>
              <a:rPr lang="vi-VN" sz="2800" kern="0" dirty="0">
                <a:solidFill>
                  <a:srgbClr val="000000"/>
                </a:solidFill>
                <a:latin typeface="Times New Roman" panose="02020603050405020304" pitchFamily="18" charset="0"/>
                <a:cs typeface="Times New Roman" panose="02020603050405020304" pitchFamily="18" charset="0"/>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b. </a:t>
            </a:r>
            <a:r>
              <a:rPr lang="vi-VN" sz="2800" kern="0" dirty="0">
                <a:solidFill>
                  <a:srgbClr val="000000"/>
                </a:solidFill>
                <a:latin typeface="Times New Roman" panose="02020603050405020304" pitchFamily="18" charset="0"/>
                <a:cs typeface="Times New Roman" panose="02020603050405020304" pitchFamily="18" charset="0"/>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Thỏ nâu nghỉ học vì bạn ấy bị ốm.</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Các bạn bàn nhau đi thăm thỏ nâu và mua quà cho thỏ nâu.</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c. </a:t>
            </a:r>
            <a:r>
              <a:rPr lang="vi-VN" sz="2400" kern="0" dirty="0">
                <a:solidFill>
                  <a:srgbClr val="000000"/>
                </a:solidFill>
                <a:latin typeface="Times New Roman" panose="02020603050405020304" pitchFamily="18" charset="0"/>
                <a:cs typeface="Times New Roman" panose="02020603050405020304" pitchFamily="18" charset="0"/>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Times New Roman" panose="02020603050405020304" pitchFamily="18" charset="0"/>
                <a:cs typeface="Times New Roman" panose="02020603050405020304" pitchFamily="18" charset="0"/>
                <a:sym typeface="Arial"/>
              </a:rPr>
              <a:t>Tớ đã làm bài đầy đủ để khi nào cậu đi học cho cậu mượn mà làm bù nè!</a:t>
            </a:r>
            <a:endParaRPr lang="vi-VN" sz="2000" kern="0" dirty="0">
              <a:solidFill>
                <a:srgbClr val="0070C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d. </a:t>
            </a:r>
            <a:r>
              <a:rPr lang="vi-VN" sz="2400" kern="0" dirty="0">
                <a:solidFill>
                  <a:srgbClr val="000000"/>
                </a:solidFill>
                <a:latin typeface="Times New Roman" panose="02020603050405020304" pitchFamily="18" charset="0"/>
                <a:cs typeface="Times New Roman" panose="02020603050405020304" pitchFamily="18" charset="0"/>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2260665"/>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rPr>
              <a:t>4. Quan </a:t>
            </a: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sát tranh, tìm từ ngữ</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sự vật (người, đồ vật, con vật, cây cối)   </a:t>
            </a:r>
            <a:r>
              <a:rPr lang="vi-VN" sz="2800" kern="0" dirty="0">
                <a:solidFill>
                  <a:srgbClr val="FF0000"/>
                </a:solidFill>
                <a:latin typeface="Times New Roman" panose="02020603050405020304" pitchFamily="18" charset="0"/>
                <a:cs typeface="Times New Roman" panose="02020603050405020304" pitchFamily="18" charset="0"/>
                <a:sym typeface="Arial"/>
              </a:rPr>
              <a:t>M: trẻ em</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tươi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hoạt động    </a:t>
            </a:r>
            <a:r>
              <a:rPr lang="vi-VN" sz="2800" kern="0" dirty="0">
                <a:solidFill>
                  <a:srgbClr val="FF0000"/>
                </a:solidFill>
                <a:latin typeface="Times New Roman" panose="02020603050405020304" pitchFamily="18" charset="0"/>
                <a:cs typeface="Times New Roman" panose="02020603050405020304" pitchFamily="18" charset="0"/>
                <a:sym typeface="Arial"/>
              </a:rPr>
              <a:t>M: chạy nhảy</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634</Words>
  <Application>Microsoft Office PowerPoint</Application>
  <PresentationFormat>Widescreen</PresentationFormat>
  <Paragraphs>59</Paragraphs>
  <Slides>13</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等线</vt:lpstr>
      <vt:lpstr>微软雅黑</vt:lpstr>
      <vt:lpstr>Arial</vt:lpstr>
      <vt:lpstr>Arial-Rounded</vt:lpstr>
      <vt:lpstr>Calibri</vt:lpstr>
      <vt:lpstr>Kalam</vt:lpstr>
      <vt:lpstr>Montserrat</vt:lpstr>
      <vt:lpstr>Times New Roman</vt:lpstr>
      <vt:lpstr>Office Theme</vt:lpstr>
      <vt:lpstr>1_Doodle Sketchbook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Thu Hường</cp:lastModifiedBy>
  <cp:revision>24</cp:revision>
  <dcterms:created xsi:type="dcterms:W3CDTF">2021-07-20T01:55:21Z</dcterms:created>
  <dcterms:modified xsi:type="dcterms:W3CDTF">2023-05-14T03:26:18Z</dcterms:modified>
</cp:coreProperties>
</file>