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62" r:id="rId3"/>
    <p:sldId id="348"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65" d="100"/>
          <a:sy n="65" d="100"/>
        </p:scale>
        <p:origin x="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20/11/2023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a:t>
            </a:fld>
            <a:endParaRPr lang="en-US"/>
          </a:p>
        </p:txBody>
      </p:sp>
    </p:spTree>
    <p:extLst>
      <p:ext uri="{BB962C8B-B14F-4D97-AF65-F5344CB8AC3E}">
        <p14:creationId xmlns:p14="http://schemas.microsoft.com/office/powerpoint/2010/main" val="198389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2023/11/20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8.png"/><Relationship Id="rId1" Type="http://schemas.microsoft.com/office/2007/relationships/media" Target="../media/media1.mp3"/><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0.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extLst>
      <p:ext uri="{BB962C8B-B14F-4D97-AF65-F5344CB8AC3E}">
        <p14:creationId xmlns:p14="http://schemas.microsoft.com/office/powerpoint/2010/main" val="17128144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nodePh="1">
                                  <p:stCondLst>
                                    <p:cond delay="0"/>
                                  </p:stCondLst>
                                  <p:endCondLst>
                                    <p:cond evt="begin" delay="0">
                                      <p:tn val="22"/>
                                    </p:cond>
                                  </p:end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latin typeface="Times New Roman" panose="02020603050405020304" pitchFamily="18" charset="0"/>
                <a:cs typeface="Times New Roman" panose="02020603050405020304" pitchFamily="18" charset="0"/>
              </a:rPr>
              <a:t>Buổi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đầu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Đài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truyền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Việt</a:t>
            </a:r>
            <a:r>
              <a:rPr lang="en-US" sz="3600" b="1" dirty="0">
                <a:solidFill>
                  <a:srgbClr val="0070C0"/>
                </a:solidFill>
                <a:latin typeface="Times New Roman" panose="02020603050405020304" pitchFamily="18" charset="0"/>
                <a:cs typeface="Times New Roman" panose="02020603050405020304" pitchFamily="18" charset="0"/>
              </a:rPr>
              <a:t> Nam </a:t>
            </a:r>
            <a:r>
              <a:rPr lang="en-US" sz="3600" b="1" dirty="0" err="1">
                <a:solidFill>
                  <a:srgbClr val="0070C0"/>
                </a:solidFill>
                <a:latin typeface="Times New Roman" panose="02020603050405020304" pitchFamily="18" charset="0"/>
                <a:cs typeface="Times New Roman" panose="02020603050405020304" pitchFamily="18" charset="0"/>
              </a:rPr>
              <a:t>được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thử</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nghiệp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ngày</a:t>
            </a:r>
            <a:r>
              <a:rPr lang="en-US" sz="3600" b="1" dirty="0">
                <a:solidFill>
                  <a:srgbClr val="0070C0"/>
                </a:solidFill>
                <a:latin typeface="Times New Roman" panose="02020603050405020304" pitchFamily="18" charset="0"/>
                <a:cs typeface="Times New Roman" panose="02020603050405020304" pitchFamily="18" charset="0"/>
              </a:rPr>
              <a:t> 7 </a:t>
            </a:r>
            <a:r>
              <a:rPr lang="en-US" sz="3600" b="1" dirty="0" err="1">
                <a:solidFill>
                  <a:srgbClr val="0070C0"/>
                </a:solidFill>
                <a:latin typeface="Times New Roman" panose="02020603050405020304" pitchFamily="18" charset="0"/>
                <a:cs typeface="Times New Roman" panose="02020603050405020304" pitchFamily="18" charset="0"/>
              </a:rPr>
              <a:t>tháng</a:t>
            </a:r>
            <a:r>
              <a:rPr lang="en-US" sz="3600" b="1" dirty="0">
                <a:solidFill>
                  <a:srgbClr val="0070C0"/>
                </a:solidFill>
                <a:latin typeface="Times New Roman" panose="02020603050405020304" pitchFamily="18" charset="0"/>
                <a:cs typeface="Times New Roman" panose="02020603050405020304" pitchFamily="18" charset="0"/>
              </a:rPr>
              <a:t> 9 </a:t>
            </a:r>
            <a:r>
              <a:rPr lang="en-US" sz="3600" b="1" dirty="0" err="1">
                <a:solidFill>
                  <a:srgbClr val="0070C0"/>
                </a:solidFill>
                <a:latin typeface="Times New Roman" panose="02020603050405020304" pitchFamily="18" charset="0"/>
                <a:cs typeface="Times New Roman" panose="02020603050405020304" pitchFamily="18" charset="0"/>
              </a:rPr>
              <a:t>năm</a:t>
            </a:r>
            <a:r>
              <a:rPr lang="en-US" sz="3600" b="1" dirty="0">
                <a:solidFill>
                  <a:srgbClr val="0070C0"/>
                </a:solidFill>
                <a:latin typeface="Times New Roman" panose="02020603050405020304" pitchFamily="18" charset="0"/>
                <a:cs typeface="Times New Roman" panose="02020603050405020304" pitchFamily="18" charset="0"/>
              </a:rPr>
              <a:t> 1970, </a:t>
            </a:r>
            <a:r>
              <a:rPr lang="en-US" sz="3600" b="1" dirty="0" err="1">
                <a:solidFill>
                  <a:srgbClr val="0070C0"/>
                </a:solidFill>
                <a:latin typeface="Times New Roman" panose="02020603050405020304" pitchFamily="18" charset="0"/>
                <a:cs typeface="Times New Roman" panose="02020603050405020304" pitchFamily="18" charset="0"/>
              </a:rPr>
              <a:t>chương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gồm</a:t>
            </a:r>
            <a:r>
              <a:rPr lang="en-US" sz="3600" b="1" dirty="0">
                <a:solidFill>
                  <a:srgbClr val="0070C0"/>
                </a:solidFill>
                <a:latin typeface="Times New Roman" panose="02020603050405020304" pitchFamily="18" charset="0"/>
                <a:cs typeface="Times New Roman" panose="02020603050405020304" pitchFamily="18" charset="0"/>
              </a:rPr>
              <a:t> 15 </a:t>
            </a:r>
            <a:r>
              <a:rPr lang="en-US" sz="3600" b="1" dirty="0" err="1">
                <a:solidFill>
                  <a:srgbClr val="0070C0"/>
                </a:solidFill>
                <a:latin typeface="Times New Roman" panose="02020603050405020304" pitchFamily="18" charset="0"/>
                <a:cs typeface="Times New Roman" panose="02020603050405020304" pitchFamily="18" charset="0"/>
              </a:rPr>
              <a:t>phút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Những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bông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hoa</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nhỏ</a:t>
            </a:r>
            <a:r>
              <a:rPr lang="en-US" sz="3600" b="1" dirty="0">
                <a:solidFill>
                  <a:srgbClr val="0070C0"/>
                </a:solidFill>
                <a:latin typeface="Times New Roman" panose="02020603050405020304" pitchFamily="18" charset="0"/>
                <a:cs typeface="Times New Roman" panose="02020603050405020304" pitchFamily="18" charset="0"/>
              </a:rPr>
              <a:t>, 15 </a:t>
            </a:r>
            <a:r>
              <a:rPr lang="en-US" sz="3600" b="1" dirty="0" err="1">
                <a:solidFill>
                  <a:srgbClr val="0070C0"/>
                </a:solidFill>
                <a:latin typeface="Times New Roman" panose="02020603050405020304" pitchFamily="18" charset="0"/>
                <a:cs typeface="Times New Roman" panose="02020603050405020304" pitchFamily="18" charset="0"/>
              </a:rPr>
              <a:t>phút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chương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Thời</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sự</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30 </a:t>
            </a:r>
            <a:r>
              <a:rPr lang="en-US" sz="3600" b="1" dirty="0" err="1">
                <a:solidFill>
                  <a:srgbClr val="0070C0"/>
                </a:solidFill>
                <a:latin typeface="Times New Roman" panose="02020603050405020304" pitchFamily="18" charset="0"/>
                <a:cs typeface="Times New Roman" panose="02020603050405020304" pitchFamily="18" charset="0"/>
              </a:rPr>
              <a:t>phút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chương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i="1" dirty="0">
                <a:solidFill>
                  <a:srgbClr val="0070C0"/>
                </a:solidFill>
                <a:latin typeface="Times New Roman" panose="02020603050405020304" pitchFamily="18" charset="0"/>
                <a:cs typeface="Times New Roman" panose="02020603050405020304" pitchFamily="18" charset="0"/>
              </a:rPr>
              <a:t>Ca </a:t>
            </a:r>
            <a:r>
              <a:rPr lang="en-US" sz="3600" b="1" i="1" dirty="0" err="1">
                <a:solidFill>
                  <a:srgbClr val="0070C0"/>
                </a:solidFill>
                <a:latin typeface="Times New Roman" panose="02020603050405020304" pitchFamily="18" charset="0"/>
                <a:cs typeface="Times New Roman" panose="02020603050405020304" pitchFamily="18" charset="0"/>
              </a:rPr>
              <a:t>nhạc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gọi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lúc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Đài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Vô</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tuyến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Truyền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Việt</a:t>
            </a:r>
            <a:r>
              <a:rPr lang="en-US" sz="3600" b="1" dirty="0">
                <a:solidFill>
                  <a:srgbClr val="0070C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Times New Roman" panose="02020603050405020304" pitchFamily="18" charset="0"/>
                  <a:cs typeface="Times New Roman" panose="02020603050405020304" pitchFamily="18" charset="0"/>
                </a:rPr>
                <a:t>Điền</a:t>
              </a:r>
              <a:r>
                <a:rPr lang="en-US" sz="4800" b="1" kern="0" dirty="0">
                  <a:solidFill>
                    <a:srgbClr val="513632">
                      <a:lumMod val="75000"/>
                    </a:srgbClr>
                  </a:solidFill>
                  <a:latin typeface="Times New Roman" panose="02020603050405020304" pitchFamily="18" charset="0"/>
                  <a:cs typeface="Times New Roman" panose="02020603050405020304" pitchFamily="18" charset="0"/>
                </a:rPr>
                <a:t> </a:t>
              </a:r>
              <a:r>
                <a:rPr lang="en-US" sz="4800" b="1" kern="0" dirty="0" err="1">
                  <a:solidFill>
                    <a:srgbClr val="513632">
                      <a:lumMod val="75000"/>
                    </a:srgbClr>
                  </a:solidFill>
                  <a:latin typeface="Times New Roman" panose="02020603050405020304" pitchFamily="18" charset="0"/>
                  <a:cs typeface="Times New Roman" panose="02020603050405020304" pitchFamily="18" charset="0"/>
                </a:rPr>
                <a:t>vào</a:t>
              </a:r>
              <a:r>
                <a:rPr lang="en-US" sz="4800" b="1" kern="0" dirty="0">
                  <a:solidFill>
                    <a:srgbClr val="513632">
                      <a:lumMod val="75000"/>
                    </a:srgbClr>
                  </a:solidFill>
                  <a:latin typeface="Times New Roman" panose="02020603050405020304" pitchFamily="18" charset="0"/>
                  <a:cs typeface="Times New Roman" panose="02020603050405020304" pitchFamily="18" charset="0"/>
                </a:rPr>
                <a:t> </a:t>
              </a:r>
              <a:r>
                <a:rPr lang="en-US" sz="4800" b="1" kern="0" dirty="0" err="1">
                  <a:solidFill>
                    <a:srgbClr val="513632">
                      <a:lumMod val="75000"/>
                    </a:srgbClr>
                  </a:solidFill>
                  <a:latin typeface="Times New Roman" panose="02020603050405020304" pitchFamily="18" charset="0"/>
                  <a:cs typeface="Times New Roman" panose="02020603050405020304" pitchFamily="18" charset="0"/>
                </a:rPr>
                <a:t>chỗ</a:t>
              </a:r>
              <a:r>
                <a:rPr lang="en-US" sz="4800" b="1" kern="0" dirty="0">
                  <a:solidFill>
                    <a:srgbClr val="513632">
                      <a:lumMod val="75000"/>
                    </a:srgbClr>
                  </a:solidFill>
                  <a:latin typeface="Times New Roman" panose="02020603050405020304" pitchFamily="18" charset="0"/>
                  <a:cs typeface="Times New Roman" panose="02020603050405020304" pitchFamily="18" charset="0"/>
                </a:rPr>
                <a:t> </a:t>
              </a:r>
              <a:r>
                <a:rPr lang="en-US" sz="4800" b="1" kern="0" dirty="0" err="1">
                  <a:solidFill>
                    <a:srgbClr val="513632">
                      <a:lumMod val="75000"/>
                    </a:srgbClr>
                  </a:solidFill>
                  <a:latin typeface="Times New Roman" panose="02020603050405020304" pitchFamily="18" charset="0"/>
                  <a:cs typeface="Times New Roman" panose="02020603050405020304" pitchFamily="18" charset="0"/>
                </a:rPr>
                <a:t>trống</a:t>
              </a:r>
              <a:endParaRPr lang="en-US" sz="4800" b="1" kern="0" dirty="0">
                <a:solidFill>
                  <a:srgbClr val="513632">
                    <a:lumMod val="75000"/>
                  </a:srgbClr>
                </a:solidFill>
                <a:latin typeface="Times New Roman" panose="02020603050405020304" pitchFamily="18"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Times New Roman" panose="02020603050405020304" pitchFamily="18" charset="0"/>
                <a:cs typeface="Times New Roman" panose="02020603050405020304" pitchFamily="18"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Times New Roman" panose="02020603050405020304" pitchFamily="18" charset="0"/>
                    <a:cs typeface="Times New Roman" panose="02020603050405020304" pitchFamily="18"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Times New Roman" panose="02020603050405020304" pitchFamily="18" charset="0"/>
                  <a:cs typeface="Times New Roman" panose="02020603050405020304" pitchFamily="18"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Times New Roman" panose="02020603050405020304" pitchFamily="18" charset="0"/>
                    <a:cs typeface="Times New Roman" panose="02020603050405020304" pitchFamily="18"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Times New Roman" panose="02020603050405020304" pitchFamily="18" charset="0"/>
              <a:cs typeface="Times New Roman" panose="02020603050405020304" pitchFamily="18"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Chia </a:t>
            </a:r>
            <a:r>
              <a:rPr lang="en-US" sz="4000" b="1" dirty="0" err="1">
                <a:solidFill>
                  <a:srgbClr val="002060"/>
                </a:solidFill>
                <a:latin typeface="Times New Roman" panose="02020603050405020304" pitchFamily="18" charset="0"/>
                <a:cs typeface="Times New Roman" panose="02020603050405020304" pitchFamily="18" charset="0"/>
              </a:rPr>
              <a:t>sẻ</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hiểu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biết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về</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tác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dụng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máy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latin typeface="Times New Roman" panose="02020603050405020304" pitchFamily="18" charset="0"/>
                <a:cs typeface="Times New Roman" panose="02020603050405020304" pitchFamily="18" charset="0"/>
              </a:rPr>
              <a:t>Mô tả được mối quan hệ đơn giản giữa đài truyền hình và máy thu hình.</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latin typeface="Times New Roman" panose="02020603050405020304" pitchFamily="18" charset="0"/>
                  <a:cs typeface="Times New Roman" panose="02020603050405020304" pitchFamily="18" charset="0"/>
                </a:rPr>
                <a:t>Thảo</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luận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nhóm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đôi</a:t>
              </a:r>
              <a:endParaRPr lang="en-US" sz="4400" b="1"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Times New Roman" panose="02020603050405020304" pitchFamily="18" charset="0"/>
                <a:cs typeface="Times New Roman" panose="02020603050405020304" pitchFamily="18" charset="0"/>
              </a:rPr>
              <a:t>Trong Hình 2 đang thể hiện hoạt động gì ở đài truy</a:t>
            </a:r>
            <a:r>
              <a:rPr lang="en-US" sz="3200" b="1" dirty="0">
                <a:solidFill>
                  <a:srgbClr val="C00000"/>
                </a:solidFill>
                <a:latin typeface="Times New Roman" panose="02020603050405020304" pitchFamily="18" charset="0"/>
                <a:cs typeface="Times New Roman" panose="02020603050405020304" pitchFamily="18" charset="0"/>
              </a:rPr>
              <a:t>ề</a:t>
            </a:r>
            <a:r>
              <a:rPr lang="vi-VN" sz="3200" b="1" dirty="0">
                <a:solidFill>
                  <a:srgbClr val="C00000"/>
                </a:solidFill>
                <a:latin typeface="Times New Roman" panose="02020603050405020304" pitchFamily="18" charset="0"/>
                <a:cs typeface="Times New Roman" panose="02020603050405020304" pitchFamily="18" charset="0"/>
              </a:rPr>
              <a:t>n hình?</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Times New Roman" panose="02020603050405020304" pitchFamily="18" charset="0"/>
                <a:cs typeface="Times New Roman" panose="02020603050405020304" pitchFamily="18"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Times New Roman" panose="02020603050405020304" pitchFamily="18" charset="0"/>
                <a:cs typeface="Times New Roman" panose="02020603050405020304" pitchFamily="18" charset="0"/>
              </a:rPr>
              <a:t>Quan sát kí hiệu sóng cùa đài truyền hình phát ra qua ăng ten để biết máy thu hình thu nhận các chương trình truyền hình từ đâu</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latin typeface="Times New Roman" panose="02020603050405020304" pitchFamily="18" charset="0"/>
                <a:cs typeface="Times New Roman" panose="02020603050405020304" pitchFamily="18"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latin typeface="Times New Roman" panose="02020603050405020304" pitchFamily="18" charset="0"/>
                <a:cs typeface="Times New Roman" panose="02020603050405020304" pitchFamily="18" charset="0"/>
              </a:rPr>
              <a:t>Đài truyền hình là các nơi sản xuất các chương trình truyền hình. </a:t>
            </a:r>
            <a:endParaRPr lang="en-US" sz="3200" dirty="0">
              <a:latin typeface="Times New Roman" panose="02020603050405020304" pitchFamily="18" charset="0"/>
              <a:cs typeface="Times New Roman" panose="02020603050405020304" pitchFamily="18"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Times New Roman" panose="02020603050405020304" pitchFamily="18" charset="0"/>
                <a:cs typeface="Times New Roman" panose="02020603050405020304" pitchFamily="18"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Times New Roman" panose="02020603050405020304" pitchFamily="18" charset="0"/>
                <a:cs typeface="Times New Roman" panose="02020603050405020304" pitchFamily="18"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6"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323850" y="3963795"/>
            <a:ext cx="11868150" cy="2554545"/>
          </a:xfrm>
          <a:prstGeom prst="rect">
            <a:avLst/>
          </a:prstGeom>
          <a:noFill/>
        </p:spPr>
        <p:txBody>
          <a:bodyPr wrap="square" rtlCol="0">
            <a:spAutoFit/>
          </a:bodyPr>
          <a:lstStyle/>
          <a:p>
            <a:pPr lvl="0" algn="ctr"/>
            <a:r>
              <a:rPr lang="vi-VN" sz="4000" dirty="0">
                <a:solidFill>
                  <a:prstClr val="black"/>
                </a:solidFill>
                <a:latin typeface="Times New Roman" panose="02020603050405020304" pitchFamily="18" charset="0"/>
                <a:cs typeface="Times New Roman" panose="02020603050405020304" pitchFamily="18" charset="0"/>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395</Words>
  <Application>Microsoft Office PowerPoint</Application>
  <PresentationFormat>Widescreen</PresentationFormat>
  <Paragraphs>40</Paragraphs>
  <Slides>16</Slides>
  <Notes>3</Notes>
  <HiddenSlides>0</HiddenSlides>
  <MMClips>6</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微软雅黑</vt:lpstr>
      <vt:lpstr>Arial</vt:lpstr>
      <vt:lpstr>Calibri</vt:lpstr>
      <vt:lpstr>Fredoka One</vt:lpstr>
      <vt:lpstr>inpin heiti</vt:lpstr>
      <vt:lpstr>黑体</vt:lpstr>
      <vt:lpstr>Tahoma</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2022-09-08T09:37:02Z</dcterms:created>
  <dcterms:modified xsi:type="dcterms:W3CDTF">2023-11-20T09:46:42Z</dcterms:modified>
</cp:coreProperties>
</file>