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59" r:id="rId3"/>
    <p:sldId id="261" r:id="rId4"/>
    <p:sldId id="278" r:id="rId5"/>
    <p:sldId id="279" r:id="rId6"/>
    <p:sldId id="280" r:id="rId7"/>
    <p:sldId id="281" r:id="rId8"/>
    <p:sldId id="282" r:id="rId9"/>
    <p:sldId id="283" r:id="rId10"/>
    <p:sldId id="284" r:id="rId11"/>
    <p:sldId id="285" r:id="rId12"/>
    <p:sldId id="286" r:id="rId13"/>
    <p:sldId id="271" r:id="rId14"/>
    <p:sldId id="298"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oiny" panose="020B0604020202020204" charset="0"/>
      <p:regular r:id="rId20"/>
    </p:embeddedFont>
    <p:embeddedFont>
      <p:font typeface="iCiel Cadena" panose="020B0604020202020204" charset="0"/>
      <p:bold r:id="rId21"/>
    </p:embeddedFont>
    <p:embeddedFont>
      <p:font typeface="More Sugar" panose="020B0604020202020204" charset="0"/>
      <p:regular r:id="rId22"/>
    </p:embeddedFont>
    <p:embeddedFont>
      <p:font typeface="Open Sans" panose="020B060603050402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A"/>
    <a:srgbClr val="F7B72C"/>
    <a:srgbClr val="F9B5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2"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Diagram&#10;&#10;Description automatically generated">
            <a:extLst>
              <a:ext uri="{FF2B5EF4-FFF2-40B4-BE49-F238E27FC236}">
                <a16:creationId xmlns:a16="http://schemas.microsoft.com/office/drawing/2014/main" id="{D57C2610-D27B-4D77-AB85-7658740CE7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781" y="0"/>
            <a:ext cx="1779781" cy="17797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openxmlformats.org/officeDocument/2006/relationships/image" Target="../media/image25.sv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8.png"/><Relationship Id="rId3" Type="http://schemas.openxmlformats.org/officeDocument/2006/relationships/audio" Target="../media/audio2.wav"/><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22.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8.png"/><Relationship Id="rId3" Type="http://schemas.openxmlformats.org/officeDocument/2006/relationships/audio" Target="../media/audio2.wav"/><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22.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8.png"/><Relationship Id="rId2" Type="http://schemas.openxmlformats.org/officeDocument/2006/relationships/image" Target="../media/image32.png"/><Relationship Id="rId16"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microsoft.com/office/2007/relationships/hdphoto" Target="../media/hdphoto1.wdp"/><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11.sv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42.sv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11.sv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29.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openxmlformats.org/officeDocument/2006/relationships/image" Target="../media/image25.sv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openxmlformats.org/officeDocument/2006/relationships/image" Target="../media/image25.sv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31.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openxmlformats.org/officeDocument/2006/relationships/image" Target="../media/image25.sv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18" Type="http://schemas.openxmlformats.org/officeDocument/2006/relationships/image" Target="../media/image27.png"/><Relationship Id="rId3" Type="http://schemas.openxmlformats.org/officeDocument/2006/relationships/audio" Target="../media/audio2.wav"/><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audio" Target="../media/audio4.wav"/><Relationship Id="rId15" Type="http://schemas.openxmlformats.org/officeDocument/2006/relationships/image" Target="../media/image25.sv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0E1B5D61-ADA8-4613-AE04-F4F6464B2A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75018" y="1257300"/>
            <a:ext cx="12511164" cy="671391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13" b="34661"/>
          <a:stretch>
            <a:fillRect/>
          </a:stretch>
        </p:blipFill>
        <p:spPr>
          <a:xfrm rot="5639570">
            <a:off x="-5775732" y="2577043"/>
            <a:ext cx="12595565" cy="591798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2459" flipH="1">
            <a:off x="14748966" y="7322293"/>
            <a:ext cx="7078068" cy="625443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5495" flipH="1">
            <a:off x="16993463" y="4488164"/>
            <a:ext cx="914131" cy="13106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2028">
            <a:off x="15866972" y="5357573"/>
            <a:ext cx="1134974" cy="1956852"/>
          </a:xfrm>
          <a:prstGeom prst="rect">
            <a:avLst/>
          </a:prstGeom>
        </p:spPr>
      </p:pic>
      <p:sp>
        <p:nvSpPr>
          <p:cNvPr id="13" name="Rectangle 12">
            <a:extLst>
              <a:ext uri="{FF2B5EF4-FFF2-40B4-BE49-F238E27FC236}">
                <a16:creationId xmlns:a16="http://schemas.microsoft.com/office/drawing/2014/main" id="{5CB2AB8F-9593-450C-832A-D4813F29FD96}"/>
              </a:ext>
            </a:extLst>
          </p:cNvPr>
          <p:cNvSpPr/>
          <p:nvPr/>
        </p:nvSpPr>
        <p:spPr>
          <a:xfrm>
            <a:off x="1116440" y="1987278"/>
            <a:ext cx="14704859" cy="4339650"/>
          </a:xfrm>
          <a:prstGeom prst="rect">
            <a:avLst/>
          </a:prstGeom>
          <a:noFill/>
        </p:spPr>
        <p:txBody>
          <a:bodyPr wrap="none" lIns="91440" tIns="45720" rIns="91440" bIns="45720">
            <a:spAutoFit/>
          </a:bodyPr>
          <a:lstStyle/>
          <a:p>
            <a:pPr algn="ctr"/>
            <a:r>
              <a:rPr lang="en-US" sz="13800" b="1" dirty="0">
                <a:ln w="38100">
                  <a:solidFill>
                    <a:schemeClr val="bg1"/>
                  </a:solidFill>
                </a:ln>
                <a:solidFill>
                  <a:schemeClr val="accent6">
                    <a:lumMod val="75000"/>
                  </a:schemeClr>
                </a:solidFill>
                <a:latin typeface="Times New Roman" panose="02020603050405020304" pitchFamily="18" charset="0"/>
                <a:cs typeface="Times New Roman" panose="02020603050405020304" pitchFamily="18" charset="0"/>
              </a:rPr>
              <a:t>ÔN TẬP CUỐI KÌ </a:t>
            </a:r>
          </a:p>
          <a:p>
            <a:pPr algn="ctr"/>
            <a:r>
              <a:rPr lang="en-US" sz="13800" b="1" dirty="0">
                <a:ln w="38100">
                  <a:solidFill>
                    <a:schemeClr val="bg1"/>
                  </a:solidFill>
                </a:ln>
                <a:solidFill>
                  <a:schemeClr val="accent6">
                    <a:lumMod val="75000"/>
                  </a:schemeClr>
                </a:solidFill>
                <a:latin typeface="Times New Roman" panose="02020603050405020304" pitchFamily="18" charset="0"/>
                <a:cs typeface="Times New Roman" panose="02020603050405020304" pitchFamily="18" charset="0"/>
              </a:rPr>
              <a:t>( TIẾT 7)</a:t>
            </a:r>
            <a:endParaRPr lang="en-US" sz="13800" b="1" cap="none" spc="0" dirty="0">
              <a:ln w="38100">
                <a:solidFill>
                  <a:schemeClr val="bg1"/>
                </a:solidFill>
              </a:ln>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id="{65770AB1-FE11-4CC5-BC37-3E391E7BDCAE}"/>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8401" b="95880" l="9955" r="89981">
                        <a14:foregroundMark x1="32281" y1="91721" x2="51353" y2="90590"/>
                        <a14:foregroundMark x1="41817" y1="8683" x2="41817" y2="8683"/>
                        <a14:foregroundMark x1="37242" y1="8441" x2="41463" y2="8441"/>
                        <a14:foregroundMark x1="35954" y1="95880" x2="35954" y2="95880"/>
                      </a14:backgroundRemoval>
                    </a14:imgEffect>
                  </a14:imgLayer>
                </a14:imgProps>
              </a:ext>
              <a:ext uri="{28A0092B-C50C-407E-A947-70E740481C1C}">
                <a14:useLocalDpi xmlns:a14="http://schemas.microsoft.com/office/drawing/2010/main" val="0"/>
              </a:ext>
            </a:extLst>
          </a:blip>
          <a:stretch>
            <a:fillRect/>
          </a:stretch>
        </p:blipFill>
        <p:spPr>
          <a:xfrm>
            <a:off x="12893993" y="4194806"/>
            <a:ext cx="7910389" cy="631133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D8C5B3B-EFAD-45E1-87A8-0A3A13204E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248" y="3649857"/>
            <a:ext cx="10287000" cy="10287000"/>
          </a:xfrm>
          <a:prstGeom prst="rect">
            <a:avLst/>
          </a:prstGeom>
        </p:spPr>
      </p:pic>
    </p:spTree>
    <p:extLst>
      <p:ext uri="{BB962C8B-B14F-4D97-AF65-F5344CB8AC3E}">
        <p14:creationId xmlns:p14="http://schemas.microsoft.com/office/powerpoint/2010/main" val="326031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68947"/>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8</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31422" y="3670954"/>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228516" y="1375531"/>
            <a:ext cx="15221372" cy="1446550"/>
          </a:xfrm>
          <a:prstGeom prst="rect">
            <a:avLst/>
          </a:prstGeom>
          <a:noFill/>
        </p:spPr>
        <p:txBody>
          <a:bodyPr wrap="square" rtlCol="0">
            <a:spAutoFit/>
          </a:bodyPr>
          <a:lstStyle/>
          <a:p>
            <a:r>
              <a:rPr lang="vi-VN" sz="4400" b="1">
                <a:solidFill>
                  <a:srgbClr val="00B050"/>
                </a:solidFill>
                <a:cs typeface="Arial" panose="020B0604020202020204" pitchFamily="34" charset="0"/>
              </a:rPr>
              <a:t>Trong câu "</a:t>
            </a:r>
            <a:r>
              <a:rPr lang="vi-VN" sz="4400" b="1">
                <a:solidFill>
                  <a:srgbClr val="C00000"/>
                </a:solidFill>
                <a:cs typeface="Arial" panose="020B0604020202020204" pitchFamily="34" charset="0"/>
              </a:rPr>
              <a:t>Từ bờ tre làng tôi, tôi vẫn gặp những cánh buồm lên ngược về xuôi.</a:t>
            </a:r>
            <a:r>
              <a:rPr lang="vi-VN" sz="4400" b="1">
                <a:solidFill>
                  <a:srgbClr val="00B050"/>
                </a:solidFill>
                <a:cs typeface="Arial" panose="020B0604020202020204" pitchFamily="34" charset="0"/>
              </a:rPr>
              <a:t>", có mấy </a:t>
            </a:r>
            <a:r>
              <a:rPr lang="vi-VN" sz="4400" b="1">
                <a:solidFill>
                  <a:srgbClr val="C00000"/>
                </a:solidFill>
                <a:cs typeface="Arial" panose="020B0604020202020204" pitchFamily="34" charset="0"/>
              </a:rPr>
              <a:t>cặp từ trái nghĩa</a:t>
            </a:r>
            <a:r>
              <a:rPr lang="vi-VN" sz="4400" b="1">
                <a:solidFill>
                  <a:srgbClr val="00B050"/>
                </a:solidFill>
                <a:cs typeface="Arial" panose="020B0604020202020204" pitchFamily="34" charset="0"/>
              </a:rPr>
              <a:t>?</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56822" y="5768313"/>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18300" y="6141303"/>
            <a:ext cx="7411095" cy="830997"/>
          </a:xfrm>
          <a:prstGeom prst="rect">
            <a:avLst/>
          </a:prstGeom>
          <a:noFill/>
        </p:spPr>
        <p:txBody>
          <a:bodyPr wrap="square" rtlCol="0">
            <a:spAutoFit/>
          </a:bodyPr>
          <a:lstStyle/>
          <a:p>
            <a:r>
              <a:rPr lang="it-IT" sz="4800">
                <a:latin typeface="Arial" panose="020B0604020202020204" pitchFamily="34" charset="0"/>
                <a:cs typeface="Arial" panose="020B0604020202020204" pitchFamily="34" charset="0"/>
              </a:rPr>
              <a:t>Hai cặp từ.</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260259"/>
            <a:ext cx="7411095"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Ba</a:t>
            </a:r>
            <a:r>
              <a:rPr lang="vi-VN" sz="4400">
                <a:cs typeface="Arial" panose="020B0604020202020204" pitchFamily="34" charset="0"/>
              </a:rPr>
              <a:t> cặp từ.</a:t>
            </a:r>
            <a:endParaRPr lang="en-US" sz="4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2439" y="325978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46947" y="5656249"/>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08153" y="3986946"/>
            <a:ext cx="7411095" cy="830997"/>
          </a:xfrm>
          <a:prstGeom prst="rect">
            <a:avLst/>
          </a:prstGeom>
          <a:noFill/>
        </p:spPr>
        <p:txBody>
          <a:bodyPr wrap="square" rtlCol="0">
            <a:spAutoFit/>
          </a:bodyPr>
          <a:lstStyle/>
          <a:p>
            <a:r>
              <a:rPr lang="vi-VN" sz="4800">
                <a:cs typeface="Arial" panose="020B0604020202020204" pitchFamily="34" charset="0"/>
              </a:rPr>
              <a:t>Một cặp từ.</a:t>
            </a:r>
            <a:endParaRPr lang="en-US" sz="4800">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
        <p:nvSpPr>
          <p:cNvPr id="41" name="TextBox 40">
            <a:extLst>
              <a:ext uri="{FF2B5EF4-FFF2-40B4-BE49-F238E27FC236}">
                <a16:creationId xmlns:a16="http://schemas.microsoft.com/office/drawing/2014/main" id="{BF1D5711-462E-4D60-9B87-CD8CFA5CC3FD}"/>
              </a:ext>
            </a:extLst>
          </p:cNvPr>
          <p:cNvSpPr txBox="1"/>
          <p:nvPr/>
        </p:nvSpPr>
        <p:spPr>
          <a:xfrm>
            <a:off x="5326008" y="6017577"/>
            <a:ext cx="12235867" cy="923330"/>
          </a:xfrm>
          <a:prstGeom prst="rect">
            <a:avLst/>
          </a:prstGeom>
          <a:noFill/>
        </p:spPr>
        <p:txBody>
          <a:bodyPr wrap="square">
            <a:spAutoFit/>
          </a:bodyPr>
          <a:lstStyle/>
          <a:p>
            <a:r>
              <a:rPr lang="vi-VN" sz="5400">
                <a:solidFill>
                  <a:srgbClr val="FF0000"/>
                </a:solidFill>
              </a:rPr>
              <a:t>(Đó là các từ: </a:t>
            </a:r>
            <a:r>
              <a:rPr lang="vi-VN" sz="5400" b="1">
                <a:solidFill>
                  <a:srgbClr val="FF0000"/>
                </a:solidFill>
              </a:rPr>
              <a:t>lên-về, ngược - xuôi</a:t>
            </a:r>
            <a:r>
              <a:rPr lang="vi-VN" sz="5400">
                <a:solidFill>
                  <a:srgbClr val="FF0000"/>
                </a:solidFill>
              </a:rPr>
              <a:t>)</a:t>
            </a:r>
          </a:p>
        </p:txBody>
      </p:sp>
    </p:spTree>
    <p:extLst>
      <p:ext uri="{BB962C8B-B14F-4D97-AF65-F5344CB8AC3E}">
        <p14:creationId xmlns:p14="http://schemas.microsoft.com/office/powerpoint/2010/main" val="32621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barn(inVertical)">
                                      <p:cBhvr>
                                        <p:cTn id="113" dur="500"/>
                                        <p:tgtEl>
                                          <p:spTgt spid="41"/>
                                        </p:tgtEl>
                                      </p:cBhvr>
                                    </p:animEffect>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subTnLst>
                                    <p:audio>
                                      <p:cMediaNode>
                                        <p:cTn display="0" masterRel="sameClick">
                                          <p:stCondLst>
                                            <p:cond evt="begin" delay="0">
                                              <p:tn val="11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fade">
                                      <p:cBhvr>
                                        <p:cTn id="125" dur="500"/>
                                        <p:tgtEl>
                                          <p:spTgt spid="40"/>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9</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943600" y="7852813"/>
            <a:ext cx="99711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390542" y="1481134"/>
            <a:ext cx="14782800" cy="1323439"/>
          </a:xfrm>
          <a:prstGeom prst="rect">
            <a:avLst/>
          </a:prstGeom>
          <a:noFill/>
        </p:spPr>
        <p:txBody>
          <a:bodyPr wrap="square" rtlCol="0">
            <a:spAutoFit/>
          </a:bodyPr>
          <a:lstStyle/>
          <a:p>
            <a:pPr algn="ctr"/>
            <a:r>
              <a:rPr lang="vi-VN" sz="4000" b="1">
                <a:solidFill>
                  <a:srgbClr val="00B050"/>
                </a:solidFill>
                <a:cs typeface="Arial" panose="020B0604020202020204" pitchFamily="34" charset="0"/>
              </a:rPr>
              <a:t>Từ </a:t>
            </a:r>
            <a:r>
              <a:rPr lang="vi-VN" sz="4000" b="1" i="1">
                <a:solidFill>
                  <a:srgbClr val="C00000"/>
                </a:solidFill>
                <a:cs typeface="Arial" panose="020B0604020202020204" pitchFamily="34" charset="0"/>
              </a:rPr>
              <a:t>trong</a:t>
            </a:r>
            <a:r>
              <a:rPr lang="vi-VN" sz="4000" b="1">
                <a:solidFill>
                  <a:srgbClr val="00B050"/>
                </a:solidFill>
                <a:cs typeface="Arial" panose="020B0604020202020204" pitchFamily="34" charset="0"/>
              </a:rPr>
              <a:t> ở cụm từ </a:t>
            </a:r>
            <a:r>
              <a:rPr lang="vi-VN" sz="4000" b="1" i="1">
                <a:solidFill>
                  <a:srgbClr val="C00000"/>
                </a:solidFill>
                <a:cs typeface="Arial" panose="020B0604020202020204" pitchFamily="34" charset="0"/>
              </a:rPr>
              <a:t>phấp phới trong gió </a:t>
            </a:r>
            <a:r>
              <a:rPr lang="vi-VN" sz="4000" b="1">
                <a:solidFill>
                  <a:srgbClr val="00B050"/>
                </a:solidFill>
                <a:cs typeface="Arial" panose="020B0604020202020204" pitchFamily="34" charset="0"/>
              </a:rPr>
              <a:t>và từ </a:t>
            </a:r>
            <a:r>
              <a:rPr lang="vi-VN" sz="4000" b="1">
                <a:solidFill>
                  <a:srgbClr val="C00000"/>
                </a:solidFill>
                <a:cs typeface="Arial" panose="020B0604020202020204" pitchFamily="34" charset="0"/>
              </a:rPr>
              <a:t>trong</a:t>
            </a:r>
            <a:r>
              <a:rPr lang="vi-VN" sz="4000" b="1">
                <a:solidFill>
                  <a:srgbClr val="00B050"/>
                </a:solidFill>
                <a:cs typeface="Arial" panose="020B0604020202020204" pitchFamily="34" charset="0"/>
              </a:rPr>
              <a:t> ở cụm từ </a:t>
            </a:r>
            <a:r>
              <a:rPr lang="vi-VN" sz="4000" b="1" i="1">
                <a:solidFill>
                  <a:srgbClr val="C00000"/>
                </a:solidFill>
                <a:cs typeface="Arial" panose="020B0604020202020204" pitchFamily="34" charset="0"/>
              </a:rPr>
              <a:t>nắng trời đẹp trong </a:t>
            </a:r>
            <a:r>
              <a:rPr lang="vi-VN" sz="4000" b="1">
                <a:solidFill>
                  <a:srgbClr val="00B050"/>
                </a:solidFill>
                <a:cs typeface="Arial" panose="020B0604020202020204" pitchFamily="34" charset="0"/>
              </a:rPr>
              <a:t>có quan hệ với nhau như thế</a:t>
            </a:r>
            <a:r>
              <a:rPr lang="en-US" sz="4000" b="1">
                <a:solidFill>
                  <a:srgbClr val="00B050"/>
                </a:solidFill>
                <a:cs typeface="Arial" panose="020B0604020202020204" pitchFamily="34" charset="0"/>
              </a:rPr>
              <a:t> </a:t>
            </a:r>
            <a:r>
              <a:rPr lang="en-US" sz="4000" b="1">
                <a:solidFill>
                  <a:srgbClr val="00B050"/>
                </a:solidFill>
                <a:latin typeface="Arial" panose="020B0604020202020204" pitchFamily="34" charset="0"/>
                <a:cs typeface="Arial" panose="020B0604020202020204" pitchFamily="34" charset="0"/>
              </a:rPr>
              <a:t>nào?</a:t>
            </a:r>
            <a:endParaRPr lang="vi-VN" sz="4000" b="1">
              <a:solidFill>
                <a:srgbClr val="00B05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942002" y="3605838"/>
            <a:ext cx="9967545"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942002" y="5689181"/>
            <a:ext cx="9967545"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607391" y="4031147"/>
            <a:ext cx="7400545"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Đó là một từ nhiều nghĩa.</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723037" y="6227987"/>
            <a:ext cx="7566952" cy="830997"/>
          </a:xfrm>
          <a:prstGeom prst="rect">
            <a:avLst/>
          </a:prstGeom>
          <a:noFill/>
        </p:spPr>
        <p:txBody>
          <a:bodyPr wrap="square" rtlCol="0">
            <a:spAutoFit/>
          </a:bodyPr>
          <a:lstStyle/>
          <a:p>
            <a:r>
              <a:rPr lang="vi-VN" sz="4800">
                <a:cs typeface="Arial" panose="020B0604020202020204" pitchFamily="34" charset="0"/>
              </a:rPr>
              <a:t>Đó là hai từ đồng nghĩa.</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230910" y="7711558"/>
            <a:ext cx="2014711"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507440" y="3633323"/>
            <a:ext cx="149876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507440" y="5775114"/>
            <a:ext cx="149876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557884" y="8372010"/>
            <a:ext cx="7245034" cy="830997"/>
          </a:xfrm>
          <a:prstGeom prst="rect">
            <a:avLst/>
          </a:prstGeom>
          <a:noFill/>
        </p:spPr>
        <p:txBody>
          <a:bodyPr wrap="square" rtlCol="0">
            <a:spAutoFit/>
          </a:bodyPr>
          <a:lstStyle/>
          <a:p>
            <a:r>
              <a:rPr lang="vi-VN" sz="4800">
                <a:cs typeface="Arial" panose="020B0604020202020204" pitchFamily="34" charset="0"/>
              </a:rPr>
              <a:t>Đó là hai từ đồng </a:t>
            </a:r>
            <a:r>
              <a:rPr lang="en-US" sz="4800">
                <a:latin typeface="Arial" panose="020B0604020202020204" pitchFamily="34" charset="0"/>
                <a:cs typeface="Arial" panose="020B0604020202020204" pitchFamily="34" charset="0"/>
              </a:rPr>
              <a:t>âm</a:t>
            </a:r>
            <a:r>
              <a:rPr lang="vi-VN" sz="4800">
                <a:cs typeface="Arial" panose="020B0604020202020204" pitchFamily="34" charset="0"/>
              </a:rPr>
              <a:t>.</a:t>
            </a:r>
          </a:p>
        </p:txBody>
      </p:sp>
      <p:pic>
        <p:nvPicPr>
          <p:cNvPr id="41" name="Picture 6">
            <a:extLst>
              <a:ext uri="{FF2B5EF4-FFF2-40B4-BE49-F238E27FC236}">
                <a16:creationId xmlns:a16="http://schemas.microsoft.com/office/drawing/2014/main" id="{8F3CCD57-BF6A-48F0-866D-4B5E04C6558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377039">
            <a:off x="1014429" y="3653138"/>
            <a:ext cx="2952976" cy="2316152"/>
          </a:xfrm>
          <a:prstGeom prst="rect">
            <a:avLst/>
          </a:prstGeom>
        </p:spPr>
      </p:pic>
      <p:pic>
        <p:nvPicPr>
          <p:cNvPr id="42" name="Picture 41">
            <a:extLst>
              <a:ext uri="{FF2B5EF4-FFF2-40B4-BE49-F238E27FC236}">
                <a16:creationId xmlns:a16="http://schemas.microsoft.com/office/drawing/2014/main" id="{B5996685-5214-4672-BD0B-2800058711E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Tree>
    <p:extLst>
      <p:ext uri="{BB962C8B-B14F-4D97-AF65-F5344CB8AC3E}">
        <p14:creationId xmlns:p14="http://schemas.microsoft.com/office/powerpoint/2010/main" val="421332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548076" cy="1079775"/>
            <a:chOff x="476875" y="237289"/>
            <a:chExt cx="2548076" cy="1079775"/>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560194" y="353882"/>
              <a:ext cx="2464757"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10</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943600" y="7852813"/>
            <a:ext cx="99711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19550" y="1300703"/>
            <a:ext cx="14782800" cy="1446550"/>
          </a:xfrm>
          <a:prstGeom prst="rect">
            <a:avLst/>
          </a:prstGeom>
          <a:noFill/>
        </p:spPr>
        <p:txBody>
          <a:bodyPr wrap="square" rtlCol="0">
            <a:spAutoFit/>
          </a:bodyPr>
          <a:lstStyle/>
          <a:p>
            <a:pPr algn="ctr"/>
            <a:r>
              <a:rPr lang="vi-VN" sz="4400" b="1">
                <a:solidFill>
                  <a:srgbClr val="00B050"/>
                </a:solidFill>
                <a:cs typeface="Arial" panose="020B0604020202020204" pitchFamily="34" charset="0"/>
              </a:rPr>
              <a:t>Trong câu "</a:t>
            </a:r>
            <a:r>
              <a:rPr lang="vi-VN" sz="4400" b="1">
                <a:solidFill>
                  <a:srgbClr val="C00000"/>
                </a:solidFill>
                <a:cs typeface="Arial" panose="020B0604020202020204" pitchFamily="34" charset="0"/>
              </a:rPr>
              <a:t>Còn lá buồm thì cứ căng phồng như ngực người khổng lồ đẩy thuyền đi.</a:t>
            </a:r>
            <a:r>
              <a:rPr lang="vi-VN" sz="4400" b="1">
                <a:solidFill>
                  <a:srgbClr val="00B050"/>
                </a:solidFill>
                <a:cs typeface="Arial" panose="020B0604020202020204" pitchFamily="34" charset="0"/>
              </a:rPr>
              <a:t>", có mấy quan hệ từ?</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942002" y="3605838"/>
            <a:ext cx="9967545"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942002" y="5689181"/>
            <a:ext cx="9967545"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736044" y="4095630"/>
            <a:ext cx="7060380" cy="769441"/>
          </a:xfrm>
          <a:prstGeom prst="rect">
            <a:avLst/>
          </a:prstGeom>
          <a:noFill/>
        </p:spPr>
        <p:txBody>
          <a:bodyPr wrap="square" rtlCol="0">
            <a:spAutoFit/>
          </a:bodyPr>
          <a:lstStyle/>
          <a:p>
            <a:r>
              <a:rPr lang="vi-VN" sz="4400">
                <a:cs typeface="Arial" panose="020B0604020202020204" pitchFamily="34" charset="0"/>
              </a:rPr>
              <a:t>Một quan hệ từ.</a:t>
            </a:r>
          </a:p>
        </p:txBody>
      </p:sp>
      <p:sp>
        <p:nvSpPr>
          <p:cNvPr id="37" name="TextBox 36">
            <a:extLst>
              <a:ext uri="{FF2B5EF4-FFF2-40B4-BE49-F238E27FC236}">
                <a16:creationId xmlns:a16="http://schemas.microsoft.com/office/drawing/2014/main" id="{5B705EBF-4475-4C6E-A2C9-6C0E2ABDC63C}"/>
              </a:ext>
            </a:extLst>
          </p:cNvPr>
          <p:cNvSpPr txBox="1"/>
          <p:nvPr/>
        </p:nvSpPr>
        <p:spPr>
          <a:xfrm>
            <a:off x="7736044" y="6250118"/>
            <a:ext cx="7219138" cy="769441"/>
          </a:xfrm>
          <a:prstGeom prst="rect">
            <a:avLst/>
          </a:prstGeom>
          <a:noFill/>
        </p:spPr>
        <p:txBody>
          <a:bodyPr wrap="square" rtlCol="0">
            <a:spAutoFit/>
          </a:bodyPr>
          <a:lstStyle/>
          <a:p>
            <a:r>
              <a:rPr lang="vi-VN" sz="4400">
                <a:cs typeface="Arial" panose="020B0604020202020204" pitchFamily="34" charset="0"/>
              </a:rPr>
              <a:t>Hai quan hệ từ.</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710644" y="8437189"/>
            <a:ext cx="6912017" cy="769441"/>
          </a:xfrm>
          <a:prstGeom prst="rect">
            <a:avLst/>
          </a:prstGeom>
          <a:noFill/>
        </p:spPr>
        <p:txBody>
          <a:bodyPr wrap="square" rtlCol="0">
            <a:spAutoFit/>
          </a:bodyPr>
          <a:lstStyle/>
          <a:p>
            <a:r>
              <a:rPr lang="vi-VN" sz="4400">
                <a:cs typeface="Arial" panose="020B0604020202020204" pitchFamily="34" charset="0"/>
              </a:rPr>
              <a:t>Ba quan hệ từ.</a:t>
            </a:r>
          </a:p>
        </p:txBody>
      </p:sp>
      <p:pic>
        <p:nvPicPr>
          <p:cNvPr id="41" name="Picture 6">
            <a:extLst>
              <a:ext uri="{FF2B5EF4-FFF2-40B4-BE49-F238E27FC236}">
                <a16:creationId xmlns:a16="http://schemas.microsoft.com/office/drawing/2014/main" id="{80CF123B-4005-439E-8232-5CC39D3A5D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377039">
            <a:off x="1014429" y="3653138"/>
            <a:ext cx="2952976" cy="2316152"/>
          </a:xfrm>
          <a:prstGeom prst="rect">
            <a:avLst/>
          </a:prstGeom>
        </p:spPr>
      </p:pic>
      <p:pic>
        <p:nvPicPr>
          <p:cNvPr id="42" name="Picture 41">
            <a:extLst>
              <a:ext uri="{FF2B5EF4-FFF2-40B4-BE49-F238E27FC236}">
                <a16:creationId xmlns:a16="http://schemas.microsoft.com/office/drawing/2014/main" id="{1538479C-7896-4744-8D46-8947D3FDEDF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
        <p:nvSpPr>
          <p:cNvPr id="43" name="TextBox 42">
            <a:extLst>
              <a:ext uri="{FF2B5EF4-FFF2-40B4-BE49-F238E27FC236}">
                <a16:creationId xmlns:a16="http://schemas.microsoft.com/office/drawing/2014/main" id="{B020E64F-EEFF-45D3-A532-8A4A2A17733F}"/>
              </a:ext>
            </a:extLst>
          </p:cNvPr>
          <p:cNvSpPr txBox="1"/>
          <p:nvPr/>
        </p:nvSpPr>
        <p:spPr>
          <a:xfrm>
            <a:off x="5327746" y="6217744"/>
            <a:ext cx="11977103" cy="1107996"/>
          </a:xfrm>
          <a:prstGeom prst="rect">
            <a:avLst/>
          </a:prstGeom>
          <a:noFill/>
        </p:spPr>
        <p:txBody>
          <a:bodyPr wrap="square">
            <a:spAutoFit/>
          </a:bodyPr>
          <a:lstStyle/>
          <a:p>
            <a:r>
              <a:rPr lang="vi-VN" sz="6600" b="0" i="0">
                <a:solidFill>
                  <a:srgbClr val="FF0000"/>
                </a:solidFill>
                <a:effectLst/>
                <a:latin typeface="Open Sans" panose="020B0606030504020204" pitchFamily="34" charset="0"/>
              </a:rPr>
              <a:t>Đó là các từ: </a:t>
            </a:r>
            <a:r>
              <a:rPr lang="vi-VN" sz="6600" b="1" i="0">
                <a:solidFill>
                  <a:srgbClr val="FF0000"/>
                </a:solidFill>
                <a:effectLst/>
                <a:latin typeface="Open Sans" panose="020B0606030504020204" pitchFamily="34" charset="0"/>
              </a:rPr>
              <a:t>còn, thì, như</a:t>
            </a:r>
            <a:endParaRPr lang="en-US" sz="6600" b="1">
              <a:solidFill>
                <a:srgbClr val="FF0000"/>
              </a:solidFill>
            </a:endParaRPr>
          </a:p>
        </p:txBody>
      </p:sp>
    </p:spTree>
    <p:extLst>
      <p:ext uri="{BB962C8B-B14F-4D97-AF65-F5344CB8AC3E}">
        <p14:creationId xmlns:p14="http://schemas.microsoft.com/office/powerpoint/2010/main" val="32418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42" presetClass="path" presetSubtype="0" accel="50000" decel="50000" fill="hold" nodeType="withEffect">
                                  <p:stCondLst>
                                    <p:cond delay="0"/>
                                  </p:stCondLst>
                                  <p:childTnLst>
                                    <p:animMotion origin="layout" path="M 5.55556E-7 -1.97531E-6 L -0.00182 -0.4216 " pathEditMode="relative" rAng="0" ptsTypes="AA">
                                      <p:cBhvr>
                                        <p:cTn id="112" dur="2000" fill="hold"/>
                                        <p:tgtEl>
                                          <p:spTgt spid="16"/>
                                        </p:tgtEl>
                                        <p:attrNameLst>
                                          <p:attrName>ppt_x</p:attrName>
                                          <p:attrName>ppt_y</p:attrName>
                                        </p:attrNameLst>
                                      </p:cBhvr>
                                      <p:rCtr x="-95" y="-21080"/>
                                    </p:animMotion>
                                  </p:childTnLst>
                                </p:cTn>
                              </p:par>
                              <p:par>
                                <p:cTn id="113" presetID="14" presetClass="entr" presetSubtype="1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randombar(horizontal)">
                                      <p:cBhvr>
                                        <p:cTn id="115" dur="500"/>
                                        <p:tgtEl>
                                          <p:spTgt spid="43"/>
                                        </p:tgtEl>
                                      </p:cBhvr>
                                    </p:animEffect>
                                  </p:childTnLst>
                                </p:cTn>
                              </p:par>
                              <p:par>
                                <p:cTn id="116" presetID="42" presetClass="path" presetSubtype="0" accel="50000" decel="50000" fill="hold" grpId="2" nodeType="withEffect">
                                  <p:stCondLst>
                                    <p:cond delay="0"/>
                                  </p:stCondLst>
                                  <p:childTnLst>
                                    <p:animMotion origin="layout" path="M -2.77778E-7 -1.7284E-6 L -0.00017 -0.41065 " pathEditMode="relative" rAng="0" ptsTypes="AA">
                                      <p:cBhvr>
                                        <p:cTn id="117" dur="2000" fill="hold"/>
                                        <p:tgtEl>
                                          <p:spTgt spid="25"/>
                                        </p:tgtEl>
                                        <p:attrNameLst>
                                          <p:attrName>ppt_x</p:attrName>
                                          <p:attrName>ppt_y</p:attrName>
                                        </p:attrNameLst>
                                      </p:cBhvr>
                                      <p:rCtr x="-9" y="-20540"/>
                                    </p:animMotion>
                                  </p:childTnLst>
                                </p:cTn>
                              </p:par>
                              <p:par>
                                <p:cTn id="118" presetID="42" presetClass="path" presetSubtype="0" accel="50000" decel="50000" fill="hold" nodeType="withEffect">
                                  <p:stCondLst>
                                    <p:cond delay="0"/>
                                  </p:stCondLst>
                                  <p:childTnLst>
                                    <p:animMotion origin="layout" path="M -4.16667E-6 -1.7284E-6 L 0.00356 -0.42129 " pathEditMode="relative" rAng="0" ptsTypes="AA">
                                      <p:cBhvr>
                                        <p:cTn id="119" dur="2000" fill="hold"/>
                                        <p:tgtEl>
                                          <p:spTgt spid="38"/>
                                        </p:tgtEl>
                                        <p:attrNameLst>
                                          <p:attrName>ppt_x</p:attrName>
                                          <p:attrName>ppt_y</p:attrName>
                                        </p:attrNameLst>
                                      </p:cBhvr>
                                      <p:rCtr x="174" y="-21065"/>
                                    </p:animMotion>
                                  </p:childTnLst>
                                </p:cTn>
                              </p:par>
                            </p:childTnLst>
                          </p:cTn>
                        </p:par>
                      </p:childTnLst>
                    </p:cTn>
                  </p:par>
                </p:childTnLst>
              </p:cTn>
              <p:nextCondLst>
                <p:cond evt="onClick" delay="0">
                  <p:tgtEl>
                    <p:spTgt spid="16"/>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6" restart="whenNotActive" fill="hold" evtFilter="cancelBubble" nodeType="interactiveSeq">
                <p:stCondLst>
                  <p:cond evt="onClick" delay="0">
                    <p:tgtEl>
                      <p:spTgt spid="31"/>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fade">
                                      <p:cBhvr>
                                        <p:cTn id="131" dur="500"/>
                                        <p:tgtEl>
                                          <p:spTgt spid="40"/>
                                        </p:tgtEl>
                                      </p:cBhvr>
                                    </p:animEffect>
                                  </p:childTnLst>
                                  <p:subTnLst>
                                    <p:audio>
                                      <p:cMediaNode>
                                        <p:cTn display="0" masterRel="sameClick">
                                          <p:stCondLst>
                                            <p:cond evt="begin" delay="0">
                                              <p:tn val="1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25" grpId="2"/>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44" b="28221"/>
          <a:stretch>
            <a:fillRect/>
          </a:stretch>
        </p:blipFill>
        <p:spPr>
          <a:xfrm rot="461708">
            <a:off x="-123447" y="8922595"/>
            <a:ext cx="3237015" cy="10222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33">
            <a:off x="5526685" y="843316"/>
            <a:ext cx="6319537" cy="223780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3316" y="259639"/>
            <a:ext cx="4160184" cy="41148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71204">
            <a:off x="17368353" y="4075026"/>
            <a:ext cx="974262" cy="1679763"/>
          </a:xfrm>
          <a:prstGeom prst="rect">
            <a:avLst/>
          </a:prstGeom>
        </p:spPr>
      </p:pic>
      <p:grpSp>
        <p:nvGrpSpPr>
          <p:cNvPr id="16" name="Group 15">
            <a:extLst>
              <a:ext uri="{FF2B5EF4-FFF2-40B4-BE49-F238E27FC236}">
                <a16:creationId xmlns:a16="http://schemas.microsoft.com/office/drawing/2014/main" id="{20F20871-4DC9-43E6-B9E8-BEF44EFA8335}"/>
              </a:ext>
            </a:extLst>
          </p:cNvPr>
          <p:cNvGrpSpPr/>
          <p:nvPr/>
        </p:nvGrpSpPr>
        <p:grpSpPr>
          <a:xfrm>
            <a:off x="260305" y="7168086"/>
            <a:ext cx="882695" cy="794814"/>
            <a:chOff x="260305" y="7168086"/>
            <a:chExt cx="1536789" cy="1542390"/>
          </a:xfrm>
        </p:grpSpPr>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0305" y="7271482"/>
              <a:ext cx="1536789" cy="143899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77385" flipH="1">
              <a:off x="530091" y="7009953"/>
              <a:ext cx="729079" cy="1045346"/>
            </a:xfrm>
            <a:prstGeom prst="rect">
              <a:avLst/>
            </a:prstGeom>
          </p:spPr>
        </p:pic>
      </p:grpSp>
      <p:sp>
        <p:nvSpPr>
          <p:cNvPr id="17" name="Rectangle 16">
            <a:extLst>
              <a:ext uri="{FF2B5EF4-FFF2-40B4-BE49-F238E27FC236}">
                <a16:creationId xmlns:a16="http://schemas.microsoft.com/office/drawing/2014/main" id="{A79181AB-1B09-4221-93EA-2F9B534A2406}"/>
              </a:ext>
            </a:extLst>
          </p:cNvPr>
          <p:cNvSpPr/>
          <p:nvPr/>
        </p:nvSpPr>
        <p:spPr>
          <a:xfrm>
            <a:off x="6096000" y="1409700"/>
            <a:ext cx="5440913" cy="1569660"/>
          </a:xfrm>
          <a:prstGeom prst="rect">
            <a:avLst/>
          </a:prstGeom>
          <a:noFill/>
        </p:spPr>
        <p:txBody>
          <a:bodyPr wrap="non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latin typeface="Coiny" panose="02000903060500060000" pitchFamily="2" charset="0"/>
              </a:rPr>
              <a:t>DẶN DÒ </a:t>
            </a:r>
          </a:p>
        </p:txBody>
      </p:sp>
      <p:pic>
        <p:nvPicPr>
          <p:cNvPr id="18" name="Picture 17" descr="A picture containing text&#10;&#10;Description automatically generated">
            <a:extLst>
              <a:ext uri="{FF2B5EF4-FFF2-40B4-BE49-F238E27FC236}">
                <a16:creationId xmlns:a16="http://schemas.microsoft.com/office/drawing/2014/main" id="{52302283-6E01-462D-A235-65740E770D5B}"/>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8401" b="95880" l="9955" r="89981">
                        <a14:foregroundMark x1="32281" y1="91721" x2="51353" y2="90590"/>
                        <a14:foregroundMark x1="41817" y1="8683" x2="41817" y2="8683"/>
                        <a14:foregroundMark x1="37242" y1="8441" x2="41463" y2="8441"/>
                        <a14:foregroundMark x1="35954" y1="95880" x2="35954" y2="95880"/>
                      </a14:backgroundRemoval>
                    </a14:imgEffect>
                  </a14:imgLayer>
                </a14:imgProps>
              </a:ext>
              <a:ext uri="{28A0092B-C50C-407E-A947-70E740481C1C}">
                <a14:useLocalDpi xmlns:a14="http://schemas.microsoft.com/office/drawing/2010/main" val="0"/>
              </a:ext>
            </a:extLst>
          </a:blip>
          <a:stretch>
            <a:fillRect/>
          </a:stretch>
        </p:blipFill>
        <p:spPr>
          <a:xfrm>
            <a:off x="12420600" y="4347225"/>
            <a:ext cx="7910389" cy="6311330"/>
          </a:xfrm>
          <a:prstGeom prst="rect">
            <a:avLst/>
          </a:prstGeom>
        </p:spPr>
      </p:pic>
      <p:sp>
        <p:nvSpPr>
          <p:cNvPr id="19" name="Rectangle 18">
            <a:extLst>
              <a:ext uri="{FF2B5EF4-FFF2-40B4-BE49-F238E27FC236}">
                <a16:creationId xmlns:a16="http://schemas.microsoft.com/office/drawing/2014/main" id="{F78D67AF-B572-499B-A022-47342F704AD6}"/>
              </a:ext>
            </a:extLst>
          </p:cNvPr>
          <p:cNvSpPr/>
          <p:nvPr/>
        </p:nvSpPr>
        <p:spPr>
          <a:xfrm>
            <a:off x="3272149" y="3907873"/>
            <a:ext cx="11088613" cy="3785652"/>
          </a:xfrm>
          <a:prstGeom prst="rect">
            <a:avLst/>
          </a:prstGeom>
          <a:noFill/>
        </p:spPr>
        <p:txBody>
          <a:bodyPr wrap="none" lIns="91440" tIns="45720" rIns="91440" bIns="45720">
            <a:spAutoFit/>
          </a:bodyPr>
          <a:lstStyle/>
          <a:p>
            <a:r>
              <a:rPr lang="en-US" sz="8000" b="0" cap="none" spc="0">
                <a:ln w="0"/>
                <a:solidFill>
                  <a:srgbClr val="C00000"/>
                </a:solidFill>
                <a:latin typeface="iCiel Cadena" panose="02000503000000020004" pitchFamily="2" charset="0"/>
              </a:rPr>
              <a:t>Xem lại nội dung bài học</a:t>
            </a:r>
          </a:p>
          <a:p>
            <a:r>
              <a:rPr lang="en-US" sz="8000">
                <a:ln w="0"/>
                <a:solidFill>
                  <a:srgbClr val="C00000"/>
                </a:solidFill>
                <a:latin typeface="iCiel Cadena" panose="02000503000000020004" pitchFamily="2" charset="0"/>
              </a:rPr>
              <a:t>Chuẩn bị:</a:t>
            </a:r>
          </a:p>
          <a:p>
            <a:r>
              <a:rPr lang="en-US" sz="8000">
                <a:ln w="0"/>
                <a:solidFill>
                  <a:srgbClr val="002060"/>
                </a:solidFill>
                <a:latin typeface="iCiel Cadena" panose="02000503000000020004" pitchFamily="2" charset="0"/>
              </a:rPr>
              <a:t>Bài luyện tập - Tiết 8</a:t>
            </a:r>
            <a:endParaRPr lang="en-US" sz="8000" b="0" cap="none" spc="0">
              <a:ln w="0"/>
              <a:solidFill>
                <a:srgbClr val="002060"/>
              </a:solidFill>
              <a:latin typeface="iCiel Cadena" panose="02000503000000020004" pitchFamily="2" charset="0"/>
            </a:endParaRPr>
          </a:p>
        </p:txBody>
      </p:sp>
      <p:pic>
        <p:nvPicPr>
          <p:cNvPr id="21" name="Picture 20" descr="A picture containing icon&#10;&#10;Description automatically generated">
            <a:extLst>
              <a:ext uri="{FF2B5EF4-FFF2-40B4-BE49-F238E27FC236}">
                <a16:creationId xmlns:a16="http://schemas.microsoft.com/office/drawing/2014/main" id="{98036E4D-8FA4-44EE-A6FF-49FB9833E9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5018" y="3687987"/>
            <a:ext cx="1539283" cy="1446442"/>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4E3A3EC9-FD8B-4B54-B9FA-F956D5F16C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5060" y="5157164"/>
            <a:ext cx="1539283" cy="14464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44" b="28221"/>
          <a:stretch>
            <a:fillRect/>
          </a:stretch>
        </p:blipFill>
        <p:spPr>
          <a:xfrm rot="461708">
            <a:off x="-123447" y="8922595"/>
            <a:ext cx="3237015" cy="10222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33">
            <a:off x="2462071" y="1201485"/>
            <a:ext cx="12935921" cy="549589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3316" y="259639"/>
            <a:ext cx="4160184" cy="41148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71204">
            <a:off x="17368353" y="4075026"/>
            <a:ext cx="974262" cy="1679763"/>
          </a:xfrm>
          <a:prstGeom prst="rect">
            <a:avLst/>
          </a:prstGeom>
        </p:spPr>
      </p:pic>
      <p:grpSp>
        <p:nvGrpSpPr>
          <p:cNvPr id="16" name="Group 15">
            <a:extLst>
              <a:ext uri="{FF2B5EF4-FFF2-40B4-BE49-F238E27FC236}">
                <a16:creationId xmlns:a16="http://schemas.microsoft.com/office/drawing/2014/main" id="{20F20871-4DC9-43E6-B9E8-BEF44EFA8335}"/>
              </a:ext>
            </a:extLst>
          </p:cNvPr>
          <p:cNvGrpSpPr/>
          <p:nvPr/>
        </p:nvGrpSpPr>
        <p:grpSpPr>
          <a:xfrm>
            <a:off x="260305" y="7168086"/>
            <a:ext cx="882695" cy="794814"/>
            <a:chOff x="260305" y="7168086"/>
            <a:chExt cx="1536789" cy="1542390"/>
          </a:xfrm>
        </p:grpSpPr>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0305" y="7271482"/>
              <a:ext cx="1536789" cy="143899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77385" flipH="1">
              <a:off x="530091" y="7009953"/>
              <a:ext cx="729079" cy="1045346"/>
            </a:xfrm>
            <a:prstGeom prst="rect">
              <a:avLst/>
            </a:prstGeom>
          </p:spPr>
        </p:pic>
      </p:grpSp>
      <p:sp>
        <p:nvSpPr>
          <p:cNvPr id="17" name="Rectangle 16">
            <a:extLst>
              <a:ext uri="{FF2B5EF4-FFF2-40B4-BE49-F238E27FC236}">
                <a16:creationId xmlns:a16="http://schemas.microsoft.com/office/drawing/2014/main" id="{A79181AB-1B09-4221-93EA-2F9B534A2406}"/>
              </a:ext>
            </a:extLst>
          </p:cNvPr>
          <p:cNvSpPr/>
          <p:nvPr/>
        </p:nvSpPr>
        <p:spPr>
          <a:xfrm>
            <a:off x="2813948" y="3383347"/>
            <a:ext cx="11994630" cy="1569660"/>
          </a:xfrm>
          <a:prstGeom prst="rect">
            <a:avLst/>
          </a:prstGeom>
          <a:noFill/>
        </p:spPr>
        <p:txBody>
          <a:bodyPr wrap="none" lIns="91440" tIns="45720" rIns="91440" bIns="45720">
            <a:spAutoFit/>
          </a:bodyPr>
          <a:lstStyle/>
          <a:p>
            <a:pPr algn="ctr"/>
            <a:r>
              <a:rPr lang="en-US" sz="9600" b="0" cap="none" spc="0">
                <a:ln w="0"/>
                <a:solidFill>
                  <a:srgbClr val="C00000"/>
                </a:solidFill>
                <a:latin typeface="Coiny" panose="02000903060500060000" pitchFamily="2" charset="0"/>
              </a:rPr>
              <a:t>TẠM BIỆT CÁC EM</a:t>
            </a:r>
          </a:p>
        </p:txBody>
      </p:sp>
      <p:pic>
        <p:nvPicPr>
          <p:cNvPr id="20" name="Picture 19" descr="A couple of figurines on a cake&#10;&#10;Description automatically generated with low confidence">
            <a:extLst>
              <a:ext uri="{FF2B5EF4-FFF2-40B4-BE49-F238E27FC236}">
                <a16:creationId xmlns:a16="http://schemas.microsoft.com/office/drawing/2014/main" id="{60F0807B-827C-4B0F-9B50-A795F4CA05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9525" y="4282649"/>
            <a:ext cx="9126017" cy="6441894"/>
          </a:xfrm>
          <a:prstGeom prst="rect">
            <a:avLst/>
          </a:prstGeom>
        </p:spPr>
      </p:pic>
    </p:spTree>
    <p:extLst>
      <p:ext uri="{BB962C8B-B14F-4D97-AF65-F5344CB8AC3E}">
        <p14:creationId xmlns:p14="http://schemas.microsoft.com/office/powerpoint/2010/main" val="3242930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5190">
            <a:off x="14985030" y="-707598"/>
            <a:ext cx="3574262" cy="280345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2308">
            <a:off x="16834872" y="1918859"/>
            <a:ext cx="1134974" cy="195685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210041" y="149439"/>
            <a:ext cx="4137254" cy="852560"/>
          </a:xfrm>
          <a:prstGeom prst="rect">
            <a:avLst/>
          </a:prstGeom>
        </p:spPr>
      </p:pic>
      <p:sp>
        <p:nvSpPr>
          <p:cNvPr id="16" name="Rectangle 15">
            <a:extLst>
              <a:ext uri="{FF2B5EF4-FFF2-40B4-BE49-F238E27FC236}">
                <a16:creationId xmlns:a16="http://schemas.microsoft.com/office/drawing/2014/main" id="{A52EEBE5-F066-42F1-B253-74BB9DCEEBDF}"/>
              </a:ext>
            </a:extLst>
          </p:cNvPr>
          <p:cNvSpPr/>
          <p:nvPr/>
        </p:nvSpPr>
        <p:spPr>
          <a:xfrm>
            <a:off x="627415" y="362151"/>
            <a:ext cx="3302506" cy="646331"/>
          </a:xfrm>
          <a:prstGeom prst="rect">
            <a:avLst/>
          </a:prstGeom>
          <a:noFill/>
        </p:spPr>
        <p:txBody>
          <a:bodyPr wrap="none" lIns="91440" tIns="45720" rIns="91440" bIns="45720">
            <a:spAutoFit/>
          </a:bodyPr>
          <a:lstStyle/>
          <a:p>
            <a:pPr algn="ctr"/>
            <a:r>
              <a:rPr lang="en-US" sz="3600">
                <a:ln w="0"/>
                <a:latin typeface="Coiny" panose="02000903060500060000" pitchFamily="2" charset="0"/>
              </a:rPr>
              <a:t>A.ĐỌC THẦM</a:t>
            </a:r>
            <a:endParaRPr lang="en-US" sz="3600" b="0" cap="none" spc="0">
              <a:ln w="0"/>
              <a:solidFill>
                <a:schemeClr val="tx1"/>
              </a:solidFill>
              <a:latin typeface="Coiny" panose="02000903060500060000" pitchFamily="2" charset="0"/>
            </a:endParaRPr>
          </a:p>
        </p:txBody>
      </p:sp>
      <p:sp>
        <p:nvSpPr>
          <p:cNvPr id="22" name="TextBox 21">
            <a:extLst>
              <a:ext uri="{FF2B5EF4-FFF2-40B4-BE49-F238E27FC236}">
                <a16:creationId xmlns:a16="http://schemas.microsoft.com/office/drawing/2014/main" id="{45D2B2F3-90D9-459C-B5A3-7D01F17B5772}"/>
              </a:ext>
            </a:extLst>
          </p:cNvPr>
          <p:cNvSpPr txBox="1"/>
          <p:nvPr/>
        </p:nvSpPr>
        <p:spPr>
          <a:xfrm>
            <a:off x="1279075" y="1179725"/>
            <a:ext cx="15256325" cy="8279190"/>
          </a:xfrm>
          <a:prstGeom prst="rect">
            <a:avLst/>
          </a:prstGeom>
          <a:solidFill>
            <a:schemeClr val="accent6">
              <a:lumMod val="20000"/>
              <a:lumOff val="80000"/>
            </a:schemeClr>
          </a:solidFill>
        </p:spPr>
        <p:txBody>
          <a:bodyPr wrap="square">
            <a:spAutoFit/>
          </a:bodyPr>
          <a:lstStyle/>
          <a:p>
            <a:pPr algn="just"/>
            <a:r>
              <a:rPr lang="en-US" sz="2800"/>
              <a:t>	</a:t>
            </a:r>
            <a:r>
              <a:rPr lang="vi-VN" sz="2800"/>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endParaRPr lang="vi-VN" sz="2800"/>
          </a:p>
          <a:p>
            <a:pPr algn="just"/>
            <a:r>
              <a:rPr lang="en-US" sz="2800"/>
              <a:t>	</a:t>
            </a:r>
            <a:r>
              <a:rPr lang="vi-VN" sz="2800"/>
              <a:t>Tôi yêu con sông vì nhiều lẽ, trong đó một hình ảnh tôi cho là đẹp nhất, đó là những cánh buồm. Có những ngày nắng đẹp trời trong, những cánh buồm xuôi ngược giữa dòng sông phẳng lặng. Có cánh màu nâu như màu áo của mẹ tôi. Có cánh màu trắng như màu áo của chị tôi. Có cánh màu xám bạc như màu áo bố tôi suốt ngày vất vả trên đồng. Những cánh buồm đi như rong chơi, nhưng thực ra nó đang đẩy con thuyền chở đầy hàng hóa. Từ bờ tre làng, tôi vẫn gặp những cánh buồm lên 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endParaRPr lang="vi-VN" sz="2800"/>
          </a:p>
          <a:p>
            <a:pPr algn="just"/>
            <a:r>
              <a:rPr lang="en-US" sz="2800"/>
              <a:t>	</a:t>
            </a:r>
            <a:r>
              <a:rPr lang="vi-VN" sz="2800"/>
              <a:t>Những cánh buồm chung thủy cùng con người, vượt qua bao sóng nước, thời gian. Đến nay, đã có những con tàu to lớn, có thể vượt biển khơi. Nhưng những cánh buồm vẫn sống cùng sông nước và con người.</a:t>
            </a:r>
            <a:r>
              <a:rPr lang="en-US" sz="2800"/>
              <a:t>                                                                           </a:t>
            </a:r>
          </a:p>
          <a:p>
            <a:pPr algn="r"/>
            <a:r>
              <a:rPr lang="en-US" sz="2800"/>
              <a:t>Theo BĂNG SƠN</a:t>
            </a:r>
            <a:endParaRPr lang="vi-VN" sz="2800"/>
          </a:p>
        </p:txBody>
      </p:sp>
      <p:sp>
        <p:nvSpPr>
          <p:cNvPr id="23" name="Rectangle 22">
            <a:extLst>
              <a:ext uri="{FF2B5EF4-FFF2-40B4-BE49-F238E27FC236}">
                <a16:creationId xmlns:a16="http://schemas.microsoft.com/office/drawing/2014/main" id="{6CE82AA0-C447-4064-9920-E58B6FB302C7}"/>
              </a:ext>
            </a:extLst>
          </p:cNvPr>
          <p:cNvSpPr/>
          <p:nvPr/>
        </p:nvSpPr>
        <p:spPr>
          <a:xfrm>
            <a:off x="1388135" y="9611347"/>
            <a:ext cx="7732052" cy="523220"/>
          </a:xfrm>
          <a:prstGeom prst="rect">
            <a:avLst/>
          </a:prstGeom>
          <a:noFill/>
        </p:spPr>
        <p:txBody>
          <a:bodyPr wrap="none" lIns="91440" tIns="45720" rIns="91440" bIns="45720">
            <a:spAutoFit/>
          </a:bodyPr>
          <a:lstStyle/>
          <a:p>
            <a:pPr algn="ctr"/>
            <a:r>
              <a:rPr lang="en-US" sz="2800" b="0" i="1" cap="none" spc="0">
                <a:ln w="0"/>
                <a:solidFill>
                  <a:srgbClr val="C00000"/>
                </a:solidFill>
              </a:rPr>
              <a:t>Trỉa: gieo hạt giống vào từng hốc đất và lấp đất lên.</a:t>
            </a: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13697">
            <a:off x="-466641" y="7812663"/>
            <a:ext cx="1660734" cy="22062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1</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56822" y="5745341"/>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534455"/>
            <a:ext cx="14782800"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Nên chọn tên nào đặt cho bài văn trên?</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99181" y="3605838"/>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60659" y="3863172"/>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Làng tôi</a:t>
            </a:r>
            <a:endParaRPr lang="en-US" sz="5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097605"/>
            <a:ext cx="7411095" cy="923330"/>
          </a:xfrm>
          <a:prstGeom prst="rect">
            <a:avLst/>
          </a:prstGeom>
          <a:noFill/>
        </p:spPr>
        <p:txBody>
          <a:bodyPr wrap="square" rtlCol="0">
            <a:spAutoFit/>
          </a:bodyPr>
          <a:lstStyle/>
          <a:p>
            <a:r>
              <a:rPr lang="vi-VN" sz="5400">
                <a:cs typeface="Arial" panose="020B0604020202020204" pitchFamily="34" charset="0"/>
              </a:rPr>
              <a:t>Quê hương</a:t>
            </a:r>
            <a:endParaRPr lang="en-US" sz="5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3933376" y="5312636"/>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89306" y="3493774"/>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33553" y="5945677"/>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Những cánh buồm</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318334" y="4670845"/>
            <a:ext cx="8134293" cy="6090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68947"/>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2</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31422" y="3670954"/>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866684" y="1549459"/>
            <a:ext cx="14782800" cy="923330"/>
          </a:xfrm>
          <a:prstGeom prst="rect">
            <a:avLst/>
          </a:prstGeom>
          <a:noFill/>
        </p:spPr>
        <p:txBody>
          <a:bodyPr wrap="square" rtlCol="0">
            <a:spAutoFit/>
          </a:bodyPr>
          <a:lstStyle/>
          <a:p>
            <a:r>
              <a:rPr lang="en-US" sz="5400" b="1">
                <a:solidFill>
                  <a:srgbClr val="00B050"/>
                </a:solidFill>
                <a:latin typeface="Arial" panose="020B0604020202020204" pitchFamily="34" charset="0"/>
                <a:cs typeface="Arial" panose="020B0604020202020204" pitchFamily="34" charset="0"/>
              </a:rPr>
              <a:t>Suốt bốn mùa, dòng sông có đặc điểm gì?</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56822" y="5768313"/>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18300" y="6141303"/>
            <a:ext cx="7411095" cy="830997"/>
          </a:xfrm>
          <a:prstGeom prst="rect">
            <a:avLst/>
          </a:prstGeom>
          <a:noFill/>
        </p:spPr>
        <p:txBody>
          <a:bodyPr wrap="square" rtlCol="0">
            <a:spAutoFit/>
          </a:bodyPr>
          <a:lstStyle/>
          <a:p>
            <a:r>
              <a:rPr lang="it-IT" sz="4800">
                <a:latin typeface="Arial" panose="020B0604020202020204" pitchFamily="34" charset="0"/>
                <a:cs typeface="Arial" panose="020B0604020202020204" pitchFamily="34" charset="0"/>
              </a:rPr>
              <a:t> Những con lũ dâng đầy.</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260259"/>
            <a:ext cx="7411095" cy="769441"/>
          </a:xfrm>
          <a:prstGeom prst="rect">
            <a:avLst/>
          </a:prstGeom>
          <a:noFill/>
        </p:spPr>
        <p:txBody>
          <a:bodyPr wrap="square" rtlCol="0">
            <a:spAutoFit/>
          </a:bodyPr>
          <a:lstStyle/>
          <a:p>
            <a:r>
              <a:rPr lang="vi-VN" sz="4400">
                <a:cs typeface="Arial" panose="020B0604020202020204" pitchFamily="34" charset="0"/>
              </a:rPr>
              <a:t>Dòng sông đỏ lựng phù sa.</a:t>
            </a:r>
            <a:endParaRPr lang="en-US" sz="4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2439" y="325978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46947" y="5656249"/>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08153" y="3986946"/>
            <a:ext cx="7411095" cy="830997"/>
          </a:xfrm>
          <a:prstGeom prst="rect">
            <a:avLst/>
          </a:prstGeom>
          <a:noFill/>
        </p:spPr>
        <p:txBody>
          <a:bodyPr wrap="square" rtlCol="0">
            <a:spAutoFit/>
          </a:bodyPr>
          <a:lstStyle/>
          <a:p>
            <a:r>
              <a:rPr lang="vi-VN" sz="4800">
                <a:cs typeface="Arial" panose="020B0604020202020204" pitchFamily="34" charset="0"/>
              </a:rPr>
              <a:t>Nước sông đầy ắp</a:t>
            </a:r>
            <a:endParaRPr lang="en-US" sz="4800">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538976" y="4794620"/>
            <a:ext cx="8134293" cy="6090146"/>
          </a:xfrm>
          <a:prstGeom prst="rect">
            <a:avLst/>
          </a:prstGeom>
        </p:spPr>
      </p:pic>
    </p:spTree>
    <p:extLst>
      <p:ext uri="{BB962C8B-B14F-4D97-AF65-F5344CB8AC3E}">
        <p14:creationId xmlns:p14="http://schemas.microsoft.com/office/powerpoint/2010/main" val="42339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3</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524000" y="7852813"/>
            <a:ext cx="143907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08817" y="1147108"/>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Màu sắc của những cánh buồm được tác giả so sánh với gì?</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524000" y="3605838"/>
            <a:ext cx="14385547"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524000" y="5689181"/>
            <a:ext cx="14385547"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3993194" y="4076589"/>
            <a:ext cx="10680754"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Màu nắng của những ngày đẹp trời.</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3993194" y="5767229"/>
            <a:ext cx="10920919" cy="2308324"/>
          </a:xfrm>
          <a:prstGeom prst="rect">
            <a:avLst/>
          </a:prstGeom>
          <a:noFill/>
        </p:spPr>
        <p:txBody>
          <a:bodyPr wrap="square" rtlCol="0">
            <a:spAutoFit/>
          </a:bodyPr>
          <a:lstStyle/>
          <a:p>
            <a:r>
              <a:rPr lang="vi-VN" sz="4800">
                <a:cs typeface="Arial" panose="020B0604020202020204" pitchFamily="34" charset="0"/>
              </a:rPr>
              <a:t>Màu áo của những người lao động vất vả trên cánh đồng.</a:t>
            </a:r>
          </a:p>
          <a:p>
            <a:endParaRPr lang="vi-VN" sz="480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919230" y="7994069"/>
            <a:ext cx="10456314" cy="1569660"/>
          </a:xfrm>
          <a:prstGeom prst="rect">
            <a:avLst/>
          </a:prstGeom>
          <a:noFill/>
        </p:spPr>
        <p:txBody>
          <a:bodyPr wrap="square" rtlCol="0">
            <a:spAutoFit/>
          </a:bodyPr>
          <a:lstStyle/>
          <a:p>
            <a:r>
              <a:rPr lang="vi-VN" sz="4800">
                <a:cs typeface="Arial" panose="020B0604020202020204" pitchFamily="34" charset="0"/>
              </a:rPr>
              <a:t>Màu áo của những người thân trong gia đình.</a:t>
            </a:r>
          </a:p>
        </p:txBody>
      </p:sp>
    </p:spTree>
    <p:extLst>
      <p:ext uri="{BB962C8B-B14F-4D97-AF65-F5344CB8AC3E}">
        <p14:creationId xmlns:p14="http://schemas.microsoft.com/office/powerpoint/2010/main" val="32086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4</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524000" y="7852813"/>
            <a:ext cx="14390749" cy="1960001"/>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6">
                <a:lumMod val="50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C</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08817" y="1147108"/>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Cách so sánh trên (nêu ở câu 3) </a:t>
            </a:r>
            <a:endParaRPr lang="en-US" sz="6000" b="1">
              <a:solidFill>
                <a:srgbClr val="00B050"/>
              </a:solidFill>
              <a:cs typeface="Arial" panose="020B0604020202020204" pitchFamily="34" charset="0"/>
            </a:endParaRPr>
          </a:p>
          <a:p>
            <a:pPr algn="ctr"/>
            <a:r>
              <a:rPr lang="vi-VN" sz="6000" b="1">
                <a:solidFill>
                  <a:srgbClr val="00B050"/>
                </a:solidFill>
                <a:cs typeface="Arial" panose="020B0604020202020204" pitchFamily="34" charset="0"/>
              </a:rPr>
              <a:t>có gì hay?</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524000" y="3605838"/>
            <a:ext cx="14385547" cy="1831639"/>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524000" y="5689181"/>
            <a:ext cx="14385547" cy="1911439"/>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chemeClr val="accent3">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B</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4056469" y="3907489"/>
            <a:ext cx="10680754" cy="1200329"/>
          </a:xfrm>
          <a:prstGeom prst="rect">
            <a:avLst/>
          </a:prstGeom>
          <a:noFill/>
        </p:spPr>
        <p:txBody>
          <a:bodyPr wrap="square" rtlCol="0">
            <a:spAutoFit/>
          </a:bodyPr>
          <a:lstStyle/>
          <a:p>
            <a:r>
              <a:rPr lang="vi-VN" sz="3600">
                <a:cs typeface="Arial" panose="020B0604020202020204" pitchFamily="34" charset="0"/>
              </a:rPr>
              <a:t>Miêu tả được chính xác màu sắc rực rỡ của những cánh buồm.</a:t>
            </a:r>
          </a:p>
        </p:txBody>
      </p:sp>
      <p:sp>
        <p:nvSpPr>
          <p:cNvPr id="37" name="TextBox 36">
            <a:extLst>
              <a:ext uri="{FF2B5EF4-FFF2-40B4-BE49-F238E27FC236}">
                <a16:creationId xmlns:a16="http://schemas.microsoft.com/office/drawing/2014/main" id="{5B705EBF-4475-4C6E-A2C9-6C0E2ABDC63C}"/>
              </a:ext>
            </a:extLst>
          </p:cNvPr>
          <p:cNvSpPr txBox="1"/>
          <p:nvPr/>
        </p:nvSpPr>
        <p:spPr>
          <a:xfrm>
            <a:off x="4005234" y="6016014"/>
            <a:ext cx="10920919" cy="1200329"/>
          </a:xfrm>
          <a:prstGeom prst="rect">
            <a:avLst/>
          </a:prstGeom>
          <a:noFill/>
        </p:spPr>
        <p:txBody>
          <a:bodyPr wrap="square" rtlCol="0">
            <a:spAutoFit/>
          </a:bodyPr>
          <a:lstStyle/>
          <a:p>
            <a:r>
              <a:rPr lang="vi-VN" sz="3600">
                <a:cs typeface="Arial" panose="020B0604020202020204" pitchFamily="34" charset="0"/>
              </a:rPr>
              <a:t>Cho thấy cánh buồm cũng vất vả như những người nông dân lao động.</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024918" y="7711558"/>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3633323"/>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4200" y="5775114"/>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928755" y="8213072"/>
            <a:ext cx="10456314" cy="1200329"/>
          </a:xfrm>
          <a:prstGeom prst="rect">
            <a:avLst/>
          </a:prstGeom>
          <a:noFill/>
        </p:spPr>
        <p:txBody>
          <a:bodyPr wrap="square" rtlCol="0">
            <a:spAutoFit/>
          </a:bodyPr>
          <a:lstStyle/>
          <a:p>
            <a:r>
              <a:rPr lang="vi-VN" sz="3600">
                <a:cs typeface="Arial" panose="020B0604020202020204" pitchFamily="34" charset="0"/>
              </a:rPr>
              <a:t>Thể hiện được tình yêu của tác giả đối với những cánh buồm trên dòng sông quê hương.</a:t>
            </a:r>
          </a:p>
        </p:txBody>
      </p:sp>
    </p:spTree>
    <p:extLst>
      <p:ext uri="{BB962C8B-B14F-4D97-AF65-F5344CB8AC3E}">
        <p14:creationId xmlns:p14="http://schemas.microsoft.com/office/powerpoint/2010/main" val="421871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5</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523419" y="4523607"/>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3875732" y="5745341"/>
            <a:ext cx="11991456" cy="1870166"/>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104900"/>
            <a:ext cx="14782800" cy="1938992"/>
          </a:xfrm>
          <a:prstGeom prst="rect">
            <a:avLst/>
          </a:prstGeom>
          <a:noFill/>
        </p:spPr>
        <p:txBody>
          <a:bodyPr wrap="square" rtlCol="0">
            <a:spAutoFit/>
          </a:bodyPr>
          <a:lstStyle/>
          <a:p>
            <a:pPr algn="ctr"/>
            <a:r>
              <a:rPr lang="en-US" sz="6000" b="1">
                <a:solidFill>
                  <a:srgbClr val="00B050"/>
                </a:solidFill>
                <a:latin typeface="Arial" panose="020B0604020202020204" pitchFamily="34" charset="0"/>
                <a:cs typeface="Arial" panose="020B0604020202020204" pitchFamily="34" charset="0"/>
              </a:rPr>
              <a:t>Câu văn nào trong bài văn tả đúng một cánh buồm căng gió?</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3918091" y="3605838"/>
            <a:ext cx="11991456" cy="1870166"/>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3875732" y="7845334"/>
            <a:ext cx="11991456" cy="1870166"/>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5981761" y="3801760"/>
            <a:ext cx="8862887" cy="1569660"/>
          </a:xfrm>
          <a:prstGeom prst="rect">
            <a:avLst/>
          </a:prstGeom>
          <a:noFill/>
        </p:spPr>
        <p:txBody>
          <a:bodyPr wrap="square" rtlCol="0">
            <a:spAutoFit/>
          </a:bodyPr>
          <a:lstStyle/>
          <a:p>
            <a:r>
              <a:rPr lang="vi-VN" sz="4800">
                <a:cs typeface="Arial" panose="020B0604020202020204" pitchFamily="34" charset="0"/>
              </a:rPr>
              <a:t>Những cánh buồm đi như rong chơi.</a:t>
            </a:r>
            <a:endParaRPr lang="en-US" sz="4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5959990" y="7967484"/>
            <a:ext cx="9052036" cy="1569660"/>
          </a:xfrm>
          <a:prstGeom prst="rect">
            <a:avLst/>
          </a:prstGeom>
          <a:noFill/>
        </p:spPr>
        <p:txBody>
          <a:bodyPr wrap="square" rtlCol="0">
            <a:spAutoFit/>
          </a:bodyPr>
          <a:lstStyle/>
          <a:p>
            <a:r>
              <a:rPr lang="vi-VN" sz="4800">
                <a:cs typeface="Arial" panose="020B0604020202020204" pitchFamily="34" charset="0"/>
              </a:rPr>
              <a:t>Những cánh buồm xuôi ngược giữa dòng sông phẳng lặng.</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144755" y="5794300"/>
            <a:ext cx="2057080" cy="2032862"/>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3785079"/>
            <a:ext cx="1416639" cy="1416639"/>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8012067"/>
            <a:ext cx="1491961" cy="1535149"/>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5939548" y="5843001"/>
            <a:ext cx="9048285" cy="1569660"/>
          </a:xfrm>
          <a:prstGeom prst="rect">
            <a:avLst/>
          </a:prstGeom>
          <a:noFill/>
        </p:spPr>
        <p:txBody>
          <a:bodyPr wrap="square" rtlCol="0">
            <a:spAutoFit/>
          </a:bodyPr>
          <a:lstStyle/>
          <a:p>
            <a:r>
              <a:rPr lang="vi-VN" sz="4800">
                <a:cs typeface="Arial" panose="020B0604020202020204" pitchFamily="34" charset="0"/>
              </a:rPr>
              <a:t>Lá buồm căng phồng như ngực người khổng lồ.</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90600" y="6438900"/>
            <a:ext cx="6009814" cy="4499548"/>
          </a:xfrm>
          <a:prstGeom prst="rect">
            <a:avLst/>
          </a:prstGeom>
        </p:spPr>
      </p:pic>
    </p:spTree>
    <p:extLst>
      <p:ext uri="{BB962C8B-B14F-4D97-AF65-F5344CB8AC3E}">
        <p14:creationId xmlns:p14="http://schemas.microsoft.com/office/powerpoint/2010/main" val="40312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6</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1115760" y="5745341"/>
            <a:ext cx="14751428" cy="1870166"/>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479499" y="1104900"/>
            <a:ext cx="14782800" cy="1938992"/>
          </a:xfrm>
          <a:prstGeom prst="rect">
            <a:avLst/>
          </a:prstGeom>
          <a:noFill/>
        </p:spPr>
        <p:txBody>
          <a:bodyPr wrap="square" rtlCol="0">
            <a:spAutoFit/>
          </a:bodyPr>
          <a:lstStyle/>
          <a:p>
            <a:pPr algn="ctr"/>
            <a:r>
              <a:rPr lang="vi-VN" sz="6000" b="1">
                <a:solidFill>
                  <a:srgbClr val="00B050"/>
                </a:solidFill>
                <a:cs typeface="Arial" panose="020B0604020202020204" pitchFamily="34" charset="0"/>
              </a:rPr>
              <a:t>Vì sao tác giả nói những cánh buồm chung thủy cùng con người?</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1158119" y="3605838"/>
            <a:ext cx="14751428" cy="1870166"/>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1115760" y="7845334"/>
            <a:ext cx="14751428" cy="1870166"/>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3697795" y="3778760"/>
            <a:ext cx="10576261" cy="1569660"/>
          </a:xfrm>
          <a:prstGeom prst="rect">
            <a:avLst/>
          </a:prstGeom>
          <a:noFill/>
        </p:spPr>
        <p:txBody>
          <a:bodyPr wrap="square" rtlCol="0">
            <a:spAutoFit/>
          </a:bodyPr>
          <a:lstStyle/>
          <a:p>
            <a:r>
              <a:rPr lang="vi-VN" sz="4800">
                <a:cs typeface="Arial" panose="020B0604020202020204" pitchFamily="34" charset="0"/>
              </a:rPr>
              <a:t>Vì những cánh buồm đẩy thuyền lên ngược về xuôi, giúp đỡ con người.</a:t>
            </a:r>
          </a:p>
        </p:txBody>
      </p:sp>
      <p:sp>
        <p:nvSpPr>
          <p:cNvPr id="37" name="TextBox 36">
            <a:extLst>
              <a:ext uri="{FF2B5EF4-FFF2-40B4-BE49-F238E27FC236}">
                <a16:creationId xmlns:a16="http://schemas.microsoft.com/office/drawing/2014/main" id="{5B705EBF-4475-4C6E-A2C9-6C0E2ABDC63C}"/>
              </a:ext>
            </a:extLst>
          </p:cNvPr>
          <p:cNvSpPr txBox="1"/>
          <p:nvPr/>
        </p:nvSpPr>
        <p:spPr>
          <a:xfrm>
            <a:off x="3676024" y="7944484"/>
            <a:ext cx="11259176" cy="1569660"/>
          </a:xfrm>
          <a:prstGeom prst="rect">
            <a:avLst/>
          </a:prstGeom>
          <a:noFill/>
        </p:spPr>
        <p:txBody>
          <a:bodyPr wrap="square" rtlCol="0">
            <a:spAutoFit/>
          </a:bodyPr>
          <a:lstStyle/>
          <a:p>
            <a:r>
              <a:rPr lang="vi-VN" sz="4800">
                <a:cs typeface="Arial" panose="020B0604020202020204" pitchFamily="34" charset="0"/>
              </a:rPr>
              <a:t>Vì những cánh buồm quanh năm, suốt tháng cần cù, chăm chỉ như con người.</a:t>
            </a: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4144755" y="5794300"/>
            <a:ext cx="2057080" cy="2032862"/>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3785079"/>
            <a:ext cx="1416639" cy="1416639"/>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18">
            <a:extLst>
              <a:ext uri="{BEBA8EAE-BF5A-486C-A8C5-ECC9F3942E4B}">
                <a14:imgProps xmlns:a14="http://schemas.microsoft.com/office/drawing/2010/main">
                  <a14:imgLayer r:embed="rId17">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411373" y="8012067"/>
            <a:ext cx="1491961" cy="1535149"/>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3655582" y="5820001"/>
            <a:ext cx="10797500" cy="1569660"/>
          </a:xfrm>
          <a:prstGeom prst="rect">
            <a:avLst/>
          </a:prstGeom>
          <a:noFill/>
        </p:spPr>
        <p:txBody>
          <a:bodyPr wrap="square" rtlCol="0">
            <a:spAutoFit/>
          </a:bodyPr>
          <a:lstStyle/>
          <a:p>
            <a:r>
              <a:rPr lang="vi-VN" sz="4800">
                <a:cs typeface="Arial" panose="020B0604020202020204" pitchFamily="34" charset="0"/>
              </a:rPr>
              <a:t>Vì cánh buồm gắn bó với con người từ bao đời nay.</a:t>
            </a:r>
          </a:p>
        </p:txBody>
      </p:sp>
    </p:spTree>
    <p:extLst>
      <p:ext uri="{BB962C8B-B14F-4D97-AF65-F5344CB8AC3E}">
        <p14:creationId xmlns:p14="http://schemas.microsoft.com/office/powerpoint/2010/main" val="14326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31"/>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subTnLst>
                                    <p:audio>
                                      <p:cMediaNode>
                                        <p:cTn display="0" masterRel="sameClick">
                                          <p:stCondLst>
                                            <p:cond evt="begin" delay="0">
                                              <p:tn val="1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6CA76C2-A5B9-412F-8702-06023E062DFE}"/>
              </a:ext>
            </a:extLst>
          </p:cNvPr>
          <p:cNvGrpSpPr/>
          <p:nvPr/>
        </p:nvGrpSpPr>
        <p:grpSpPr>
          <a:xfrm>
            <a:off x="914400" y="984084"/>
            <a:ext cx="15735084" cy="2230287"/>
            <a:chOff x="3657289" y="155103"/>
            <a:chExt cx="8308801" cy="2230287"/>
          </a:xfrm>
        </p:grpSpPr>
        <p:sp>
          <p:nvSpPr>
            <p:cNvPr id="22" name="Rectangle: Rounded Corners 21">
              <a:extLst>
                <a:ext uri="{FF2B5EF4-FFF2-40B4-BE49-F238E27FC236}">
                  <a16:creationId xmlns:a16="http://schemas.microsoft.com/office/drawing/2014/main" id="{67CFDFD1-BEC7-437C-B26C-B94150382742}"/>
                </a:ext>
              </a:extLst>
            </p:cNvPr>
            <p:cNvSpPr/>
            <p:nvPr/>
          </p:nvSpPr>
          <p:spPr>
            <a:xfrm>
              <a:off x="3657289" y="155103"/>
              <a:ext cx="8308801" cy="2230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EC8EA693-F64C-4299-A460-30191769279E}"/>
                </a:ext>
              </a:extLst>
            </p:cNvPr>
            <p:cNvSpPr/>
            <p:nvPr/>
          </p:nvSpPr>
          <p:spPr>
            <a:xfrm>
              <a:off x="3763616" y="318052"/>
              <a:ext cx="8097079" cy="1921565"/>
            </a:xfrm>
            <a:prstGeom prst="roundRect">
              <a:avLst/>
            </a:prstGeom>
            <a:no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089AFBE-C7EB-48BD-925C-D9B0620C5CF5}"/>
              </a:ext>
            </a:extLst>
          </p:cNvPr>
          <p:cNvGrpSpPr/>
          <p:nvPr/>
        </p:nvGrpSpPr>
        <p:grpSpPr>
          <a:xfrm>
            <a:off x="476875" y="237289"/>
            <a:ext cx="2418941" cy="1091691"/>
            <a:chOff x="476875" y="237289"/>
            <a:chExt cx="2418941" cy="1091691"/>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0833">
              <a:off x="476875" y="237289"/>
              <a:ext cx="2399267" cy="1079775"/>
            </a:xfrm>
            <a:prstGeom prst="rect">
              <a:avLst/>
            </a:prstGeom>
          </p:spPr>
        </p:pic>
        <p:sp>
          <p:nvSpPr>
            <p:cNvPr id="10" name="TextBox 10"/>
            <p:cNvSpPr txBox="1"/>
            <p:nvPr/>
          </p:nvSpPr>
          <p:spPr>
            <a:xfrm>
              <a:off x="724116" y="372884"/>
              <a:ext cx="2171700" cy="956096"/>
            </a:xfrm>
            <a:prstGeom prst="rect">
              <a:avLst/>
            </a:prstGeom>
          </p:spPr>
          <p:txBody>
            <a:bodyPr wrap="square" lIns="0" tIns="0" rIns="0" bIns="0" rtlCol="0" anchor="t">
              <a:spAutoFit/>
            </a:bodyPr>
            <a:lstStyle/>
            <a:p>
              <a:pPr>
                <a:lnSpc>
                  <a:spcPts val="7839"/>
                </a:lnSpc>
                <a:spcBef>
                  <a:spcPct val="0"/>
                </a:spcBef>
              </a:pPr>
              <a:r>
                <a:rPr lang="en-US" sz="5600">
                  <a:solidFill>
                    <a:srgbClr val="231F20"/>
                  </a:solidFill>
                  <a:latin typeface="More Sugar"/>
                </a:rPr>
                <a:t>Câu 7</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21" r="56483" b="56933"/>
          <a:stretch>
            <a:fillRect/>
          </a:stretch>
        </p:blipFill>
        <p:spPr>
          <a:xfrm rot="-5400000">
            <a:off x="12819965" y="1155800"/>
            <a:ext cx="7228987" cy="433974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9085">
            <a:off x="16379674" y="5179545"/>
            <a:ext cx="1134974" cy="19568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02112">
            <a:off x="16086324" y="1621024"/>
            <a:ext cx="1388845" cy="2394560"/>
          </a:xfrm>
          <a:prstGeom prst="rect">
            <a:avLst/>
          </a:prstGeom>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7039">
            <a:off x="1014429" y="3653138"/>
            <a:ext cx="2952976" cy="2316152"/>
          </a:xfrm>
          <a:prstGeom prst="rect">
            <a:avLst/>
          </a:prstGeom>
        </p:spPr>
      </p:pic>
      <p:grpSp>
        <p:nvGrpSpPr>
          <p:cNvPr id="16" name="Group 15">
            <a:extLst>
              <a:ext uri="{FF2B5EF4-FFF2-40B4-BE49-F238E27FC236}">
                <a16:creationId xmlns:a16="http://schemas.microsoft.com/office/drawing/2014/main" id="{8CFC2897-5EE8-4EF8-9A73-77CEF21F0645}"/>
              </a:ext>
            </a:extLst>
          </p:cNvPr>
          <p:cNvGrpSpPr/>
          <p:nvPr/>
        </p:nvGrpSpPr>
        <p:grpSpPr>
          <a:xfrm>
            <a:off x="5556822" y="5745341"/>
            <a:ext cx="10310366" cy="1472113"/>
            <a:chOff x="4176677" y="2781621"/>
            <a:chExt cx="7098058" cy="1012421"/>
          </a:xfrm>
        </p:grpSpPr>
        <p:sp>
          <p:nvSpPr>
            <p:cNvPr id="17" name="Rectangle: Rounded Corners 16">
              <a:extLst>
                <a:ext uri="{FF2B5EF4-FFF2-40B4-BE49-F238E27FC236}">
                  <a16:creationId xmlns:a16="http://schemas.microsoft.com/office/drawing/2014/main" id="{54DF8D6D-925E-4003-8602-0B38C2A6C34C}"/>
                </a:ext>
              </a:extLst>
            </p:cNvPr>
            <p:cNvSpPr/>
            <p:nvPr/>
          </p:nvSpPr>
          <p:spPr>
            <a:xfrm>
              <a:off x="4176677" y="2919399"/>
              <a:ext cx="7098058" cy="874643"/>
            </a:xfrm>
            <a:prstGeom prst="roundRect">
              <a:avLst/>
            </a:prstGeom>
            <a:solidFill>
              <a:schemeClr val="accent3"/>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A6A1B4-F87C-4931-9A50-E4DF00A6608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329A0E6A-F991-4639-926F-2BD68D7F0BDF}"/>
                </a:ext>
              </a:extLst>
            </p:cNvPr>
            <p:cNvSpPr/>
            <p:nvPr/>
          </p:nvSpPr>
          <p:spPr>
            <a:xfrm>
              <a:off x="4176677" y="2808793"/>
              <a:ext cx="1150697" cy="901147"/>
            </a:xfrm>
            <a:prstGeom prst="roundRect">
              <a:avLst/>
            </a:prstGeom>
            <a:solidFill>
              <a:srgbClr val="92D05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B</a:t>
              </a:r>
              <a:endParaRPr lang="en-US" sz="66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A229283-9E3F-412B-A59F-E1E3A74EDB8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E8295F0E-ABE4-4A93-9A64-53410F1F5774}"/>
              </a:ext>
            </a:extLst>
          </p:cNvPr>
          <p:cNvSpPr txBox="1"/>
          <p:nvPr/>
        </p:nvSpPr>
        <p:spPr>
          <a:xfrm>
            <a:off x="1390542" y="1201140"/>
            <a:ext cx="14782800" cy="1938992"/>
          </a:xfrm>
          <a:prstGeom prst="rect">
            <a:avLst/>
          </a:prstGeom>
          <a:noFill/>
        </p:spPr>
        <p:txBody>
          <a:bodyPr wrap="square" rtlCol="0">
            <a:spAutoFit/>
          </a:bodyPr>
          <a:lstStyle/>
          <a:p>
            <a:pPr algn="ctr"/>
            <a:r>
              <a:rPr lang="en-US" sz="6000" b="1">
                <a:solidFill>
                  <a:srgbClr val="00B050"/>
                </a:solidFill>
                <a:latin typeface="Arial" panose="020B0604020202020204" pitchFamily="34" charset="0"/>
                <a:cs typeface="Arial" panose="020B0604020202020204" pitchFamily="34" charset="0"/>
              </a:rPr>
              <a:t>Trong bài văn có mấy từ </a:t>
            </a:r>
            <a:r>
              <a:rPr lang="en-US" sz="6000" b="1">
                <a:solidFill>
                  <a:srgbClr val="C00000"/>
                </a:solidFill>
                <a:latin typeface="Arial" panose="020B0604020202020204" pitchFamily="34" charset="0"/>
                <a:cs typeface="Arial" panose="020B0604020202020204" pitchFamily="34" charset="0"/>
              </a:rPr>
              <a:t>đồng nghĩa </a:t>
            </a:r>
            <a:r>
              <a:rPr lang="en-US" sz="6000" b="1">
                <a:solidFill>
                  <a:srgbClr val="00B050"/>
                </a:solidFill>
                <a:latin typeface="Arial" panose="020B0604020202020204" pitchFamily="34" charset="0"/>
                <a:cs typeface="Arial" panose="020B0604020202020204" pitchFamily="34" charset="0"/>
              </a:rPr>
              <a:t>với từ </a:t>
            </a:r>
            <a:r>
              <a:rPr lang="en-US" sz="6000" b="1">
                <a:solidFill>
                  <a:srgbClr val="C00000"/>
                </a:solidFill>
                <a:latin typeface="Arial" panose="020B0604020202020204" pitchFamily="34" charset="0"/>
                <a:cs typeface="Arial" panose="020B0604020202020204" pitchFamily="34" charset="0"/>
              </a:rPr>
              <a:t>to lớn</a:t>
            </a:r>
            <a:r>
              <a:rPr lang="en-US" sz="6000" b="1">
                <a:solidFill>
                  <a:srgbClr val="00B050"/>
                </a:solidFill>
                <a:latin typeface="Arial" panose="020B0604020202020204" pitchFamily="34" charset="0"/>
                <a:cs typeface="Arial" panose="020B0604020202020204" pitchFamily="34" charset="0"/>
              </a:rPr>
              <a:t>?</a:t>
            </a:r>
          </a:p>
        </p:txBody>
      </p:sp>
      <p:grpSp>
        <p:nvGrpSpPr>
          <p:cNvPr id="26" name="Group 25">
            <a:extLst>
              <a:ext uri="{FF2B5EF4-FFF2-40B4-BE49-F238E27FC236}">
                <a16:creationId xmlns:a16="http://schemas.microsoft.com/office/drawing/2014/main" id="{DD9E003D-E93B-49E0-85E1-1CDF79E6E93F}"/>
              </a:ext>
            </a:extLst>
          </p:cNvPr>
          <p:cNvGrpSpPr/>
          <p:nvPr/>
        </p:nvGrpSpPr>
        <p:grpSpPr>
          <a:xfrm>
            <a:off x="5599181" y="3605838"/>
            <a:ext cx="10310366" cy="1472113"/>
            <a:chOff x="4176677" y="2781621"/>
            <a:chExt cx="7098058" cy="1012421"/>
          </a:xfrm>
        </p:grpSpPr>
        <p:sp>
          <p:nvSpPr>
            <p:cNvPr id="27" name="Rectangle: Rounded Corners 26">
              <a:extLst>
                <a:ext uri="{FF2B5EF4-FFF2-40B4-BE49-F238E27FC236}">
                  <a16:creationId xmlns:a16="http://schemas.microsoft.com/office/drawing/2014/main" id="{0E31AB43-93ED-4E0B-8B2F-25D1D5DA6FDD}"/>
                </a:ext>
              </a:extLst>
            </p:cNvPr>
            <p:cNvSpPr/>
            <p:nvPr/>
          </p:nvSpPr>
          <p:spPr>
            <a:xfrm>
              <a:off x="4176677" y="2919399"/>
              <a:ext cx="7098058" cy="874643"/>
            </a:xfrm>
            <a:prstGeom prst="roundRect">
              <a:avLst/>
            </a:prstGeom>
            <a:solidFill>
              <a:schemeClr val="accent5">
                <a:lumMod val="75000"/>
              </a:schemeClr>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8DB7930-918A-4464-8962-C2D84CE7BB93}"/>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5B0FE77F-6417-4888-A512-AC8E6822168F}"/>
                </a:ext>
              </a:extLst>
            </p:cNvPr>
            <p:cNvSpPr/>
            <p:nvPr/>
          </p:nvSpPr>
          <p:spPr>
            <a:xfrm>
              <a:off x="4176677" y="2808793"/>
              <a:ext cx="1150697" cy="901147"/>
            </a:xfrm>
            <a:prstGeom prst="roundRect">
              <a:avLst/>
            </a:prstGeom>
            <a:solidFill>
              <a:srgbClr val="00B0F0"/>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cs typeface="Arial" panose="020B0604020202020204" pitchFamily="34" charset="0"/>
                </a:rPr>
                <a:t>A</a:t>
              </a:r>
              <a:endParaRPr lang="en-US" sz="6600" b="1"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B1550897-2A9E-4001-AEF4-D82C77C3424C}"/>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D87593-F958-4251-BACA-64A6B62941ED}"/>
              </a:ext>
            </a:extLst>
          </p:cNvPr>
          <p:cNvGrpSpPr/>
          <p:nvPr/>
        </p:nvGrpSpPr>
        <p:grpSpPr>
          <a:xfrm>
            <a:off x="5556822" y="7845334"/>
            <a:ext cx="10310366" cy="1472113"/>
            <a:chOff x="4176677" y="2781621"/>
            <a:chExt cx="7098058" cy="1012421"/>
          </a:xfrm>
        </p:grpSpPr>
        <p:sp>
          <p:nvSpPr>
            <p:cNvPr id="32" name="Rectangle: Rounded Corners 31">
              <a:extLst>
                <a:ext uri="{FF2B5EF4-FFF2-40B4-BE49-F238E27FC236}">
                  <a16:creationId xmlns:a16="http://schemas.microsoft.com/office/drawing/2014/main" id="{BEAD4DBC-43CF-402A-90C9-6BE947C229B9}"/>
                </a:ext>
              </a:extLst>
            </p:cNvPr>
            <p:cNvSpPr/>
            <p:nvPr/>
          </p:nvSpPr>
          <p:spPr>
            <a:xfrm>
              <a:off x="4176677" y="2919399"/>
              <a:ext cx="7098058" cy="874643"/>
            </a:xfrm>
            <a:prstGeom prst="roundRect">
              <a:avLst/>
            </a:prstGeom>
            <a:solidFill>
              <a:srgbClr val="985C0C"/>
            </a:solidFill>
            <a:ln w="28575">
              <a:solidFill>
                <a:srgbClr val="6337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F767F523-F9EC-4B2D-B58A-D614525F300D}"/>
                </a:ext>
              </a:extLst>
            </p:cNvPr>
            <p:cNvSpPr/>
            <p:nvPr/>
          </p:nvSpPr>
          <p:spPr>
            <a:xfrm>
              <a:off x="5154432" y="2835297"/>
              <a:ext cx="6072040" cy="874643"/>
            </a:xfrm>
            <a:prstGeom prst="roundRect">
              <a:avLst/>
            </a:prstGeom>
            <a:solidFill>
              <a:schemeClr val="bg1"/>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783BF9E2-BD3B-449D-8E01-ED9E57A66BC2}"/>
                </a:ext>
              </a:extLst>
            </p:cNvPr>
            <p:cNvSpPr/>
            <p:nvPr/>
          </p:nvSpPr>
          <p:spPr>
            <a:xfrm>
              <a:off x="4176677" y="2808793"/>
              <a:ext cx="1150697" cy="901147"/>
            </a:xfrm>
            <a:prstGeom prst="roundRect">
              <a:avLst/>
            </a:prstGeom>
            <a:solidFill>
              <a:schemeClr val="accent6">
                <a:lumMod val="75000"/>
              </a:schemeClr>
            </a:solidFill>
            <a:ln w="28575">
              <a:solidFill>
                <a:srgbClr val="633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atin typeface="Arial" panose="020B0604020202020204" pitchFamily="34" charset="0"/>
                  <a:cs typeface="Arial" panose="020B0604020202020204" pitchFamily="34" charset="0"/>
                </a:rPr>
                <a:t>C</a:t>
              </a:r>
            </a:p>
          </p:txBody>
        </p:sp>
        <p:cxnSp>
          <p:nvCxnSpPr>
            <p:cNvPr id="35" name="Straight Connector 34">
              <a:extLst>
                <a:ext uri="{FF2B5EF4-FFF2-40B4-BE49-F238E27FC236}">
                  <a16:creationId xmlns:a16="http://schemas.microsoft.com/office/drawing/2014/main" id="{1083DF96-FCF4-45F1-B14A-03A03296A6E5}"/>
                </a:ext>
              </a:extLst>
            </p:cNvPr>
            <p:cNvCxnSpPr/>
            <p:nvPr/>
          </p:nvCxnSpPr>
          <p:spPr>
            <a:xfrm>
              <a:off x="5327374" y="2781621"/>
              <a:ext cx="5804452" cy="0"/>
            </a:xfrm>
            <a:prstGeom prst="line">
              <a:avLst/>
            </a:prstGeom>
            <a:ln w="28575">
              <a:solidFill>
                <a:srgbClr val="63371B"/>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FDE6D8B-30C1-4C18-93E7-008835D4A700}"/>
              </a:ext>
            </a:extLst>
          </p:cNvPr>
          <p:cNvSpPr txBox="1"/>
          <p:nvPr/>
        </p:nvSpPr>
        <p:spPr>
          <a:xfrm>
            <a:off x="7460659" y="3863172"/>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Một từ</a:t>
            </a:r>
            <a:endParaRPr lang="en-US" sz="5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B705EBF-4475-4C6E-A2C9-6C0E2ABDC63C}"/>
              </a:ext>
            </a:extLst>
          </p:cNvPr>
          <p:cNvSpPr txBox="1"/>
          <p:nvPr/>
        </p:nvSpPr>
        <p:spPr>
          <a:xfrm>
            <a:off x="7460659" y="8097605"/>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Ba</a:t>
            </a:r>
            <a:r>
              <a:rPr lang="vi-VN" sz="5400">
                <a:cs typeface="Arial" panose="020B0604020202020204" pitchFamily="34" charset="0"/>
              </a:rPr>
              <a:t> từ</a:t>
            </a:r>
            <a:endParaRPr lang="en-US" sz="5400" dirty="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D5271FDC-3174-4C03-A02D-D23FA8A74881}"/>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0850" y1="47549" x2="50163" y2="56863"/>
                      </a14:backgroundRemoval>
                    </a14:imgEffect>
                  </a14:imgLayer>
                </a14:imgProps>
              </a:ext>
              <a:ext uri="{28A0092B-C50C-407E-A947-70E740481C1C}">
                <a14:useLocalDpi xmlns:a14="http://schemas.microsoft.com/office/drawing/2010/main" val="0"/>
              </a:ext>
            </a:extLst>
          </a:blip>
          <a:stretch>
            <a:fillRect/>
          </a:stretch>
        </p:blipFill>
        <p:spPr>
          <a:xfrm>
            <a:off x="13933376" y="5312636"/>
            <a:ext cx="2220704" cy="2220704"/>
          </a:xfrm>
          <a:prstGeom prst="rect">
            <a:avLst/>
          </a:prstGeom>
        </p:spPr>
      </p:pic>
      <p:pic>
        <p:nvPicPr>
          <p:cNvPr id="39" name="Picture 38">
            <a:extLst>
              <a:ext uri="{FF2B5EF4-FFF2-40B4-BE49-F238E27FC236}">
                <a16:creationId xmlns:a16="http://schemas.microsoft.com/office/drawing/2014/main" id="{1D262151-FBE5-477B-B4E4-8F8691FC32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89306" y="3493774"/>
            <a:ext cx="1652000" cy="1652000"/>
          </a:xfrm>
          <a:prstGeom prst="rect">
            <a:avLst/>
          </a:prstGeom>
        </p:spPr>
      </p:pic>
      <p:pic>
        <p:nvPicPr>
          <p:cNvPr id="40" name="Picture 39">
            <a:extLst>
              <a:ext uri="{FF2B5EF4-FFF2-40B4-BE49-F238E27FC236}">
                <a16:creationId xmlns:a16="http://schemas.microsoft.com/office/drawing/2014/main" id="{BD3DC671-8529-4394-919B-EC568C56842D}"/>
              </a:ext>
            </a:extLst>
          </p:cNvPr>
          <p:cNvPicPr>
            <a:picLocks noChangeAspect="1"/>
          </p:cNvPicPr>
          <p:nvPr/>
        </p:nvPicPr>
        <p:blipFill>
          <a:blip r:embed="rId20">
            <a:extLst>
              <a:ext uri="{BEBA8EAE-BF5A-486C-A8C5-ECC9F3942E4B}">
                <a14:imgProps xmlns:a14="http://schemas.microsoft.com/office/drawing/2010/main">
                  <a14:imgLayer r:embed="rId19">
                    <a14:imgEffect>
                      <a14:backgroundRemoval t="10000" b="90000" l="10000" r="90000">
                        <a14:foregroundMark x1="40000" y1="39000" x2="60667" y2="59000"/>
                      </a14:backgroundRemoval>
                    </a14:imgEffect>
                  </a14:imgLayer>
                </a14:imgProps>
              </a:ext>
              <a:ext uri="{28A0092B-C50C-407E-A947-70E740481C1C}">
                <a14:useLocalDpi xmlns:a14="http://schemas.microsoft.com/office/drawing/2010/main" val="0"/>
              </a:ext>
            </a:extLst>
          </a:blip>
          <a:stretch>
            <a:fillRect/>
          </a:stretch>
        </p:blipFill>
        <p:spPr>
          <a:xfrm>
            <a:off x="14359316" y="7715918"/>
            <a:ext cx="1652000" cy="1652000"/>
          </a:xfrm>
          <a:prstGeom prst="rect">
            <a:avLst/>
          </a:prstGeom>
        </p:spPr>
      </p:pic>
      <p:sp>
        <p:nvSpPr>
          <p:cNvPr id="25" name="TextBox 24">
            <a:extLst>
              <a:ext uri="{FF2B5EF4-FFF2-40B4-BE49-F238E27FC236}">
                <a16:creationId xmlns:a16="http://schemas.microsoft.com/office/drawing/2014/main" id="{1384FECF-D423-4980-B5EC-1B3505C941AE}"/>
              </a:ext>
            </a:extLst>
          </p:cNvPr>
          <p:cNvSpPr txBox="1"/>
          <p:nvPr/>
        </p:nvSpPr>
        <p:spPr>
          <a:xfrm>
            <a:off x="7433553" y="5945677"/>
            <a:ext cx="7411095"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Hai từ</a:t>
            </a:r>
          </a:p>
        </p:txBody>
      </p:sp>
      <p:pic>
        <p:nvPicPr>
          <p:cNvPr id="42" name="Picture 41">
            <a:extLst>
              <a:ext uri="{FF2B5EF4-FFF2-40B4-BE49-F238E27FC236}">
                <a16:creationId xmlns:a16="http://schemas.microsoft.com/office/drawing/2014/main" id="{8A4CE3DB-B3F5-4D59-B3E5-2481DC2A53A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318334" y="4670845"/>
            <a:ext cx="8134293" cy="6090146"/>
          </a:xfrm>
          <a:prstGeom prst="rect">
            <a:avLst/>
          </a:prstGeom>
        </p:spPr>
      </p:pic>
      <p:sp>
        <p:nvSpPr>
          <p:cNvPr id="41" name="TextBox 40">
            <a:extLst>
              <a:ext uri="{FF2B5EF4-FFF2-40B4-BE49-F238E27FC236}">
                <a16:creationId xmlns:a16="http://schemas.microsoft.com/office/drawing/2014/main" id="{DB640CC8-8750-40BA-AA9D-41738394DE42}"/>
              </a:ext>
            </a:extLst>
          </p:cNvPr>
          <p:cNvSpPr txBox="1"/>
          <p:nvPr/>
        </p:nvSpPr>
        <p:spPr>
          <a:xfrm>
            <a:off x="5481924" y="7995199"/>
            <a:ext cx="11509247" cy="1200329"/>
          </a:xfrm>
          <a:prstGeom prst="rect">
            <a:avLst/>
          </a:prstGeom>
          <a:noFill/>
        </p:spPr>
        <p:txBody>
          <a:bodyPr wrap="square">
            <a:spAutoFit/>
          </a:bodyPr>
          <a:lstStyle/>
          <a:p>
            <a:r>
              <a:rPr lang="en-US" sz="7200">
                <a:solidFill>
                  <a:srgbClr val="00B0F0"/>
                </a:solidFill>
              </a:rPr>
              <a:t>(Đó là các từ: </a:t>
            </a:r>
            <a:r>
              <a:rPr lang="en-US" sz="7200" b="1">
                <a:solidFill>
                  <a:srgbClr val="FF0000"/>
                </a:solidFill>
              </a:rPr>
              <a:t>khổng lồ, lớn</a:t>
            </a:r>
            <a:r>
              <a:rPr lang="en-US" sz="7200">
                <a:solidFill>
                  <a:srgbClr val="00B0F0"/>
                </a:solidFill>
              </a:rPr>
              <a:t>)</a:t>
            </a:r>
          </a:p>
        </p:txBody>
      </p:sp>
    </p:spTree>
    <p:extLst>
      <p:ext uri="{BB962C8B-B14F-4D97-AF65-F5344CB8AC3E}">
        <p14:creationId xmlns:p14="http://schemas.microsoft.com/office/powerpoint/2010/main" val="13953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2" presetID="53"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subTnLst>
                                    <p:audio>
                                      <p:cMediaNode vol="58000">
                                        <p:cTn display="0" masterRel="sameClick">
                                          <p:stCondLst>
                                            <p:cond evt="begin" delay="0">
                                              <p:tn val="70"/>
                                            </p:cond>
                                          </p:stCondLst>
                                          <p:endCondLst>
                                            <p:cond evt="onStopAudio" delay="0">
                                              <p:tgtEl>
                                                <p:sldTgt/>
                                              </p:tgtEl>
                                            </p:cond>
                                          </p:endCondLst>
                                        </p:cTn>
                                        <p:tgtEl>
                                          <p:sndTgt r:embed="rId4" name="applause.wav"/>
                                        </p:tgtEl>
                                      </p:cMediaNode>
                                    </p:audio>
                                  </p:subTnLst>
                                </p:cTn>
                              </p:par>
                              <p:par>
                                <p:cTn id="76" presetID="32" presetClass="emph" presetSubtype="0" fill="hold" grpId="1" nodeType="withEffect">
                                  <p:stCondLst>
                                    <p:cond delay="0"/>
                                  </p:stCondLst>
                                  <p:childTnLst>
                                    <p:animRot by="120000">
                                      <p:cBhvr>
                                        <p:cTn id="77" dur="100" fill="hold">
                                          <p:stCondLst>
                                            <p:cond delay="0"/>
                                          </p:stCondLst>
                                        </p:cTn>
                                        <p:tgtEl>
                                          <p:spTgt spid="25"/>
                                        </p:tgtEl>
                                        <p:attrNameLst>
                                          <p:attrName>r</p:attrName>
                                        </p:attrNameLst>
                                      </p:cBhvr>
                                    </p:animRot>
                                    <p:animRot by="-240000">
                                      <p:cBhvr>
                                        <p:cTn id="78" dur="200" fill="hold">
                                          <p:stCondLst>
                                            <p:cond delay="200"/>
                                          </p:stCondLst>
                                        </p:cTn>
                                        <p:tgtEl>
                                          <p:spTgt spid="25"/>
                                        </p:tgtEl>
                                        <p:attrNameLst>
                                          <p:attrName>r</p:attrName>
                                        </p:attrNameLst>
                                      </p:cBhvr>
                                    </p:animRot>
                                    <p:animRot by="240000">
                                      <p:cBhvr>
                                        <p:cTn id="79" dur="200" fill="hold">
                                          <p:stCondLst>
                                            <p:cond delay="400"/>
                                          </p:stCondLst>
                                        </p:cTn>
                                        <p:tgtEl>
                                          <p:spTgt spid="25"/>
                                        </p:tgtEl>
                                        <p:attrNameLst>
                                          <p:attrName>r</p:attrName>
                                        </p:attrNameLst>
                                      </p:cBhvr>
                                    </p:animRot>
                                    <p:animRot by="-240000">
                                      <p:cBhvr>
                                        <p:cTn id="80" dur="200" fill="hold">
                                          <p:stCondLst>
                                            <p:cond delay="600"/>
                                          </p:stCondLst>
                                        </p:cTn>
                                        <p:tgtEl>
                                          <p:spTgt spid="25"/>
                                        </p:tgtEl>
                                        <p:attrNameLst>
                                          <p:attrName>r</p:attrName>
                                        </p:attrNameLst>
                                      </p:cBhvr>
                                    </p:animRot>
                                    <p:animRot by="120000">
                                      <p:cBhvr>
                                        <p:cTn id="81" dur="200" fill="hold">
                                          <p:stCondLst>
                                            <p:cond delay="800"/>
                                          </p:stCondLst>
                                        </p:cTn>
                                        <p:tgtEl>
                                          <p:spTgt spid="25"/>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childTnLst>
                          </p:cTn>
                        </p:par>
                        <p:par>
                          <p:cTn id="92" fill="hold">
                            <p:stCondLst>
                              <p:cond delay="1500"/>
                            </p:stCondLst>
                            <p:childTnLst>
                              <p:par>
                                <p:cTn id="93" presetID="10" presetClass="exit" presetSubtype="0" fill="hold" nodeType="after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barn(inVertical)">
                                      <p:cBhvr>
                                        <p:cTn id="113" dur="500"/>
                                        <p:tgtEl>
                                          <p:spTgt spid="41"/>
                                        </p:tgtEl>
                                      </p:cBhvr>
                                    </p:animEffect>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subTnLst>
                                    <p:audio>
                                      <p:cMediaNode>
                                        <p:cTn display="0" masterRel="sameClick">
                                          <p:stCondLst>
                                            <p:cond evt="begin" delay="0">
                                              <p:tn val="11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6"/>
                  </p:tgtEl>
                </p:cond>
              </p:nextCondLst>
            </p:seq>
            <p:seq concurrent="1" nextAc="seek">
              <p:cTn id="120" restart="whenNotActive" fill="hold" evtFilter="cancelBubble" nodeType="interactiveSeq">
                <p:stCondLst>
                  <p:cond evt="onClick" delay="0">
                    <p:tgtEl>
                      <p:spTgt spid="31"/>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fade">
                                      <p:cBhvr>
                                        <p:cTn id="125" dur="500"/>
                                        <p:tgtEl>
                                          <p:spTgt spid="40"/>
                                        </p:tgtEl>
                                      </p:cBhvr>
                                    </p:animEffect>
                                  </p:childTnLst>
                                  <p:subTnLst>
                                    <p:audio>
                                      <p:cMediaNode>
                                        <p:cTn display="0" masterRel="sameClick">
                                          <p:stCondLst>
                                            <p:cond evt="begin" delay="0">
                                              <p:tn val="12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1"/>
                  </p:tgtEl>
                </p:cond>
              </p:nextCondLst>
            </p:seq>
          </p:childTnLst>
        </p:cTn>
      </p:par>
    </p:tnLst>
    <p:bldLst>
      <p:bldP spid="24" grpId="0"/>
      <p:bldP spid="36" grpId="0"/>
      <p:bldP spid="36" grpId="1"/>
      <p:bldP spid="37" grpId="0"/>
      <p:bldP spid="37" grpId="1"/>
      <p:bldP spid="25" grpId="0"/>
      <p:bldP spid="25" grpId="1"/>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849</Words>
  <Application>Microsoft Office PowerPoint</Application>
  <PresentationFormat>Tùy chỉnh</PresentationFormat>
  <Paragraphs>99</Paragraphs>
  <Slides>14</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14</vt:i4>
      </vt:variant>
    </vt:vector>
  </HeadingPairs>
  <TitlesOfParts>
    <vt:vector size="22" baseType="lpstr">
      <vt:lpstr>Arial</vt:lpstr>
      <vt:lpstr>Open Sans</vt:lpstr>
      <vt:lpstr>More Sugar</vt:lpstr>
      <vt:lpstr>Coiny</vt:lpstr>
      <vt:lpstr>Times New Roman</vt:lpstr>
      <vt:lpstr>iCiel Cadena</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WINDOWS</cp:lastModifiedBy>
  <cp:revision>11</cp:revision>
  <dcterms:created xsi:type="dcterms:W3CDTF">2006-08-16T00:00:00Z</dcterms:created>
  <dcterms:modified xsi:type="dcterms:W3CDTF">2024-01-03T06:21:27Z</dcterms:modified>
  <dc:identifier>DAE0LMOkNRI</dc:identifier>
</cp:coreProperties>
</file>