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57" r:id="rId3"/>
    <p:sldId id="317" r:id="rId4"/>
    <p:sldId id="326" r:id="rId5"/>
    <p:sldId id="262" r:id="rId6"/>
    <p:sldId id="312" r:id="rId7"/>
    <p:sldId id="264" r:id="rId8"/>
    <p:sldId id="313" r:id="rId9"/>
    <p:sldId id="259" r:id="rId10"/>
    <p:sldId id="314" r:id="rId11"/>
    <p:sldId id="315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4" r:id="rId20"/>
    <p:sldId id="318" r:id="rId21"/>
    <p:sldId id="327" r:id="rId22"/>
    <p:sldId id="325" r:id="rId23"/>
    <p:sldId id="290" r:id="rId24"/>
  </p:sldIdLst>
  <p:sldSz cx="9144000" cy="5143500" type="screen16x9"/>
  <p:notesSz cx="6858000" cy="9144000"/>
  <p:embeddedFontLst>
    <p:embeddedFont>
      <p:font typeface="#9Slide05 SVNKitten" charset="0"/>
      <p:regular r:id="rId26"/>
    </p:embeddedFont>
    <p:embeddedFont>
      <p:font typeface="Gochi Hand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ebas Neue" charset="0"/>
      <p:regular r:id="rId32"/>
    </p:embeddedFont>
    <p:embeddedFont>
      <p:font typeface="Roboto Condensed Light" charset="0"/>
      <p:regular r:id="rId33"/>
      <p:italic r:id="rId34"/>
    </p:embeddedFont>
    <p:embeddedFont>
      <p:font typeface="Nunito Light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270BF-BE19-4709-B7FA-4A6B8DD60BBB}">
  <a:tblStyle styleId="{A7A270BF-BE19-4709-B7FA-4A6B8DD60B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6F218E-F873-4166-BF4F-D8B1748E79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2438" autoAdjust="0"/>
  </p:normalViewPr>
  <p:slideViewPr>
    <p:cSldViewPr snapToGrid="0">
      <p:cViewPr varScale="1">
        <p:scale>
          <a:sx n="80" d="100"/>
          <a:sy n="80" d="100"/>
        </p:scale>
        <p:origin x="-85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3217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e6d783e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e6d783e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9258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1699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56809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83740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98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22201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59121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26967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65854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14117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3129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0339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78269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7592e23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7592e23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53604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62184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f7592e2349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f7592e2349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8437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0306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7592e23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7592e23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9737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99857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84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3168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nhấp vào từ để xem phần chú thích.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0823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nhấn vào em bé để quay lại slide Giải nghĩa từ.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0045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50" y="1160438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34000" y="3233290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647050" y="601136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854650" y="1663043"/>
            <a:ext cx="3434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2729850" y="3457361"/>
            <a:ext cx="368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31"/>
          <p:cNvGrpSpPr/>
          <p:nvPr/>
        </p:nvGrpSpPr>
        <p:grpSpPr>
          <a:xfrm>
            <a:off x="78650" y="16426"/>
            <a:ext cx="3425242" cy="1046149"/>
            <a:chOff x="3555275" y="-36124"/>
            <a:chExt cx="3425242" cy="1046149"/>
          </a:xfrm>
        </p:grpSpPr>
        <p:sp>
          <p:nvSpPr>
            <p:cNvPr id="213" name="Google Shape;213;p31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4" name="Google Shape;21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31"/>
          <p:cNvGrpSpPr/>
          <p:nvPr/>
        </p:nvGrpSpPr>
        <p:grpSpPr>
          <a:xfrm>
            <a:off x="2952750" y="3092198"/>
            <a:ext cx="6123228" cy="2146553"/>
            <a:chOff x="2952750" y="3092198"/>
            <a:chExt cx="6123228" cy="2146553"/>
          </a:xfrm>
        </p:grpSpPr>
        <p:sp>
          <p:nvSpPr>
            <p:cNvPr id="216" name="Google Shape;216;p31"/>
            <p:cNvSpPr/>
            <p:nvPr/>
          </p:nvSpPr>
          <p:spPr>
            <a:xfrm>
              <a:off x="2952750" y="3653250"/>
              <a:ext cx="5048250" cy="1585500"/>
            </a:xfrm>
            <a:custGeom>
              <a:avLst/>
              <a:gdLst/>
              <a:ahLst/>
              <a:cxnLst/>
              <a:rect l="l" t="t" r="r" b="b"/>
              <a:pathLst>
                <a:path w="201930" h="63420" extrusionOk="0">
                  <a:moveTo>
                    <a:pt x="201930" y="27606"/>
                  </a:moveTo>
                  <a:cubicBezTo>
                    <a:pt x="196585" y="36005"/>
                    <a:pt x="184343" y="40894"/>
                    <a:pt x="174498" y="39417"/>
                  </a:cubicBezTo>
                  <a:cubicBezTo>
                    <a:pt x="163581" y="37779"/>
                    <a:pt x="153379" y="32314"/>
                    <a:pt x="144018" y="26463"/>
                  </a:cubicBezTo>
                  <a:cubicBezTo>
                    <a:pt x="138454" y="22986"/>
                    <a:pt x="131266" y="19458"/>
                    <a:pt x="129540" y="13128"/>
                  </a:cubicBezTo>
                  <a:cubicBezTo>
                    <a:pt x="128335" y="8710"/>
                    <a:pt x="129595" y="927"/>
                    <a:pt x="134112" y="174"/>
                  </a:cubicBezTo>
                  <a:cubicBezTo>
                    <a:pt x="137916" y="-460"/>
                    <a:pt x="142150" y="1194"/>
                    <a:pt x="145161" y="3603"/>
                  </a:cubicBezTo>
                  <a:cubicBezTo>
                    <a:pt x="148993" y="6669"/>
                    <a:pt x="148635" y="13241"/>
                    <a:pt x="147828" y="18081"/>
                  </a:cubicBezTo>
                  <a:cubicBezTo>
                    <a:pt x="146042" y="28800"/>
                    <a:pt x="135708" y="39670"/>
                    <a:pt x="124968" y="41322"/>
                  </a:cubicBezTo>
                  <a:cubicBezTo>
                    <a:pt x="110411" y="43562"/>
                    <a:pt x="95882" y="35607"/>
                    <a:pt x="81153" y="35607"/>
                  </a:cubicBezTo>
                  <a:cubicBezTo>
                    <a:pt x="52557" y="35607"/>
                    <a:pt x="20220" y="43200"/>
                    <a:pt x="0" y="6342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7" name="Google Shape;21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493753" y="33672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24" y="379448"/>
            <a:ext cx="1586311" cy="9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7202" y="3954816"/>
            <a:ext cx="1730299" cy="6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1343025" y="-9525"/>
            <a:ext cx="5076825" cy="784050"/>
          </a:xfrm>
          <a:custGeom>
            <a:avLst/>
            <a:gdLst/>
            <a:ahLst/>
            <a:cxnLst/>
            <a:rect l="l" t="t" r="r" b="b"/>
            <a:pathLst>
              <a:path w="203073" h="31362" extrusionOk="0">
                <a:moveTo>
                  <a:pt x="0" y="24003"/>
                </a:moveTo>
                <a:cubicBezTo>
                  <a:pt x="3051" y="18918"/>
                  <a:pt x="7252" y="13440"/>
                  <a:pt x="12954" y="11811"/>
                </a:cubicBezTo>
                <a:cubicBezTo>
                  <a:pt x="28179" y="7461"/>
                  <a:pt x="44885" y="12734"/>
                  <a:pt x="60198" y="16764"/>
                </a:cubicBezTo>
                <a:cubicBezTo>
                  <a:pt x="67191" y="18604"/>
                  <a:pt x="78867" y="20582"/>
                  <a:pt x="78867" y="27813"/>
                </a:cubicBezTo>
                <a:cubicBezTo>
                  <a:pt x="78867" y="30155"/>
                  <a:pt x="74348" y="29443"/>
                  <a:pt x="72009" y="29337"/>
                </a:cubicBezTo>
                <a:cubicBezTo>
                  <a:pt x="66431" y="29083"/>
                  <a:pt x="58207" y="29516"/>
                  <a:pt x="56007" y="24384"/>
                </a:cubicBezTo>
                <a:cubicBezTo>
                  <a:pt x="54053" y="19825"/>
                  <a:pt x="52836" y="13860"/>
                  <a:pt x="55245" y="9525"/>
                </a:cubicBezTo>
                <a:cubicBezTo>
                  <a:pt x="57619" y="5253"/>
                  <a:pt x="63722" y="3969"/>
                  <a:pt x="68580" y="3429"/>
                </a:cubicBezTo>
                <a:cubicBezTo>
                  <a:pt x="85977" y="1496"/>
                  <a:pt x="97699" y="24330"/>
                  <a:pt x="114681" y="28575"/>
                </a:cubicBezTo>
                <a:cubicBezTo>
                  <a:pt x="144722" y="36085"/>
                  <a:pt x="191573" y="28751"/>
                  <a:pt x="20307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3" name="Google Shape;223;p32"/>
          <p:cNvSpPr/>
          <p:nvPr/>
        </p:nvSpPr>
        <p:spPr>
          <a:xfrm>
            <a:off x="8410575" y="4629150"/>
            <a:ext cx="390525" cy="962025"/>
          </a:xfrm>
          <a:custGeom>
            <a:avLst/>
            <a:gdLst/>
            <a:ahLst/>
            <a:cxnLst/>
            <a:rect l="l" t="t" r="r" b="b"/>
            <a:pathLst>
              <a:path w="15621" h="38481" extrusionOk="0">
                <a:moveTo>
                  <a:pt x="0" y="0"/>
                </a:moveTo>
                <a:cubicBezTo>
                  <a:pt x="3398" y="2832"/>
                  <a:pt x="6983" y="6091"/>
                  <a:pt x="8382" y="10287"/>
                </a:cubicBezTo>
                <a:cubicBezTo>
                  <a:pt x="9950" y="14992"/>
                  <a:pt x="6919" y="20236"/>
                  <a:pt x="7620" y="25146"/>
                </a:cubicBezTo>
                <a:cubicBezTo>
                  <a:pt x="8353" y="30278"/>
                  <a:pt x="11956" y="34816"/>
                  <a:pt x="15621" y="3848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7850" y="2273729"/>
            <a:ext cx="436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55850" y="3299710"/>
            <a:ext cx="463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057225"/>
            <a:ext cx="7704000" cy="35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3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410146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991254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874704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293596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103550" y="1629150"/>
            <a:ext cx="69369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424600" y="1500365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1876650" y="2719081"/>
            <a:ext cx="5390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1916550" y="624050"/>
            <a:ext cx="53109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541350" y="2480450"/>
            <a:ext cx="206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2135550" y="2920842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2463310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>
            <a:off x="2463314" y="18967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2"/>
          </p:nvPr>
        </p:nvSpPr>
        <p:spPr>
          <a:xfrm>
            <a:off x="4746326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3"/>
          </p:nvPr>
        </p:nvSpPr>
        <p:spPr>
          <a:xfrm>
            <a:off x="4593926" y="18967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 idx="4"/>
          </p:nvPr>
        </p:nvSpPr>
        <p:spPr>
          <a:xfrm>
            <a:off x="2463310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5"/>
          </p:nvPr>
        </p:nvSpPr>
        <p:spPr>
          <a:xfrm>
            <a:off x="2463314" y="34969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 idx="6"/>
          </p:nvPr>
        </p:nvSpPr>
        <p:spPr>
          <a:xfrm>
            <a:off x="4746326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7"/>
          </p:nvPr>
        </p:nvSpPr>
        <p:spPr>
          <a:xfrm>
            <a:off x="4593926" y="34969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8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="" xmlns:a16="http://schemas.microsoft.com/office/drawing/2014/main" id="{7A82646C-3A02-4E42-8F4B-9C29A9655B3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840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3200" b="1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63" r:id="rId8"/>
    <p:sldLayoutId id="2147483671" r:id="rId9"/>
    <p:sldLayoutId id="2147483676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7.png"/><Relationship Id="rId7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2001894" y="1445575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ctrTitle"/>
          </p:nvPr>
        </p:nvSpPr>
        <p:spPr>
          <a:xfrm>
            <a:off x="610306" y="2571750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#9Slide05 SVNKitten" pitchFamily="2" charset="0"/>
              </a:rPr>
              <a:t>Nếu trái đất thiếu </a:t>
            </a:r>
            <a:br>
              <a:rPr lang="en" sz="6000" dirty="0">
                <a:latin typeface="#9Slide05 SVNKitten" pitchFamily="2" charset="0"/>
              </a:rPr>
            </a:br>
            <a:r>
              <a:rPr lang="en" sz="6000" dirty="0">
                <a:latin typeface="#9Slide05 SVNKitten" pitchFamily="2" charset="0"/>
              </a:rPr>
              <a:t>trẻ con</a:t>
            </a:r>
            <a:br>
              <a:rPr lang="en" sz="6000" dirty="0">
                <a:latin typeface="#9Slide05 SVNKitten" pitchFamily="2" charset="0"/>
              </a:rPr>
            </a:br>
            <a:r>
              <a:rPr lang="en" sz="3200" b="0" dirty="0">
                <a:latin typeface="#9Slide05 SVNKitten" pitchFamily="2" charset="0"/>
              </a:rPr>
              <a:t>(Trích)</a:t>
            </a:r>
            <a:endParaRPr sz="6000" b="0" dirty="0">
              <a:latin typeface="#9Slide05 SVNKitten" pitchFamily="2" charset="0"/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1"/>
          </p:nvPr>
        </p:nvSpPr>
        <p:spPr>
          <a:xfrm>
            <a:off x="2374577" y="1589483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TẬP ĐỌC- LỚP 5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8" name="Google Shape;238;p36"/>
          <p:cNvGrpSpPr/>
          <p:nvPr/>
        </p:nvGrpSpPr>
        <p:grpSpPr>
          <a:xfrm rot="1704775">
            <a:off x="2781572" y="-455335"/>
            <a:ext cx="3425081" cy="1046100"/>
            <a:chOff x="3555275" y="-36124"/>
            <a:chExt cx="3425242" cy="1046149"/>
          </a:xfrm>
        </p:grpSpPr>
        <p:sp>
          <p:nvSpPr>
            <p:cNvPr id="239" name="Google Shape;239;p36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40" name="Google Shape;240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36"/>
          <p:cNvGrpSpPr/>
          <p:nvPr/>
        </p:nvGrpSpPr>
        <p:grpSpPr>
          <a:xfrm>
            <a:off x="272174" y="-73025"/>
            <a:ext cx="3372726" cy="1535474"/>
            <a:chOff x="272174" y="-73025"/>
            <a:chExt cx="3372726" cy="1535474"/>
          </a:xfrm>
        </p:grpSpPr>
        <p:pic>
          <p:nvPicPr>
            <p:cNvPr id="242" name="Google Shape;24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2174" y="50327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6"/>
            <p:cNvSpPr/>
            <p:nvPr/>
          </p:nvSpPr>
          <p:spPr>
            <a:xfrm>
              <a:off x="1282700" y="-73025"/>
              <a:ext cx="2362200" cy="1178650"/>
            </a:xfrm>
            <a:custGeom>
              <a:avLst/>
              <a:gdLst/>
              <a:ahLst/>
              <a:cxnLst/>
              <a:rect l="l" t="t" r="r" b="b"/>
              <a:pathLst>
                <a:path w="94488" h="47146" extrusionOk="0">
                  <a:moveTo>
                    <a:pt x="0" y="32004"/>
                  </a:moveTo>
                  <a:cubicBezTo>
                    <a:pt x="1752" y="25873"/>
                    <a:pt x="7022" y="19190"/>
                    <a:pt x="13335" y="18288"/>
                  </a:cubicBezTo>
                  <a:cubicBezTo>
                    <a:pt x="21629" y="17103"/>
                    <a:pt x="30395" y="20315"/>
                    <a:pt x="37719" y="24384"/>
                  </a:cubicBezTo>
                  <a:cubicBezTo>
                    <a:pt x="44922" y="28386"/>
                    <a:pt x="55580" y="43617"/>
                    <a:pt x="48006" y="46863"/>
                  </a:cubicBezTo>
                  <a:cubicBezTo>
                    <a:pt x="45365" y="47995"/>
                    <a:pt x="43504" y="43158"/>
                    <a:pt x="41910" y="40767"/>
                  </a:cubicBezTo>
                  <a:cubicBezTo>
                    <a:pt x="39189" y="36685"/>
                    <a:pt x="35882" y="31907"/>
                    <a:pt x="36576" y="27051"/>
                  </a:cubicBezTo>
                  <a:cubicBezTo>
                    <a:pt x="37050" y="23732"/>
                    <a:pt x="39761" y="20714"/>
                    <a:pt x="42672" y="19050"/>
                  </a:cubicBezTo>
                  <a:cubicBezTo>
                    <a:pt x="54252" y="12433"/>
                    <a:pt x="69599" y="20904"/>
                    <a:pt x="82677" y="18288"/>
                  </a:cubicBezTo>
                  <a:cubicBezTo>
                    <a:pt x="89793" y="16865"/>
                    <a:pt x="94488" y="7257"/>
                    <a:pt x="9448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44" name="Google Shape;244;p36"/>
          <p:cNvGrpSpPr/>
          <p:nvPr/>
        </p:nvGrpSpPr>
        <p:grpSpPr>
          <a:xfrm rot="19772341">
            <a:off x="5010613" y="3247111"/>
            <a:ext cx="4738213" cy="1620240"/>
            <a:chOff x="1878477" y="4174666"/>
            <a:chExt cx="3950024" cy="991070"/>
          </a:xfrm>
        </p:grpSpPr>
        <p:pic>
          <p:nvPicPr>
            <p:cNvPr id="245" name="Google Shape;24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098202" y="4174666"/>
              <a:ext cx="1730299" cy="692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6"/>
            <p:cNvSpPr/>
            <p:nvPr/>
          </p:nvSpPr>
          <p:spPr>
            <a:xfrm>
              <a:off x="1878477" y="4336411"/>
              <a:ext cx="2728450" cy="829325"/>
            </a:xfrm>
            <a:custGeom>
              <a:avLst/>
              <a:gdLst/>
              <a:ahLst/>
              <a:cxnLst/>
              <a:rect l="l" t="t" r="r" b="b"/>
              <a:pathLst>
                <a:path w="109138" h="33173" extrusionOk="0">
                  <a:moveTo>
                    <a:pt x="109138" y="20981"/>
                  </a:moveTo>
                  <a:cubicBezTo>
                    <a:pt x="107522" y="24214"/>
                    <a:pt x="102465" y="24410"/>
                    <a:pt x="98851" y="24410"/>
                  </a:cubicBezTo>
                  <a:cubicBezTo>
                    <a:pt x="87967" y="24410"/>
                    <a:pt x="77038" y="21755"/>
                    <a:pt x="66847" y="17933"/>
                  </a:cubicBezTo>
                  <a:cubicBezTo>
                    <a:pt x="60251" y="15459"/>
                    <a:pt x="55127" y="9185"/>
                    <a:pt x="48178" y="8027"/>
                  </a:cubicBezTo>
                  <a:cubicBezTo>
                    <a:pt x="34675" y="5777"/>
                    <a:pt x="20774" y="15950"/>
                    <a:pt x="7411" y="12980"/>
                  </a:cubicBezTo>
                  <a:cubicBezTo>
                    <a:pt x="5017" y="12448"/>
                    <a:pt x="1815" y="12416"/>
                    <a:pt x="553" y="10313"/>
                  </a:cubicBezTo>
                  <a:cubicBezTo>
                    <a:pt x="-3809" y="3043"/>
                    <a:pt x="20575" y="-4196"/>
                    <a:pt x="24937" y="3074"/>
                  </a:cubicBezTo>
                  <a:cubicBezTo>
                    <a:pt x="30351" y="12098"/>
                    <a:pt x="20118" y="23761"/>
                    <a:pt x="15412" y="3317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606F34-E143-4291-A0AF-DA64FA2E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692" y="2349328"/>
            <a:ext cx="3666856" cy="287917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63F77962-9237-7A99-D33E-73E55F30D551}"/>
              </a:ext>
            </a:extLst>
          </p:cNvPr>
          <p:cNvSpPr txBox="1"/>
          <p:nvPr/>
        </p:nvSpPr>
        <p:spPr>
          <a:xfrm>
            <a:off x="3110752" y="982860"/>
            <a:ext cx="2970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Trường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Tiểu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học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Ngọc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Lâm</a:t>
            </a:r>
            <a:endParaRPr lang="vi-VN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sáng suốt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2050398"/>
            <a:ext cx="5349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nhận thức rõ ràng và cách giải quyết đúng đắn.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="" xmlns:a16="http://schemas.microsoft.com/office/drawing/2014/main" id="{9E41222A-E6AF-4312-B7EA-03DF33604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460289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lặng người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7839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nói năng, cử động gì được do vui, buồn đột ngột hoặc khám phá bất ngờ.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0F23E84-9BE5-44DF-8219-4B53827C4D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089946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vô nghĩa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698017" y="2212037"/>
            <a:ext cx="588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ý nghĩa hay giá trị gì.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3C50A9E-ADBA-4043-93F7-7BFC7DF0A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52061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=""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Tìm hiểu bài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-1" y="1417640"/>
            <a:ext cx="476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</a:t>
            </a:r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nhân vật "Anh"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bài thơ là ai? </a:t>
            </a:r>
            <a:endParaRPr lang="vi-VN" sz="28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oogle Shape;309;p40">
            <a:extLst>
              <a:ext uri="{FF2B5EF4-FFF2-40B4-BE49-F238E27FC236}">
                <a16:creationId xmlns="" xmlns:a16="http://schemas.microsoft.com/office/drawing/2014/main" id="{6E53269C-5A0E-44AE-827D-60C1F9894B33}"/>
              </a:ext>
            </a:extLst>
          </p:cNvPr>
          <p:cNvGrpSpPr/>
          <p:nvPr/>
        </p:nvGrpSpPr>
        <p:grpSpPr>
          <a:xfrm>
            <a:off x="-3359914" y="3115865"/>
            <a:ext cx="4258551" cy="2021249"/>
            <a:chOff x="462674" y="-6350"/>
            <a:chExt cx="4258551" cy="2021249"/>
          </a:xfrm>
        </p:grpSpPr>
        <p:sp>
          <p:nvSpPr>
            <p:cNvPr id="17" name="Google Shape;310;p40">
              <a:extLst>
                <a:ext uri="{FF2B5EF4-FFF2-40B4-BE49-F238E27FC236}">
                  <a16:creationId xmlns="" xmlns:a16="http://schemas.microsoft.com/office/drawing/2014/main" id="{887B266D-D8D4-4E48-9D73-5299A7CD6830}"/>
                </a:ext>
              </a:extLst>
            </p:cNvPr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311;p40">
              <a:extLst>
                <a:ext uri="{FF2B5EF4-FFF2-40B4-BE49-F238E27FC236}">
                  <a16:creationId xmlns="" xmlns:a16="http://schemas.microsoft.com/office/drawing/2014/main" id="{647A7D83-4971-4D76-ADFC-1A00A45F028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312;p40">
            <a:extLst>
              <a:ext uri="{FF2B5EF4-FFF2-40B4-BE49-F238E27FC236}">
                <a16:creationId xmlns="" xmlns:a16="http://schemas.microsoft.com/office/drawing/2014/main" id="{EA2CC004-064D-4B3D-A96C-ED39AB23E0B8}"/>
              </a:ext>
            </a:extLst>
          </p:cNvPr>
          <p:cNvGrpSpPr/>
          <p:nvPr/>
        </p:nvGrpSpPr>
        <p:grpSpPr>
          <a:xfrm>
            <a:off x="4486350" y="-2521977"/>
            <a:ext cx="2138950" cy="2814277"/>
            <a:chOff x="7039979" y="444248"/>
            <a:chExt cx="2138950" cy="2814277"/>
          </a:xfrm>
        </p:grpSpPr>
        <p:pic>
          <p:nvPicPr>
            <p:cNvPr id="21" name="Google Shape;313;p40">
              <a:extLst>
                <a:ext uri="{FF2B5EF4-FFF2-40B4-BE49-F238E27FC236}">
                  <a16:creationId xmlns="" xmlns:a16="http://schemas.microsoft.com/office/drawing/2014/main" id="{B66C02A3-3BE1-4308-B694-843551E6697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4;p40">
              <a:extLst>
                <a:ext uri="{FF2B5EF4-FFF2-40B4-BE49-F238E27FC236}">
                  <a16:creationId xmlns="" xmlns:a16="http://schemas.microsoft.com/office/drawing/2014/main" id="{F897C001-529E-49FA-84A4-D739CEC37828}"/>
                </a:ext>
              </a:extLst>
            </p:cNvPr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4764115" y="133815"/>
            <a:ext cx="4279524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960604" y="426115"/>
            <a:ext cx="38865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là tác giả – nhà thơ Đỗ Trung Lai. </a:t>
            </a:r>
            <a:endParaRPr lang="en-SG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“Anh” là phi công vũ trụ Pô-pốt.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4689232" y="1890851"/>
            <a:ext cx="2241636" cy="3261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854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4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198606" y="133815"/>
            <a:ext cx="8746789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1435138" y="453854"/>
            <a:ext cx="61830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 thơ Đỗ Trung Lai cho biết, năm 1983 ông là phóng viên báo </a:t>
            </a:r>
            <a:r>
              <a:rPr lang="vi-VN" sz="2600" b="0" i="1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Quân đội nhân dân</a:t>
            </a:r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được tham dự Liên hoan Hữu nghị Thanh niên Việt - Xô ở TP.HCM. Trong liên hoan này ông có dịp cùng Leonid Popov, phi công vũ trụ 2 lần được phong anh hùng Liên Xô, xem triển lãm tranh vẽ của thiếu nhi TP.HCM bày trong Cung Thiếu nhi. Ông viết thành thơ chuyện 2 người lớn khám phá vẻ đẹp của các bức tranh trẻ con.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556187" y="3023801"/>
            <a:ext cx="1586312" cy="212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-29315" y="2835592"/>
            <a:ext cx="1586311" cy="2307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5922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936A26-DC04-4637-AADA-D67CE221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3179" r="2902" b="2024"/>
          <a:stretch/>
        </p:blipFill>
        <p:spPr>
          <a:xfrm>
            <a:off x="-9054" y="0"/>
            <a:ext cx="9153054" cy="5138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02426" y="226620"/>
            <a:ext cx="8330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 giác thích thú của vị khác về phòng tranh được bộc lộ qua những chi tiết nào?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11480" y="1303838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lời mời xem tranh rất nhiệt thành của khách được nhắc lại vội vàng, háo hức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Anh hãy nhìn xem, Anh hãy nhìn xem!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các từ ngữ biểu lộ thái độ ngạc nhiên, vui sướng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Có ở đâu đầu tôi to được thế? Và thế này thì “ghê gớm” thật: Trong đôi mắt chiếm nửa già khuôn mặt – Các em tô lên một nửa số sao trời!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vẻ mặt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vừa xem vừa sung sướng mỉm cười.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897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2D1F807-B79D-4427-8120-63FEC0DB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" t="3388" r="2519" b="5837"/>
          <a:stretch/>
        </p:blipFill>
        <p:spPr>
          <a:xfrm>
            <a:off x="0" y="0"/>
            <a:ext cx="9153054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300232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3: Tranh vẽ của các bạn nhỏ có gì ngộ nghĩnh?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00554" y="1077824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 phi công vũ trụ Pô-pốp rất to.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Đôi mắt to chiếm nửa già khuôn mặt, trong đó có rất nhiều sao.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Ngựa xanh nằm trên cỏ, ngựa hồng phi trong lửa.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Mọi người đều quàng khăn đỏ.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Các anh hùng trông như những đứa trẻ lớn.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12197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2D9CBA-0688-47B6-AEA5-030D116F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" t="2106" r="2906" b="1283"/>
          <a:stretch/>
        </p:blipFill>
        <p:spPr>
          <a:xfrm>
            <a:off x="-9054" y="0"/>
            <a:ext cx="9153053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187239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hiểu ba dòng thơ này như thế nào</a:t>
            </a:r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342790" y="959253"/>
            <a:ext cx="85981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Người lớn làm mọi việc vì trẻ em.</a:t>
            </a:r>
          </a:p>
          <a:p>
            <a:pPr algn="just"/>
            <a:r>
              <a:rPr lang="en-SG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thế giới.</a:t>
            </a:r>
          </a:p>
          <a:p>
            <a:pPr algn="just"/>
            <a:r>
              <a:rPr lang="en-SG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</a:t>
            </a:r>
            <a:r>
              <a:rPr lang="en-US" sz="3200" smtClean="0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vi-VN" sz="3200" smtClean="0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SG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Vì trẻ em, mọi hoạt động của người lớn trở nên có ý nghĩa.</a:t>
            </a:r>
          </a:p>
          <a:p>
            <a:pPr algn="just"/>
            <a:r>
              <a:rPr lang="en-SG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Vì trẻ em, người lớn tiếp tục vươn lên, chinh phục những đỉnh cao.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69921" y="4035055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76036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0"/>
          <p:cNvGrpSpPr/>
          <p:nvPr/>
        </p:nvGrpSpPr>
        <p:grpSpPr>
          <a:xfrm>
            <a:off x="502430" y="-5713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460934" y="1273500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=""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2" y="1209695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Nội dung bài học</a:t>
            </a:r>
            <a:endParaRPr sz="6600">
              <a:solidFill>
                <a:schemeClr val="accent3">
                  <a:lumMod val="75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2CE9021-95D6-4706-A8D9-748A1623AAD0}"/>
              </a:ext>
            </a:extLst>
          </p:cNvPr>
          <p:cNvSpPr txBox="1"/>
          <p:nvPr/>
        </p:nvSpPr>
        <p:spPr>
          <a:xfrm>
            <a:off x="1280766" y="1964119"/>
            <a:ext cx="65824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Tình cảm yêu mến và trân trọng của người lớn đối với trẻ em</a:t>
            </a:r>
            <a:r>
              <a:rPr lang="en-SG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.</a:t>
            </a:r>
            <a:endParaRPr lang="en-US" sz="4400">
              <a:solidFill>
                <a:schemeClr val="tx1">
                  <a:lumMod val="50000"/>
                </a:schemeClr>
              </a:solidFill>
              <a:latin typeface="#9Slide05 SVNKitten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58063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  <a:cs typeface="Calibri" panose="020F0502020204030204" pitchFamily="34" charset="0"/>
              </a:rPr>
              <a:t>MỤC TIÊU</a:t>
            </a:r>
            <a:endParaRPr>
              <a:latin typeface="#9Slide05 SVNKitten" pitchFamily="2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1"/>
          </p:nvPr>
        </p:nvSpPr>
        <p:spPr>
          <a:xfrm>
            <a:off x="2890907" y="2308951"/>
            <a:ext cx="5443286" cy="1089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Đọc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113374" y="3398933"/>
            <a:ext cx="996711" cy="1806967"/>
            <a:chOff x="113374" y="3398933"/>
            <a:chExt cx="996711" cy="1806967"/>
          </a:xfrm>
        </p:grpSpPr>
        <p:pic>
          <p:nvPicPr>
            <p:cNvPr id="255" name="Google Shape;25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374" y="3398933"/>
              <a:ext cx="996711" cy="873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7"/>
            <p:cNvSpPr/>
            <p:nvPr/>
          </p:nvSpPr>
          <p:spPr>
            <a:xfrm>
              <a:off x="262750" y="4082600"/>
              <a:ext cx="216775" cy="1123300"/>
            </a:xfrm>
            <a:custGeom>
              <a:avLst/>
              <a:gdLst/>
              <a:ahLst/>
              <a:cxnLst/>
              <a:rect l="l" t="t" r="r" b="b"/>
              <a:pathLst>
                <a:path w="8671" h="44932" extrusionOk="0">
                  <a:moveTo>
                    <a:pt x="8671" y="0"/>
                  </a:moveTo>
                  <a:cubicBezTo>
                    <a:pt x="5473" y="3201"/>
                    <a:pt x="1077" y="8018"/>
                    <a:pt x="2759" y="12219"/>
                  </a:cubicBezTo>
                  <a:cubicBezTo>
                    <a:pt x="4149" y="15690"/>
                    <a:pt x="7215" y="19233"/>
                    <a:pt x="6307" y="22860"/>
                  </a:cubicBezTo>
                  <a:cubicBezTo>
                    <a:pt x="4448" y="30283"/>
                    <a:pt x="0" y="37280"/>
                    <a:pt x="0" y="4493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57" name="Google Shape;257;p37"/>
          <p:cNvGrpSpPr/>
          <p:nvPr/>
        </p:nvGrpSpPr>
        <p:grpSpPr>
          <a:xfrm rot="1704775">
            <a:off x="5954397" y="-258260"/>
            <a:ext cx="3425081" cy="1046100"/>
            <a:chOff x="3555275" y="-36124"/>
            <a:chExt cx="3425242" cy="1046149"/>
          </a:xfrm>
        </p:grpSpPr>
        <p:sp>
          <p:nvSpPr>
            <p:cNvPr id="258" name="Google Shape;258;p37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59" name="Google Shape;25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A7DFD-387B-4616-8E7F-47968D539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341" b="95546" l="8260" r="89971">
                        <a14:foregroundMark x1="16814" y1="8018" x2="23894" y2="9577"/>
                        <a14:foregroundMark x1="21829" y1="4677" x2="24189" y2="9131"/>
                        <a14:foregroundMark x1="40118" y1="3563" x2="49558" y2="5122"/>
                        <a14:foregroundMark x1="50147" y1="6236" x2="61652" y2="10022"/>
                        <a14:foregroundMark x1="26549" y1="84187" x2="58997" y2="87528"/>
                        <a14:foregroundMark x1="26844" y1="93541" x2="78698" y2="95426"/>
                        <a14:foregroundMark x1="51917" y1="39866" x2="58407" y2="41871"/>
                        <a14:foregroundMark x1="8850" y1="91537" x2="14749" y2="90423"/>
                        <a14:foregroundMark x1="8260" y1="92873" x2="19764" y2="93764"/>
                        <a14:backgroundMark x1="79941" y1="95768" x2="85841" y2="95546"/>
                        <a14:backgroundMark x1="78466" y1="95768" x2="82891" y2="94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30" y="1008887"/>
            <a:ext cx="2632882" cy="3487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=""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835" y="2607835"/>
            <a:ext cx="7416330" cy="763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 diễn cảm</a:t>
            </a:r>
            <a:endParaRPr sz="66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2901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1"/>
          <p:cNvGrpSpPr/>
          <p:nvPr/>
        </p:nvGrpSpPr>
        <p:grpSpPr>
          <a:xfrm>
            <a:off x="5053013" y="4529108"/>
            <a:ext cx="3852001" cy="524932"/>
            <a:chOff x="2787650" y="3967436"/>
            <a:chExt cx="5981335" cy="1255451"/>
          </a:xfrm>
        </p:grpSpPr>
        <p:sp>
          <p:nvSpPr>
            <p:cNvPr id="323" name="Google Shape;323;p41"/>
            <p:cNvSpPr/>
            <p:nvPr/>
          </p:nvSpPr>
          <p:spPr>
            <a:xfrm>
              <a:off x="2787650" y="4039512"/>
              <a:ext cx="5029200" cy="1183375"/>
            </a:xfrm>
            <a:custGeom>
              <a:avLst/>
              <a:gdLst/>
              <a:ahLst/>
              <a:cxnLst/>
              <a:rect l="l" t="t" r="r" b="b"/>
              <a:pathLst>
                <a:path w="201168" h="47335" extrusionOk="0">
                  <a:moveTo>
                    <a:pt x="201168" y="6568"/>
                  </a:moveTo>
                  <a:cubicBezTo>
                    <a:pt x="193203" y="-260"/>
                    <a:pt x="179310" y="-1934"/>
                    <a:pt x="169926" y="2758"/>
                  </a:cubicBezTo>
                  <a:cubicBezTo>
                    <a:pt x="158962" y="8240"/>
                    <a:pt x="150239" y="17520"/>
                    <a:pt x="139446" y="23332"/>
                  </a:cubicBezTo>
                  <a:cubicBezTo>
                    <a:pt x="130243" y="28287"/>
                    <a:pt x="118540" y="27549"/>
                    <a:pt x="108204" y="25999"/>
                  </a:cubicBezTo>
                  <a:cubicBezTo>
                    <a:pt x="99704" y="24724"/>
                    <a:pt x="88977" y="24493"/>
                    <a:pt x="83820" y="17617"/>
                  </a:cubicBezTo>
                  <a:cubicBezTo>
                    <a:pt x="80391" y="13045"/>
                    <a:pt x="88645" y="5582"/>
                    <a:pt x="94107" y="3901"/>
                  </a:cubicBezTo>
                  <a:cubicBezTo>
                    <a:pt x="100099" y="2057"/>
                    <a:pt x="107559" y="2709"/>
                    <a:pt x="112776" y="6187"/>
                  </a:cubicBezTo>
                  <a:cubicBezTo>
                    <a:pt x="119560" y="10709"/>
                    <a:pt x="112283" y="25469"/>
                    <a:pt x="105156" y="29428"/>
                  </a:cubicBezTo>
                  <a:cubicBezTo>
                    <a:pt x="79936" y="43439"/>
                    <a:pt x="46163" y="28332"/>
                    <a:pt x="19050" y="38191"/>
                  </a:cubicBezTo>
                  <a:cubicBezTo>
                    <a:pt x="12430" y="40598"/>
                    <a:pt x="3150" y="41035"/>
                    <a:pt x="0" y="4733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24" name="Google Shape;32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182674" y="3967436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41"/>
          <p:cNvGrpSpPr/>
          <p:nvPr/>
        </p:nvGrpSpPr>
        <p:grpSpPr>
          <a:xfrm>
            <a:off x="-79375" y="53725"/>
            <a:ext cx="1664274" cy="3340350"/>
            <a:chOff x="-79375" y="53725"/>
            <a:chExt cx="1664274" cy="3340350"/>
          </a:xfrm>
        </p:grpSpPr>
        <p:pic>
          <p:nvPicPr>
            <p:cNvPr id="326" name="Google Shape;326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35">
              <a:off x="300204" y="277074"/>
              <a:ext cx="1148265" cy="861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1"/>
            <p:cNvSpPr/>
            <p:nvPr/>
          </p:nvSpPr>
          <p:spPr>
            <a:xfrm>
              <a:off x="-79375" y="1069975"/>
              <a:ext cx="762000" cy="2324100"/>
            </a:xfrm>
            <a:custGeom>
              <a:avLst/>
              <a:gdLst/>
              <a:ahLst/>
              <a:cxnLst/>
              <a:rect l="l" t="t" r="r" b="b"/>
              <a:pathLst>
                <a:path w="30480" h="92964" extrusionOk="0">
                  <a:moveTo>
                    <a:pt x="30480" y="0"/>
                  </a:moveTo>
                  <a:cubicBezTo>
                    <a:pt x="27517" y="4444"/>
                    <a:pt x="23523" y="8797"/>
                    <a:pt x="22860" y="14097"/>
                  </a:cubicBezTo>
                  <a:cubicBezTo>
                    <a:pt x="21383" y="25914"/>
                    <a:pt x="29116" y="37741"/>
                    <a:pt x="27432" y="49530"/>
                  </a:cubicBezTo>
                  <a:cubicBezTo>
                    <a:pt x="25760" y="61236"/>
                    <a:pt x="20341" y="72682"/>
                    <a:pt x="12954" y="81915"/>
                  </a:cubicBezTo>
                  <a:cubicBezTo>
                    <a:pt x="9409" y="86347"/>
                    <a:pt x="4013" y="88951"/>
                    <a:pt x="0" y="9296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252;p37">
            <a:extLst>
              <a:ext uri="{FF2B5EF4-FFF2-40B4-BE49-F238E27FC236}">
                <a16:creationId xmlns="" xmlns:a16="http://schemas.microsoft.com/office/drawing/2014/main" id="{08804CDE-6139-4912-A429-A679A273E3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  <a:cs typeface="Calibri" panose="020F0502020204030204" pitchFamily="34" charset="0"/>
              </a:rPr>
              <a:t>Tiêu chí đọc và nhận xét</a:t>
            </a:r>
            <a:endParaRPr sz="3600">
              <a:latin typeface="#9Slide05 SVNKitten" pitchFamily="2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B559021-0B93-425C-9653-A15386B28613}"/>
              </a:ext>
            </a:extLst>
          </p:cNvPr>
          <p:cNvGrpSpPr/>
          <p:nvPr/>
        </p:nvGrpSpPr>
        <p:grpSpPr>
          <a:xfrm>
            <a:off x="720000" y="1129508"/>
            <a:ext cx="7704000" cy="3367701"/>
            <a:chOff x="509238" y="1794328"/>
            <a:chExt cx="10598009" cy="4440291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D07664A-F842-45E9-8B3A-68862472DB54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57871CBD-5AF4-4A8D-A63D-3C712ECE8000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US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Đọc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algn="ctr">
                  <a:buClrTx/>
                  <a:buFontTx/>
                  <a:buNone/>
                  <a:defRPr/>
                </a:pP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</a:t>
                </a: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loát, mạch lạc</a:t>
                </a:r>
                <a:endParaRPr lang="en-US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44F161BB-3933-4973-AF14-F2258549A15E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cụm từ rõ nghĩa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AC87DE4-3A97-40A6-8A94-6DC8672FF637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Cường độ đọc, tốc độ đọc đạt yêu cầu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diễn cảm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29D296C7-E4BF-4827-9472-BD5433E07FF8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49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800" b="1">
                    <a:solidFill>
                      <a:srgbClr val="257997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TIÊU CHÍ</a:t>
                </a:r>
                <a:endParaRPr lang="en-US" sz="2800" b="1">
                  <a:solidFill>
                    <a:srgbClr val="257997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CF9294E5-9268-42DA-B965-2B914FBB8544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388562"/>
                <a:chOff x="5562601" y="1669978"/>
                <a:chExt cx="5984803" cy="38856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="" xmlns:a16="http://schemas.microsoft.com/office/drawing/2014/main" id="{A6F89AD4-0447-41DB-BE3D-61FF9D664358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Bình th</a:t>
                  </a:r>
                  <a:r>
                    <a:rPr lang="vi-VN" sz="2000" b="1">
                      <a:solidFill>
                        <a:srgbClr val="116B8B"/>
                      </a:solidFill>
                      <a:latin typeface="Arial" panose="020B0604020202020204" pitchFamily="34" charset="0"/>
                      <a:ea typeface="+mn-ea"/>
                      <a:cs typeface="Calibri" panose="020F0502020204030204" pitchFamily="34" charset="0"/>
                    </a:rPr>
                    <a:t>ường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="" xmlns:a16="http://schemas.microsoft.com/office/drawing/2014/main" id="{B852F297-874B-4C85-A5D0-FE359DE17DAA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80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="" xmlns:a16="http://schemas.microsoft.com/office/drawing/2014/main" id="{C61D4EAB-882A-411F-BB4A-4FD26488C8FD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3558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Rất 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81DDA0-7556-4E41-861B-D65DA0D295F7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44" name="Star: 5 Points 43">
                <a:extLst>
                  <a:ext uri="{FF2B5EF4-FFF2-40B4-BE49-F238E27FC236}">
                    <a16:creationId xmlns="" xmlns:a16="http://schemas.microsoft.com/office/drawing/2014/main" id="{587DE64D-A3C6-4575-8BF7-85FCE4C33BD4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Star: 5 Points 44">
                <a:extLst>
                  <a:ext uri="{FF2B5EF4-FFF2-40B4-BE49-F238E27FC236}">
                    <a16:creationId xmlns="" xmlns:a16="http://schemas.microsoft.com/office/drawing/2014/main" id="{7880EC8F-898B-426C-9B86-317201A070FF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Star: 5 Points 45">
                <a:extLst>
                  <a:ext uri="{FF2B5EF4-FFF2-40B4-BE49-F238E27FC236}">
                    <a16:creationId xmlns="" xmlns:a16="http://schemas.microsoft.com/office/drawing/2014/main" id="{F82283BF-3FBF-4C48-A113-6CBA3FE79F0D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1A9DA42A-E2FA-495F-89FF-80CBD901DD99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41" name="Star: 5 Points 40">
                <a:extLst>
                  <a:ext uri="{FF2B5EF4-FFF2-40B4-BE49-F238E27FC236}">
                    <a16:creationId xmlns="" xmlns:a16="http://schemas.microsoft.com/office/drawing/2014/main" id="{D2973048-9178-4A22-B852-49670D9C0C4F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="" xmlns:a16="http://schemas.microsoft.com/office/drawing/2014/main" id="{EDEC56B5-FAE9-44C9-889B-4589053BCBC9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Star: 5 Points 42">
                <a:extLst>
                  <a:ext uri="{FF2B5EF4-FFF2-40B4-BE49-F238E27FC236}">
                    <a16:creationId xmlns="" xmlns:a16="http://schemas.microsoft.com/office/drawing/2014/main" id="{B0EFD40F-6ACF-4B6E-BF24-B8AFCCCAA3C0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BDFF8F7D-014E-4A87-8586-6CDB84CF4445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38" name="Star: 5 Points 37">
                <a:extLst>
                  <a:ext uri="{FF2B5EF4-FFF2-40B4-BE49-F238E27FC236}">
                    <a16:creationId xmlns="" xmlns:a16="http://schemas.microsoft.com/office/drawing/2014/main" id="{FBD85669-A1BD-4B6E-A8D9-85A8E2736EDC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="" xmlns:a16="http://schemas.microsoft.com/office/drawing/2014/main" id="{3A38B4A7-F1BC-4F7A-B0DA-2704A10F1C94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="" xmlns:a16="http://schemas.microsoft.com/office/drawing/2014/main" id="{08C400C3-6687-488A-83EF-6F22390B5F93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2042680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=""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1506605" y="937908"/>
            <a:ext cx="6469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29CBE02-047D-4B31-9FA8-320BF929A360}"/>
              </a:ext>
            </a:extLst>
          </p:cNvPr>
          <p:cNvSpPr/>
          <p:nvPr/>
        </p:nvSpPr>
        <p:spPr>
          <a:xfrm>
            <a:off x="2958353" y="1443318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40A6DD69-515D-4022-AE8E-D0E3E7111A8C}"/>
              </a:ext>
            </a:extLst>
          </p:cNvPr>
          <p:cNvSpPr/>
          <p:nvPr/>
        </p:nvSpPr>
        <p:spPr>
          <a:xfrm>
            <a:off x="4024087" y="1865060"/>
            <a:ext cx="1811935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762897D-62C9-49FF-8DC0-D88C99886596}"/>
              </a:ext>
            </a:extLst>
          </p:cNvPr>
          <p:cNvSpPr/>
          <p:nvPr/>
        </p:nvSpPr>
        <p:spPr>
          <a:xfrm>
            <a:off x="2873942" y="2286803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3B7E5E61-F8C7-4DF5-BF50-E850A78B0E07}"/>
              </a:ext>
            </a:extLst>
          </p:cNvPr>
          <p:cNvSpPr/>
          <p:nvPr/>
        </p:nvSpPr>
        <p:spPr>
          <a:xfrm>
            <a:off x="3768960" y="273509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7BA40C7-D731-4A3F-93DC-DC3C59BE8F36}"/>
              </a:ext>
            </a:extLst>
          </p:cNvPr>
          <p:cNvSpPr/>
          <p:nvPr/>
        </p:nvSpPr>
        <p:spPr>
          <a:xfrm>
            <a:off x="4664201" y="3160279"/>
            <a:ext cx="1104053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056690A3-9C69-49CE-AB47-D7638AA4C4FE}"/>
              </a:ext>
            </a:extLst>
          </p:cNvPr>
          <p:cNvSpPr/>
          <p:nvPr/>
        </p:nvSpPr>
        <p:spPr>
          <a:xfrm>
            <a:off x="3573189" y="358161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A285AB81-812A-46EB-9B0A-8AA600301533}"/>
              </a:ext>
            </a:extLst>
          </p:cNvPr>
          <p:cNvSpPr/>
          <p:nvPr/>
        </p:nvSpPr>
        <p:spPr>
          <a:xfrm>
            <a:off x="5339236" y="3581619"/>
            <a:ext cx="1148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25C51BD-9B10-420C-AD58-96E2FEE069BE}"/>
              </a:ext>
            </a:extLst>
          </p:cNvPr>
          <p:cNvSpPr/>
          <p:nvPr/>
        </p:nvSpPr>
        <p:spPr>
          <a:xfrm>
            <a:off x="2775754" y="4405505"/>
            <a:ext cx="1177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CE064B0-DC6A-4651-B66F-1FF15DF56EF8}"/>
              </a:ext>
            </a:extLst>
          </p:cNvPr>
          <p:cNvGrpSpPr/>
          <p:nvPr/>
        </p:nvGrpSpPr>
        <p:grpSpPr>
          <a:xfrm>
            <a:off x="5933853" y="1753405"/>
            <a:ext cx="321397" cy="533398"/>
            <a:chOff x="5972670" y="1757885"/>
            <a:chExt cx="321397" cy="5333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E42A579-FDB8-4127-9BE1-B2C74337155E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2F1F490C-1270-45D1-BCBA-EDE8EAF236EA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AFFB5498-DFCD-49BA-9395-350D3EF4DD53}"/>
              </a:ext>
            </a:extLst>
          </p:cNvPr>
          <p:cNvGrpSpPr/>
          <p:nvPr/>
        </p:nvGrpSpPr>
        <p:grpSpPr>
          <a:xfrm>
            <a:off x="6671451" y="3451632"/>
            <a:ext cx="321397" cy="533398"/>
            <a:chOff x="5972670" y="1757885"/>
            <a:chExt cx="321397" cy="5333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92E25C22-4887-41F1-AFAE-901D4D1015CC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F0CCCCC3-E68E-429C-BC88-A83179AFFC21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247F431-E00E-433D-A6A2-60AC8004A8E7}"/>
              </a:ext>
            </a:extLst>
          </p:cNvPr>
          <p:cNvGrpSpPr/>
          <p:nvPr/>
        </p:nvGrpSpPr>
        <p:grpSpPr>
          <a:xfrm>
            <a:off x="3954947" y="4345218"/>
            <a:ext cx="321397" cy="533398"/>
            <a:chOff x="5972670" y="1757885"/>
            <a:chExt cx="321397" cy="5333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F6B96944-1EE6-456E-B11B-8D69ECB58E47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EC6FFE90-A564-48FA-8097-165CE710D9D5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653181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30" grpId="0"/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70"/>
          <p:cNvSpPr txBox="1">
            <a:spLocks noGrp="1"/>
          </p:cNvSpPr>
          <p:nvPr>
            <p:ph type="title"/>
          </p:nvPr>
        </p:nvSpPr>
        <p:spPr>
          <a:xfrm>
            <a:off x="2647050" y="1091150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DẶN DÒ</a:t>
            </a:r>
            <a:endParaRPr>
              <a:latin typeface="#9Slide05 SVNKitten" pitchFamily="2" charset="0"/>
            </a:endParaRPr>
          </a:p>
        </p:txBody>
      </p:sp>
      <p:grpSp>
        <p:nvGrpSpPr>
          <p:cNvPr id="2801" name="Google Shape;2801;p70"/>
          <p:cNvGrpSpPr/>
          <p:nvPr/>
        </p:nvGrpSpPr>
        <p:grpSpPr>
          <a:xfrm>
            <a:off x="-22225" y="398550"/>
            <a:ext cx="2294867" cy="3843250"/>
            <a:chOff x="-22225" y="398550"/>
            <a:chExt cx="2294867" cy="3843250"/>
          </a:xfrm>
        </p:grpSpPr>
        <p:sp>
          <p:nvSpPr>
            <p:cNvPr id="2802" name="Google Shape;2802;p70"/>
            <p:cNvSpPr/>
            <p:nvPr/>
          </p:nvSpPr>
          <p:spPr>
            <a:xfrm>
              <a:off x="-22225" y="936625"/>
              <a:ext cx="1815700" cy="3305175"/>
            </a:xfrm>
            <a:custGeom>
              <a:avLst/>
              <a:gdLst/>
              <a:ahLst/>
              <a:cxnLst/>
              <a:rect l="l" t="t" r="r" b="b"/>
              <a:pathLst>
                <a:path w="72628" h="132207" extrusionOk="0">
                  <a:moveTo>
                    <a:pt x="72390" y="0"/>
                  </a:moveTo>
                  <a:cubicBezTo>
                    <a:pt x="67691" y="3916"/>
                    <a:pt x="61204" y="7682"/>
                    <a:pt x="60198" y="13716"/>
                  </a:cubicBezTo>
                  <a:cubicBezTo>
                    <a:pt x="58114" y="26221"/>
                    <a:pt x="60175" y="40630"/>
                    <a:pt x="52959" y="51054"/>
                  </a:cubicBezTo>
                  <a:cubicBezTo>
                    <a:pt x="50501" y="54604"/>
                    <a:pt x="45840" y="57390"/>
                    <a:pt x="41529" y="57150"/>
                  </a:cubicBezTo>
                  <a:cubicBezTo>
                    <a:pt x="35331" y="56806"/>
                    <a:pt x="29251" y="52591"/>
                    <a:pt x="25527" y="47625"/>
                  </a:cubicBezTo>
                  <a:cubicBezTo>
                    <a:pt x="21672" y="42484"/>
                    <a:pt x="25527" y="31369"/>
                    <a:pt x="31623" y="29337"/>
                  </a:cubicBezTo>
                  <a:cubicBezTo>
                    <a:pt x="45187" y="24816"/>
                    <a:pt x="70040" y="28569"/>
                    <a:pt x="72390" y="42672"/>
                  </a:cubicBezTo>
                  <a:cubicBezTo>
                    <a:pt x="73342" y="48387"/>
                    <a:pt x="68246" y="53658"/>
                    <a:pt x="64770" y="58293"/>
                  </a:cubicBezTo>
                  <a:cubicBezTo>
                    <a:pt x="57866" y="67498"/>
                    <a:pt x="51590" y="77243"/>
                    <a:pt x="43815" y="85725"/>
                  </a:cubicBezTo>
                  <a:cubicBezTo>
                    <a:pt x="29427" y="101421"/>
                    <a:pt x="19045" y="122685"/>
                    <a:pt x="0" y="13220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03" name="Google Shape;28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81900" y="398550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4" name="Google Shape;2804;p70"/>
          <p:cNvGrpSpPr/>
          <p:nvPr/>
        </p:nvGrpSpPr>
        <p:grpSpPr>
          <a:xfrm rot="10800000" flipH="1">
            <a:off x="6944729" y="1017098"/>
            <a:ext cx="2234200" cy="3106852"/>
            <a:chOff x="6944729" y="1245698"/>
            <a:chExt cx="2234200" cy="3106852"/>
          </a:xfrm>
        </p:grpSpPr>
        <p:pic>
          <p:nvPicPr>
            <p:cNvPr id="2805" name="Google Shape;2805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112753" y="15207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6" name="Google Shape;2806;p70"/>
            <p:cNvSpPr/>
            <p:nvPr/>
          </p:nvSpPr>
          <p:spPr>
            <a:xfrm>
              <a:off x="7159104" y="2498725"/>
              <a:ext cx="2019825" cy="1853825"/>
            </a:xfrm>
            <a:custGeom>
              <a:avLst/>
              <a:gdLst/>
              <a:ahLst/>
              <a:cxnLst/>
              <a:rect l="l" t="t" r="r" b="b"/>
              <a:pathLst>
                <a:path w="80793" h="74153" extrusionOk="0">
                  <a:moveTo>
                    <a:pt x="17166" y="0"/>
                  </a:moveTo>
                  <a:cubicBezTo>
                    <a:pt x="13888" y="5900"/>
                    <a:pt x="9471" y="12353"/>
                    <a:pt x="10308" y="19050"/>
                  </a:cubicBezTo>
                  <a:cubicBezTo>
                    <a:pt x="12051" y="32993"/>
                    <a:pt x="29747" y="53607"/>
                    <a:pt x="17547" y="60579"/>
                  </a:cubicBezTo>
                  <a:cubicBezTo>
                    <a:pt x="12978" y="63190"/>
                    <a:pt x="3880" y="63179"/>
                    <a:pt x="1926" y="58293"/>
                  </a:cubicBezTo>
                  <a:cubicBezTo>
                    <a:pt x="-2091" y="48251"/>
                    <a:pt x="20" y="28829"/>
                    <a:pt x="10689" y="27051"/>
                  </a:cubicBezTo>
                  <a:cubicBezTo>
                    <a:pt x="28937" y="24010"/>
                    <a:pt x="37231" y="52831"/>
                    <a:pt x="50313" y="65913"/>
                  </a:cubicBezTo>
                  <a:cubicBezTo>
                    <a:pt x="55100" y="70700"/>
                    <a:pt x="62280" y="74871"/>
                    <a:pt x="68982" y="73914"/>
                  </a:cubicBezTo>
                  <a:cubicBezTo>
                    <a:pt x="74150" y="73176"/>
                    <a:pt x="78458" y="68297"/>
                    <a:pt x="80793" y="6362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C2B1DC-AA9F-49A4-A90A-7801CE8ECEAD}"/>
              </a:ext>
            </a:extLst>
          </p:cNvPr>
          <p:cNvSpPr/>
          <p:nvPr/>
        </p:nvSpPr>
        <p:spPr>
          <a:xfrm>
            <a:off x="2268671" y="2387975"/>
            <a:ext cx="4415237" cy="1853825"/>
          </a:xfrm>
          <a:prstGeom prst="rect">
            <a:avLst/>
          </a:prstGeom>
          <a:solidFill>
            <a:srgbClr val="FFF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đọc và trả lời lại các câu hỏi.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=""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9370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41"/>
          <p:cNvGrpSpPr/>
          <p:nvPr/>
        </p:nvGrpSpPr>
        <p:grpSpPr>
          <a:xfrm>
            <a:off x="5053013" y="4529108"/>
            <a:ext cx="3852001" cy="524932"/>
            <a:chOff x="2787650" y="3967436"/>
            <a:chExt cx="5981335" cy="1255451"/>
          </a:xfrm>
        </p:grpSpPr>
        <p:sp>
          <p:nvSpPr>
            <p:cNvPr id="323" name="Google Shape;323;p41"/>
            <p:cNvSpPr/>
            <p:nvPr/>
          </p:nvSpPr>
          <p:spPr>
            <a:xfrm>
              <a:off x="2787650" y="4039512"/>
              <a:ext cx="5029200" cy="1183375"/>
            </a:xfrm>
            <a:custGeom>
              <a:avLst/>
              <a:gdLst/>
              <a:ahLst/>
              <a:cxnLst/>
              <a:rect l="l" t="t" r="r" b="b"/>
              <a:pathLst>
                <a:path w="201168" h="47335" extrusionOk="0">
                  <a:moveTo>
                    <a:pt x="201168" y="6568"/>
                  </a:moveTo>
                  <a:cubicBezTo>
                    <a:pt x="193203" y="-260"/>
                    <a:pt x="179310" y="-1934"/>
                    <a:pt x="169926" y="2758"/>
                  </a:cubicBezTo>
                  <a:cubicBezTo>
                    <a:pt x="158962" y="8240"/>
                    <a:pt x="150239" y="17520"/>
                    <a:pt x="139446" y="23332"/>
                  </a:cubicBezTo>
                  <a:cubicBezTo>
                    <a:pt x="130243" y="28287"/>
                    <a:pt x="118540" y="27549"/>
                    <a:pt x="108204" y="25999"/>
                  </a:cubicBezTo>
                  <a:cubicBezTo>
                    <a:pt x="99704" y="24724"/>
                    <a:pt x="88977" y="24493"/>
                    <a:pt x="83820" y="17617"/>
                  </a:cubicBezTo>
                  <a:cubicBezTo>
                    <a:pt x="80391" y="13045"/>
                    <a:pt x="88645" y="5582"/>
                    <a:pt x="94107" y="3901"/>
                  </a:cubicBezTo>
                  <a:cubicBezTo>
                    <a:pt x="100099" y="2057"/>
                    <a:pt x="107559" y="2709"/>
                    <a:pt x="112776" y="6187"/>
                  </a:cubicBezTo>
                  <a:cubicBezTo>
                    <a:pt x="119560" y="10709"/>
                    <a:pt x="112283" y="25469"/>
                    <a:pt x="105156" y="29428"/>
                  </a:cubicBezTo>
                  <a:cubicBezTo>
                    <a:pt x="79936" y="43439"/>
                    <a:pt x="46163" y="28332"/>
                    <a:pt x="19050" y="38191"/>
                  </a:cubicBezTo>
                  <a:cubicBezTo>
                    <a:pt x="12430" y="40598"/>
                    <a:pt x="3150" y="41035"/>
                    <a:pt x="0" y="4733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24" name="Google Shape;32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7182674" y="3967436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5" name="Google Shape;325;p41"/>
          <p:cNvGrpSpPr/>
          <p:nvPr/>
        </p:nvGrpSpPr>
        <p:grpSpPr>
          <a:xfrm>
            <a:off x="-79375" y="53725"/>
            <a:ext cx="1664274" cy="3340350"/>
            <a:chOff x="-79375" y="53725"/>
            <a:chExt cx="1664274" cy="3340350"/>
          </a:xfrm>
        </p:grpSpPr>
        <p:pic>
          <p:nvPicPr>
            <p:cNvPr id="326" name="Google Shape;326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35">
              <a:off x="300204" y="277074"/>
              <a:ext cx="1148265" cy="8611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41"/>
            <p:cNvSpPr/>
            <p:nvPr/>
          </p:nvSpPr>
          <p:spPr>
            <a:xfrm>
              <a:off x="-79375" y="1069975"/>
              <a:ext cx="762000" cy="2324100"/>
            </a:xfrm>
            <a:custGeom>
              <a:avLst/>
              <a:gdLst/>
              <a:ahLst/>
              <a:cxnLst/>
              <a:rect l="l" t="t" r="r" b="b"/>
              <a:pathLst>
                <a:path w="30480" h="92964" extrusionOk="0">
                  <a:moveTo>
                    <a:pt x="30480" y="0"/>
                  </a:moveTo>
                  <a:cubicBezTo>
                    <a:pt x="27517" y="4444"/>
                    <a:pt x="23523" y="8797"/>
                    <a:pt x="22860" y="14097"/>
                  </a:cubicBezTo>
                  <a:cubicBezTo>
                    <a:pt x="21383" y="25914"/>
                    <a:pt x="29116" y="37741"/>
                    <a:pt x="27432" y="49530"/>
                  </a:cubicBezTo>
                  <a:cubicBezTo>
                    <a:pt x="25760" y="61236"/>
                    <a:pt x="20341" y="72682"/>
                    <a:pt x="12954" y="81915"/>
                  </a:cubicBezTo>
                  <a:cubicBezTo>
                    <a:pt x="9409" y="86347"/>
                    <a:pt x="4013" y="88951"/>
                    <a:pt x="0" y="9296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252;p37">
            <a:extLst>
              <a:ext uri="{FF2B5EF4-FFF2-40B4-BE49-F238E27FC236}">
                <a16:creationId xmlns="" xmlns:a16="http://schemas.microsoft.com/office/drawing/2014/main" id="{08804CDE-6139-4912-A429-A679A273E3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  <a:cs typeface="Calibri" panose="020F0502020204030204" pitchFamily="34" charset="0"/>
              </a:rPr>
              <a:t>Tiêu chí đọc và nhận xét</a:t>
            </a:r>
            <a:endParaRPr sz="3600">
              <a:latin typeface="#9Slide05 SVNKitten" pitchFamily="2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B559021-0B93-425C-9653-A15386B28613}"/>
              </a:ext>
            </a:extLst>
          </p:cNvPr>
          <p:cNvGrpSpPr/>
          <p:nvPr/>
        </p:nvGrpSpPr>
        <p:grpSpPr>
          <a:xfrm>
            <a:off x="720000" y="1129508"/>
            <a:ext cx="7704000" cy="3367701"/>
            <a:chOff x="509238" y="1794328"/>
            <a:chExt cx="10598009" cy="4440291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ED07664A-F842-45E9-8B3A-68862472DB54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57871CBD-5AF4-4A8D-A63D-3C712ECE8000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US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Đọc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algn="ctr">
                  <a:buClrTx/>
                  <a:buFontTx/>
                  <a:buNone/>
                  <a:defRPr/>
                </a:pP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</a:t>
                </a: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ưu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loát, mạch lạc</a:t>
                </a:r>
                <a:endParaRPr lang="en-US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="" xmlns:a16="http://schemas.microsoft.com/office/drawing/2014/main" id="{44F161BB-3933-4973-AF14-F2258549A15E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lang="en-SG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cụm từ rõ nghĩa</a:t>
                </a:r>
                <a:endParaRPr lang="vi-VN" sz="2200" b="1">
                  <a:solidFill>
                    <a:srgbClr val="48CFAD">
                      <a:lumMod val="75000"/>
                    </a:srgb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="" xmlns:a16="http://schemas.microsoft.com/office/drawing/2014/main" id="{1AC87DE4-3A97-40A6-8A94-6DC8672FF637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=""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vi-VN" sz="2200" b="1">
                    <a:solidFill>
                      <a:srgbClr val="48CFAD">
                        <a:lumMod val="7500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Cường độ đọc, tốc độ đọc đạt yêu cầu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29D296C7-E4BF-4827-9472-BD5433E07FF8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498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800" b="1">
                    <a:solidFill>
                      <a:srgbClr val="257997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TIÊU CHÍ</a:t>
                </a:r>
                <a:endParaRPr lang="en-US" sz="2800" b="1">
                  <a:solidFill>
                    <a:srgbClr val="257997"/>
                  </a:solidFill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CF9294E5-9268-42DA-B965-2B914FBB8544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388562"/>
                <a:chOff x="5562601" y="1669978"/>
                <a:chExt cx="5984803" cy="38856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="" xmlns:a16="http://schemas.microsoft.com/office/drawing/2014/main" id="{A6F89AD4-0447-41DB-BE3D-61FF9D664358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Bình th</a:t>
                  </a:r>
                  <a:r>
                    <a:rPr lang="vi-VN" sz="2000" b="1">
                      <a:solidFill>
                        <a:srgbClr val="116B8B"/>
                      </a:solidFill>
                      <a:latin typeface="Arial" panose="020B0604020202020204" pitchFamily="34" charset="0"/>
                      <a:ea typeface="+mn-ea"/>
                      <a:cs typeface="Calibri" panose="020F0502020204030204" pitchFamily="34" charset="0"/>
                    </a:rPr>
                    <a:t>ường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="" xmlns:a16="http://schemas.microsoft.com/office/drawing/2014/main" id="{B852F297-874B-4C85-A5D0-FE359DE17DAA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80" cy="3558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="" xmlns:a16="http://schemas.microsoft.com/office/drawing/2014/main" id="{C61D4EAB-882A-411F-BB4A-4FD26488C8FD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3558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r>
                    <a:rPr lang="en-SG" sz="2000" b="1">
                      <a:solidFill>
                        <a:srgbClr val="116B8B"/>
                      </a:solidFill>
                      <a:latin typeface="Calibri" panose="020F0502020204030204"/>
                      <a:ea typeface="+mn-ea"/>
                      <a:cs typeface="Calibri" panose="020F0502020204030204" pitchFamily="34" charset="0"/>
                    </a:rPr>
                    <a:t>Rất tốt</a:t>
                  </a:r>
                  <a:endParaRPr lang="en-US" sz="2000" b="1">
                    <a:solidFill>
                      <a:srgbClr val="116B8B"/>
                    </a:solidFill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81DDA0-7556-4E41-861B-D65DA0D295F7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44" name="Star: 5 Points 43">
                <a:extLst>
                  <a:ext uri="{FF2B5EF4-FFF2-40B4-BE49-F238E27FC236}">
                    <a16:creationId xmlns="" xmlns:a16="http://schemas.microsoft.com/office/drawing/2014/main" id="{587DE64D-A3C6-4575-8BF7-85FCE4C33BD4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Star: 5 Points 44">
                <a:extLst>
                  <a:ext uri="{FF2B5EF4-FFF2-40B4-BE49-F238E27FC236}">
                    <a16:creationId xmlns="" xmlns:a16="http://schemas.microsoft.com/office/drawing/2014/main" id="{7880EC8F-898B-426C-9B86-317201A070FF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Star: 5 Points 45">
                <a:extLst>
                  <a:ext uri="{FF2B5EF4-FFF2-40B4-BE49-F238E27FC236}">
                    <a16:creationId xmlns="" xmlns:a16="http://schemas.microsoft.com/office/drawing/2014/main" id="{F82283BF-3FBF-4C48-A113-6CBA3FE79F0D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1A9DA42A-E2FA-495F-89FF-80CBD901DD99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41" name="Star: 5 Points 40">
                <a:extLst>
                  <a:ext uri="{FF2B5EF4-FFF2-40B4-BE49-F238E27FC236}">
                    <a16:creationId xmlns="" xmlns:a16="http://schemas.microsoft.com/office/drawing/2014/main" id="{D2973048-9178-4A22-B852-49670D9C0C4F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Star: 5 Points 41">
                <a:extLst>
                  <a:ext uri="{FF2B5EF4-FFF2-40B4-BE49-F238E27FC236}">
                    <a16:creationId xmlns="" xmlns:a16="http://schemas.microsoft.com/office/drawing/2014/main" id="{EDEC56B5-FAE9-44C9-889B-4589053BCBC9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Star: 5 Points 42">
                <a:extLst>
                  <a:ext uri="{FF2B5EF4-FFF2-40B4-BE49-F238E27FC236}">
                    <a16:creationId xmlns="" xmlns:a16="http://schemas.microsoft.com/office/drawing/2014/main" id="{B0EFD40F-6ACF-4B6E-BF24-B8AFCCCAA3C0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BDFF8F7D-014E-4A87-8586-6CDB84CF4445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38" name="Star: 5 Points 37">
                <a:extLst>
                  <a:ext uri="{FF2B5EF4-FFF2-40B4-BE49-F238E27FC236}">
                    <a16:creationId xmlns="" xmlns:a16="http://schemas.microsoft.com/office/drawing/2014/main" id="{FBD85669-A1BD-4B6E-A8D9-85A8E2736EDC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Star: 5 Points 38">
                <a:extLst>
                  <a:ext uri="{FF2B5EF4-FFF2-40B4-BE49-F238E27FC236}">
                    <a16:creationId xmlns="" xmlns:a16="http://schemas.microsoft.com/office/drawing/2014/main" id="{3A38B4A7-F1BC-4F7A-B0DA-2704A10F1C94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="" xmlns:a16="http://schemas.microsoft.com/office/drawing/2014/main" id="{08C400C3-6687-488A-83EF-6F22390B5F93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r>
                  <a:rPr lang="en-SG" sz="2400" b="1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lang="en-US" sz="2400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636453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15618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=""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6ECDA482-5E65-4E34-9C90-BE074744FA65}"/>
              </a:ext>
            </a:extLst>
          </p:cNvPr>
          <p:cNvSpPr txBox="1"/>
          <p:nvPr/>
        </p:nvSpPr>
        <p:spPr>
          <a:xfrm>
            <a:off x="306080" y="947380"/>
            <a:ext cx="5399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và Anh vào Cung Thiếu nhi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các em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xem tranh vẽ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phố Hồ Chí Minh rất nhiều gương mặt trẻ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 nhất là các em.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4526469" y="2370382"/>
            <a:ext cx="4462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0AC935-E726-472D-9CAE-41C90AE0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7444" b="90000" l="10000" r="90000">
                        <a14:foregroundMark x1="57444" y1="9778" x2="60556" y2="14667"/>
                        <a14:foregroundMark x1="55444" y1="11889" x2="59778" y2="19111"/>
                        <a14:foregroundMark x1="59222" y1="28111" x2="64222" y2="33778"/>
                        <a14:foregroundMark x1="27333" y1="18556" x2="33000" y2="13889"/>
                        <a14:foregroundMark x1="41222" y1="10778" x2="45667" y2="10778"/>
                        <a14:foregroundMark x1="55667" y1="8222" x2="68556" y2="23222"/>
                        <a14:foregroundMark x1="67000" y1="16000" x2="69333" y2="17556"/>
                        <a14:foregroundMark x1="60333" y1="9556" x2="62889" y2="11556"/>
                        <a14:foregroundMark x1="57000" y1="7444" x2="65222" y2="13889"/>
                        <a14:foregroundMark x1="65222" y1="13889" x2="65222" y2="13889"/>
                        <a14:foregroundMark x1="27111" y1="18778" x2="37889" y2="11889"/>
                        <a14:foregroundMark x1="37889" y1="11889" x2="50222" y2="11889"/>
                        <a14:backgroundMark x1="17556" y1="43556" x2="22889" y2="66667"/>
                        <a14:backgroundMark x1="28333" y1="48889" x2="22444" y2="69333"/>
                        <a14:backgroundMark x1="25556" y1="80556" x2="39667" y2="86444"/>
                        <a14:backgroundMark x1="39667" y1="86444" x2="51778" y2="88667"/>
                        <a14:backgroundMark x1="59778" y1="54444" x2="65556" y2="71333"/>
                        <a14:backgroundMark x1="80333" y1="63222" x2="70000" y2="85556"/>
                        <a14:backgroundMark x1="21444" y1="63333" x2="29778" y2="77556"/>
                        <a14:backgroundMark x1="29778" y1="77556" x2="50889" y2="88667"/>
                        <a14:backgroundMark x1="50889" y1="88667" x2="53778" y2="89333"/>
                        <a14:backgroundMark x1="25333" y1="55000" x2="23667" y2="71333"/>
                        <a14:backgroundMark x1="31000" y1="53556" x2="26333" y2="77000"/>
                        <a14:backgroundMark x1="49000" y1="83333" x2="67444" y2="80556"/>
                        <a14:backgroundMark x1="60333" y1="51778" x2="68778" y2="70444"/>
                        <a14:backgroundMark x1="68778" y1="70444" x2="70333" y2="71556"/>
                        <a14:backgroundMark x1="73667" y1="64000" x2="69556" y2="78667"/>
                        <a14:backgroundMark x1="69556" y1="78667" x2="69556" y2="78667"/>
                        <a14:backgroundMark x1="73444" y1="18556" x2="77222" y2="25778"/>
                        <a14:backgroundMark x1="86222" y1="56556" x2="84889" y2="66000"/>
                        <a14:backgroundMark x1="66667" y1="51889" x2="64222" y2="59444"/>
                        <a14:backgroundMark x1="56556" y1="52444" x2="61222" y2="67667"/>
                        <a14:backgroundMark x1="61222" y1="67667" x2="61222" y2="67667"/>
                        <a14:backgroundMark x1="54111" y1="52000" x2="55333" y2="72222"/>
                        <a14:backgroundMark x1="14444" y1="39000" x2="17000" y2="57111"/>
                        <a14:backgroundMark x1="40889" y1="66667" x2="408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8968">
            <a:off x="1320833" y="2022980"/>
            <a:ext cx="3467693" cy="3467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A97732B-D03B-49C6-8A27-D15346C6A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711" b="93802" l="9961" r="89844">
                        <a14:foregroundMark x1="79199" y1="56198" x2="85547" y2="58471"/>
                        <a14:foregroundMark x1="50000" y1="89153" x2="54883" y2="85537"/>
                        <a14:foregroundMark x1="61719" y1="70351" x2="73828" y2="67252"/>
                        <a14:foregroundMark x1="81445" y1="52789" x2="84082" y2="58264"/>
                        <a14:foregroundMark x1="52148" y1="84298" x2="52148" y2="81198"/>
                        <a14:foregroundMark x1="51172" y1="84504" x2="53418" y2="89876"/>
                        <a14:foregroundMark x1="47852" y1="83781" x2="55371" y2="89669"/>
                        <a14:foregroundMark x1="53418" y1="81921" x2="55371" y2="88636"/>
                        <a14:foregroundMark x1="55244" y1="90131" x2="56051" y2="90549"/>
                        <a14:foregroundMark x1="47363" y1="86054" x2="55084" y2="90048"/>
                        <a14:foregroundMark x1="56425" y1="90580" x2="56543" y2="90393"/>
                        <a14:foregroundMark x1="54102" y1="82955" x2="54102" y2="89944"/>
                        <a14:foregroundMark x1="52930" y1="83988" x2="53405" y2="89830"/>
                        <a14:foregroundMark x1="53125" y1="89784" x2="54883" y2="89360"/>
                        <a14:backgroundMark x1="45410" y1="90909" x2="53613" y2="92252"/>
                        <a14:backgroundMark x1="48828" y1="92252" x2="57520" y2="92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86074">
            <a:off x="4884226" y="-1137903"/>
            <a:ext cx="3811551" cy="3603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26" grpId="0"/>
      <p:bldP spid="1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829401">
            <a:off x="7276680" y="798733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3911115">
            <a:off x="1356705" y="-56882"/>
            <a:ext cx="777978" cy="1360462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=""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6F45D260-FF2E-431D-981B-6E9B971D8834}"/>
              </a:ext>
            </a:extLst>
          </p:cNvPr>
          <p:cNvSpPr txBox="1"/>
          <p:nvPr/>
        </p:nvSpPr>
        <p:spPr>
          <a:xfrm>
            <a:off x="4539970" y="2794212"/>
            <a:ext cx="42003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Ngộ nghĩnh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 suốt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Tôi lặng người sau lời Pô-pốp: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“Nếu trên trái đất này, trẻ con biến mất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 bay hay bò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Cũng vô nghĩa như nhau”.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ĐỖ TRUNG LAI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98D5365-D7A3-400D-9863-1D272566F1B2}"/>
              </a:ext>
            </a:extLst>
          </p:cNvPr>
          <p:cNvSpPr txBox="1"/>
          <p:nvPr/>
        </p:nvSpPr>
        <p:spPr>
          <a:xfrm>
            <a:off x="408147" y="1106529"/>
            <a:ext cx="4406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xanh lại nằm trên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hồng lại phi trong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 tấm lòng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 thế giới quàng khăn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anh hùng là những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trẻ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3C3407-BE81-4821-A9E5-43FAF657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7428" b="99725" l="1111" r="93333">
                        <a14:foregroundMark x1="7333" y1="78267" x2="15889" y2="99725"/>
                        <a14:foregroundMark x1="15889" y1="99725" x2="15889" y2="99725"/>
                        <a14:foregroundMark x1="1333" y1="76479" x2="8000" y2="84732"/>
                        <a14:foregroundMark x1="2111" y1="74415" x2="30222" y2="63136"/>
                        <a14:foregroundMark x1="35667" y1="75241" x2="58778" y2="73177"/>
                        <a14:foregroundMark x1="77222" y1="25447" x2="70222" y2="48143"/>
                        <a14:foregroundMark x1="73111" y1="29849" x2="73889" y2="40990"/>
                        <a14:foregroundMark x1="69556" y1="36864" x2="79778" y2="45667"/>
                        <a14:foregroundMark x1="89556" y1="33975" x2="87667" y2="39615"/>
                        <a14:foregroundMark x1="93444" y1="17056" x2="91778" y2="26823"/>
                        <a14:foregroundMark x1="78889" y1="7428" x2="79556" y2="18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10" y="2729513"/>
            <a:ext cx="2814194" cy="2273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9D6A1F-2CFC-422A-B355-FB125949C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825" y="664811"/>
            <a:ext cx="2533009" cy="2360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13347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756A779-46B4-45FD-9E46-0E145B17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" t="948" r="3028"/>
          <a:stretch/>
        </p:blipFill>
        <p:spPr>
          <a:xfrm>
            <a:off x="0" y="354"/>
            <a:ext cx="9143574" cy="5143500"/>
          </a:xfrm>
          <a:prstGeom prst="rect">
            <a:avLst/>
          </a:prstGeom>
        </p:spPr>
      </p:pic>
      <p:sp>
        <p:nvSpPr>
          <p:cNvPr id="576" name="Google Shape;576;p44"/>
          <p:cNvSpPr/>
          <p:nvPr/>
        </p:nvSpPr>
        <p:spPr>
          <a:xfrm>
            <a:off x="560906" y="569045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8"/>
          </p:nvPr>
        </p:nvSpPr>
        <p:spPr>
          <a:xfrm>
            <a:off x="459480" y="595801"/>
            <a:ext cx="3692202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Luyện đọc từ khó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871550" y="4484601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1124657" y="1308997"/>
            <a:ext cx="2153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924173" y="2222295"/>
            <a:ext cx="2554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 gớm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21202" y="3135593"/>
            <a:ext cx="355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 nghĩnh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99C728-9E10-4004-960F-F8E03FB87253}"/>
              </a:ext>
            </a:extLst>
          </p:cNvPr>
          <p:cNvGrpSpPr/>
          <p:nvPr/>
        </p:nvGrpSpPr>
        <p:grpSpPr>
          <a:xfrm>
            <a:off x="-4832" y="-22808"/>
            <a:ext cx="9148832" cy="5148798"/>
            <a:chOff x="-4832" y="-22808"/>
            <a:chExt cx="9148832" cy="5148798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6345347-F18A-418A-9658-63F879F09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85" t="3107" b="1645"/>
            <a:stretch/>
          </p:blipFill>
          <p:spPr>
            <a:xfrm>
              <a:off x="-4832" y="-22808"/>
              <a:ext cx="9148832" cy="51487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3ECB1EBA-7FAB-4B1F-9EBD-BE866F40EB3E}"/>
                </a:ext>
              </a:extLst>
            </p:cNvPr>
            <p:cNvSpPr/>
            <p:nvPr/>
          </p:nvSpPr>
          <p:spPr>
            <a:xfrm>
              <a:off x="5023150" y="-5365"/>
              <a:ext cx="3427906" cy="2434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6" name="Google Shape;576;p44"/>
          <p:cNvSpPr/>
          <p:nvPr/>
        </p:nvSpPr>
        <p:spPr>
          <a:xfrm>
            <a:off x="5023150" y="187378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4294967295"/>
          </p:nvPr>
        </p:nvSpPr>
        <p:spPr>
          <a:xfrm>
            <a:off x="4956860" y="189951"/>
            <a:ext cx="369252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Giải nghĩa từ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981147" y="4733688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hlinkClick r:id="rId6" action="ppaction://hlinksldjump"/>
            <a:extLst>
              <a:ext uri="{FF2B5EF4-FFF2-40B4-BE49-F238E27FC236}">
                <a16:creationId xmlns=""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6260920" y="950313"/>
            <a:ext cx="215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hlinkClick r:id="rId7" action="ppaction://hlinksldjump"/>
            <a:extLst>
              <a:ext uri="{FF2B5EF4-FFF2-40B4-BE49-F238E27FC236}">
                <a16:creationId xmlns=""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6095383" y="1772875"/>
            <a:ext cx="2554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suốt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hlinkClick r:id="rId8" action="ppaction://hlinksldjump"/>
            <a:extLst>
              <a:ext uri="{FF2B5EF4-FFF2-40B4-BE49-F238E27FC236}">
                <a16:creationId xmlns=""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5620649" y="2595437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 người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9F908C-509D-47CD-977B-BB8FF98C66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5278580" y="1038462"/>
            <a:ext cx="1238161" cy="1195580"/>
          </a:xfrm>
          <a:prstGeom prst="rect">
            <a:avLst/>
          </a:prstGeom>
        </p:spPr>
      </p:pic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DB713BE-7874-4EA0-8FE4-004184FD0971}"/>
              </a:ext>
            </a:extLst>
          </p:cNvPr>
          <p:cNvSpPr txBox="1"/>
          <p:nvPr/>
        </p:nvSpPr>
        <p:spPr>
          <a:xfrm>
            <a:off x="5815852" y="3417998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nghĩa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536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Pô-pốp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="" xmlns:a16="http://schemas.microsoft.com/office/drawing/2014/main" id="{DE9350E7-7B26-40BB-A333-21E63D70F0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4678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 công vũ trụ, hai lần được phong tặng danh hiệu Anh hùng Liên Xô.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6FC640-549D-4D3C-AF51-56845CD26B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unny Paper Airplanes Lesson for Kids by Slidesgo">
  <a:themeElements>
    <a:clrScheme name="Simple Light">
      <a:dk1>
        <a:srgbClr val="585858"/>
      </a:dk1>
      <a:lt1>
        <a:srgbClr val="FFFFFF"/>
      </a:lt1>
      <a:dk2>
        <a:srgbClr val="C0ECF7"/>
      </a:dk2>
      <a:lt2>
        <a:srgbClr val="EC607E"/>
      </a:lt2>
      <a:accent1>
        <a:srgbClr val="0F667C"/>
      </a:accent1>
      <a:accent2>
        <a:srgbClr val="FFE177"/>
      </a:accent2>
      <a:accent3>
        <a:srgbClr val="FFA8C1"/>
      </a:accent3>
      <a:accent4>
        <a:srgbClr val="D5B0EC"/>
      </a:accent4>
      <a:accent5>
        <a:srgbClr val="DAF3B1"/>
      </a:accent5>
      <a:accent6>
        <a:srgbClr val="FFFCF1"/>
      </a:accent6>
      <a:hlink>
        <a:srgbClr val="F7678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</TotalTime>
  <Words>944</Words>
  <Application>Microsoft Office PowerPoint</Application>
  <PresentationFormat>On-screen Show (16:9)</PresentationFormat>
  <Paragraphs>134</Paragraphs>
  <Slides>23</Slides>
  <Notes>23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#9Slide05 SVNKitten</vt:lpstr>
      <vt:lpstr>Gochi Hand</vt:lpstr>
      <vt:lpstr>Calibri</vt:lpstr>
      <vt:lpstr>Manjari</vt:lpstr>
      <vt:lpstr>Bebas Neue</vt:lpstr>
      <vt:lpstr>Roboto Condensed Light</vt:lpstr>
      <vt:lpstr>Nunito Light</vt:lpstr>
      <vt:lpstr>Funny Paper Airplanes Lesson for Kids by Slidesgo</vt:lpstr>
      <vt:lpstr>Nếu trái đất thiếu  trẻ con (Trích)</vt:lpstr>
      <vt:lpstr>MỤC TIÊU</vt:lpstr>
      <vt:lpstr>01</vt:lpstr>
      <vt:lpstr>Tiêu chí đọc và nhận xét</vt:lpstr>
      <vt:lpstr>Slide 5</vt:lpstr>
      <vt:lpstr>Slide 6</vt:lpstr>
      <vt:lpstr>Luyện đọc từ khó</vt:lpstr>
      <vt:lpstr>Giải nghĩa từ</vt:lpstr>
      <vt:lpstr>Pô-pốp</vt:lpstr>
      <vt:lpstr>sáng suốt</vt:lpstr>
      <vt:lpstr>lặng người</vt:lpstr>
      <vt:lpstr>vô nghĩa</vt:lpstr>
      <vt:lpstr>02</vt:lpstr>
      <vt:lpstr>Slide 14</vt:lpstr>
      <vt:lpstr>Slide 15</vt:lpstr>
      <vt:lpstr>Slide 16</vt:lpstr>
      <vt:lpstr>Slide 17</vt:lpstr>
      <vt:lpstr>Slide 18</vt:lpstr>
      <vt:lpstr>Nội dung bài học</vt:lpstr>
      <vt:lpstr>03</vt:lpstr>
      <vt:lpstr>Tiêu chí đọc và nhận xét</vt:lpstr>
      <vt:lpstr>Slide 22</vt:lpstr>
      <vt:lpstr>DẶN DÒ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dc:description>9Slide.vn</dc:description>
  <cp:lastModifiedBy>admi</cp:lastModifiedBy>
  <cp:revision>22</cp:revision>
  <dcterms:modified xsi:type="dcterms:W3CDTF">2023-06-02T14:16:35Z</dcterms:modified>
  <cp:category>9Slide.vn</cp:category>
</cp:coreProperties>
</file>