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6" r:id="rId2"/>
    <p:sldId id="258" r:id="rId3"/>
    <p:sldId id="259" r:id="rId4"/>
    <p:sldId id="260" r:id="rId5"/>
    <p:sldId id="261" r:id="rId6"/>
    <p:sldId id="262" r:id="rId7"/>
    <p:sldId id="266" r:id="rId8"/>
    <p:sldId id="267" r:id="rId9"/>
    <p:sldId id="268" r:id="rId10"/>
    <p:sldId id="269" r:id="rId11"/>
    <p:sldId id="271" r:id="rId12"/>
    <p:sldId id="272" r:id="rId13"/>
    <p:sldId id="273" r:id="rId14"/>
    <p:sldId id="274" r:id="rId15"/>
    <p:sldId id="282" r:id="rId16"/>
    <p:sldId id="277" r:id="rId17"/>
    <p:sldId id="278" r:id="rId18"/>
    <p:sldId id="279" r:id="rId19"/>
    <p:sldId id="280" r:id="rId20"/>
    <p:sldId id="285" r:id="rId21"/>
    <p:sldId id="284" r:id="rId22"/>
  </p:sldIdLst>
  <p:sldSz cx="12192000" cy="6858000"/>
  <p:notesSz cx="6858000" cy="9144000"/>
  <p:embeddedFontLst>
    <p:embeddedFont>
      <p:font typeface="#9Slide03 Quicksand" panose="020B0604020202020204" charset="0"/>
      <p:regular r:id="rId23"/>
    </p:embeddedFont>
    <p:embeddedFont>
      <p:font typeface="#9Slide07 Cadena" panose="020B0604020202020204" charset="0"/>
      <p:bold r:id="rId24"/>
    </p:embeddedFont>
    <p:embeddedFont>
      <p:font typeface="AvantGarde" panose="00000400000000000000"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Pattaya" panose="020B0604020202020204" charset="-34"/>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8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5/5/2023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5/5/2023</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7.wdp"/><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8.png"/><Relationship Id="rId15" Type="http://schemas.microsoft.com/office/2007/relationships/hdphoto" Target="../media/hdphoto8.wdp"/><Relationship Id="rId10" Type="http://schemas.openxmlformats.org/officeDocument/2006/relationships/image" Target="../media/image13.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jpeg"/><Relationship Id="rId4" Type="http://schemas.microsoft.com/office/2007/relationships/hdphoto" Target="../media/hdphoto9.wdp"/><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microsoft.com/office/2007/relationships/hdphoto" Target="../media/hdphoto9.wdp"/><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30.jpeg"/><Relationship Id="rId4" Type="http://schemas.microsoft.com/office/2007/relationships/hdphoto" Target="../media/hdphoto9.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9.wdp"/><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9.wdp"/><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33.png"/><Relationship Id="rId4" Type="http://schemas.microsoft.com/office/2007/relationships/hdphoto" Target="../media/hdphoto11.wdp"/></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13.wdp"/><Relationship Id="rId4" Type="http://schemas.microsoft.com/office/2007/relationships/hdphoto" Target="../media/hdphoto1.wdp"/><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6.gi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ackground scene with flowers in garden Royalty Free Vector">
            <a:extLst>
              <a:ext uri="{FF2B5EF4-FFF2-40B4-BE49-F238E27FC236}">
                <a16:creationId xmlns:a16="http://schemas.microsoft.com/office/drawing/2014/main" id="{14A9C610-D262-41C9-B9B7-A2FE0FF1B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73"/>
          <a:stretch/>
        </p:blipFill>
        <p:spPr bwMode="auto">
          <a:xfrm>
            <a:off x="-344385" y="38694"/>
            <a:ext cx="12192000" cy="68702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555C9A-E536-45A9-8864-B495191E348E}"/>
              </a:ext>
            </a:extLst>
          </p:cNvPr>
          <p:cNvSpPr/>
          <p:nvPr/>
        </p:nvSpPr>
        <p:spPr>
          <a:xfrm>
            <a:off x="3048000" y="847812"/>
            <a:ext cx="6096000" cy="769441"/>
          </a:xfrm>
          <a:prstGeom prst="rect">
            <a:avLst/>
          </a:prstGeom>
        </p:spPr>
        <p:txBody>
          <a:bodyPr>
            <a:spAutoFit/>
          </a:bodyPr>
          <a:lstStyle/>
          <a:p>
            <a:pPr algn="ctr"/>
            <a:r>
              <a:rPr lang="vi-VN" sz="4400" b="1" dirty="0" err="1">
                <a:solidFill>
                  <a:srgbClr val="002060"/>
                </a:solidFill>
                <a:latin typeface="Pattaya" panose="00000500000000000000" pitchFamily="2" charset="-34"/>
                <a:cs typeface="Pattaya" panose="00000500000000000000" pitchFamily="2" charset="-34"/>
              </a:rPr>
              <a:t>Tập</a:t>
            </a:r>
            <a:r>
              <a:rPr lang="vi-VN" sz="4400" b="1" dirty="0">
                <a:solidFill>
                  <a:srgbClr val="002060"/>
                </a:solidFill>
                <a:latin typeface="Pattaya" panose="00000500000000000000" pitchFamily="2" charset="-34"/>
                <a:cs typeface="Pattaya" panose="00000500000000000000" pitchFamily="2" charset="-34"/>
              </a:rPr>
              <a:t> </a:t>
            </a:r>
            <a:r>
              <a:rPr lang="vi-VN" sz="4400" b="1" dirty="0" err="1">
                <a:solidFill>
                  <a:srgbClr val="002060"/>
                </a:solidFill>
                <a:latin typeface="Pattaya" panose="00000500000000000000" pitchFamily="2" charset="-34"/>
                <a:cs typeface="Pattaya" panose="00000500000000000000" pitchFamily="2" charset="-34"/>
              </a:rPr>
              <a:t>đọc</a:t>
            </a:r>
            <a:r>
              <a:rPr lang="en-US" sz="4400" b="1" dirty="0">
                <a:solidFill>
                  <a:srgbClr val="002060"/>
                </a:solidFill>
                <a:latin typeface="Pattaya" panose="00000500000000000000" pitchFamily="2" charset="-34"/>
                <a:cs typeface="Pattaya" panose="00000500000000000000" pitchFamily="2" charset="-34"/>
              </a:rPr>
              <a:t>- </a:t>
            </a:r>
            <a:r>
              <a:rPr lang="en-US" sz="4400" b="1" dirty="0" err="1">
                <a:solidFill>
                  <a:srgbClr val="002060"/>
                </a:solidFill>
                <a:latin typeface="Pattaya" panose="00000500000000000000" pitchFamily="2" charset="-34"/>
                <a:cs typeface="Pattaya" panose="00000500000000000000" pitchFamily="2" charset="-34"/>
              </a:rPr>
              <a:t>Lớp</a:t>
            </a:r>
            <a:r>
              <a:rPr lang="en-US" sz="4400" b="1" dirty="0">
                <a:solidFill>
                  <a:srgbClr val="002060"/>
                </a:solidFill>
                <a:latin typeface="Pattaya" panose="00000500000000000000" pitchFamily="2" charset="-34"/>
                <a:cs typeface="Pattaya" panose="00000500000000000000" pitchFamily="2" charset="-34"/>
              </a:rPr>
              <a:t> 5</a:t>
            </a:r>
            <a:endParaRPr lang="en-US" sz="4400" dirty="0">
              <a:solidFill>
                <a:srgbClr val="002060"/>
              </a:solidFill>
            </a:endParaRPr>
          </a:p>
        </p:txBody>
      </p:sp>
      <p:sp>
        <p:nvSpPr>
          <p:cNvPr id="8" name="Rectangle 7">
            <a:extLst>
              <a:ext uri="{FF2B5EF4-FFF2-40B4-BE49-F238E27FC236}">
                <a16:creationId xmlns:a16="http://schemas.microsoft.com/office/drawing/2014/main" id="{2ADF5C5F-F714-4702-8DF7-AD39B0982F21}"/>
              </a:ext>
            </a:extLst>
          </p:cNvPr>
          <p:cNvSpPr/>
          <p:nvPr/>
        </p:nvSpPr>
        <p:spPr>
          <a:xfrm>
            <a:off x="961869" y="2465066"/>
            <a:ext cx="10268262" cy="3354765"/>
          </a:xfrm>
          <a:prstGeom prst="rect">
            <a:avLst/>
          </a:prstGeom>
        </p:spPr>
        <p:txBody>
          <a:bodyPr wrap="square">
            <a:spAutoFit/>
          </a:bodyPr>
          <a:lstStyle/>
          <a:p>
            <a:pPr algn="ctr"/>
            <a:r>
              <a:rPr lang="vi-VN" sz="6600" b="1" dirty="0">
                <a:solidFill>
                  <a:srgbClr val="C00000"/>
                </a:solidFill>
                <a:latin typeface="#9Slide07 Cadena" panose="02000503000000020004" pitchFamily="2" charset="0"/>
                <a:cs typeface="Pattaya" panose="00000500000000000000" pitchFamily="2" charset="-34"/>
              </a:rPr>
              <a:t>Lớp học trên đường</a:t>
            </a:r>
          </a:p>
          <a:p>
            <a:pPr algn="r"/>
            <a:endParaRPr lang="vi-VN" sz="4000" b="1" dirty="0">
              <a:solidFill>
                <a:srgbClr val="002060"/>
              </a:solidFill>
              <a:latin typeface="#9Slide07 Cadena" panose="02000503000000020004" pitchFamily="2" charset="0"/>
              <a:cs typeface="Pattaya" panose="00000500000000000000" pitchFamily="2" charset="-34"/>
            </a:endParaRPr>
          </a:p>
          <a:p>
            <a:pPr algn="r"/>
            <a:r>
              <a:rPr lang="vi-VN" sz="4000" b="1" dirty="0">
                <a:solidFill>
                  <a:srgbClr val="002060"/>
                </a:solidFill>
                <a:latin typeface="#9Slide07 Cadena" panose="02000503000000020004" pitchFamily="2" charset="0"/>
                <a:cs typeface="Pattaya" panose="00000500000000000000" pitchFamily="2" charset="-34"/>
              </a:rPr>
              <a:t>Theo Héc-to </a:t>
            </a:r>
            <a:r>
              <a:rPr lang="en-US" sz="4000" b="1" dirty="0">
                <a:solidFill>
                  <a:srgbClr val="002060"/>
                </a:solidFill>
                <a:latin typeface="#9Slide07 Cadena" panose="02000503000000020004" pitchFamily="2" charset="0"/>
                <a:cs typeface="Pattaya" panose="00000500000000000000" pitchFamily="2" charset="-34"/>
              </a:rPr>
              <a:t>M</a:t>
            </a:r>
            <a:r>
              <a:rPr lang="vi-VN" sz="4000" b="1" dirty="0">
                <a:solidFill>
                  <a:srgbClr val="002060"/>
                </a:solidFill>
                <a:latin typeface="#9Slide07 Cadena" panose="02000503000000020004" pitchFamily="2" charset="0"/>
                <a:cs typeface="Pattaya" panose="00000500000000000000" pitchFamily="2" charset="-34"/>
              </a:rPr>
              <a:t>a-lô</a:t>
            </a:r>
          </a:p>
          <a:p>
            <a:pPr algn="ctr"/>
            <a:endParaRPr lang="en-US" sz="6600" dirty="0">
              <a:solidFill>
                <a:srgbClr val="C00000"/>
              </a:solidFill>
              <a:latin typeface="#9Slide07 Cadena" panose="02000503000000020004" pitchFamily="2" charset="0"/>
            </a:endParaRPr>
          </a:p>
        </p:txBody>
      </p:sp>
      <p:sp>
        <p:nvSpPr>
          <p:cNvPr id="2" name="Hộp Văn bản 1">
            <a:extLst>
              <a:ext uri="{FF2B5EF4-FFF2-40B4-BE49-F238E27FC236}">
                <a16:creationId xmlns:a16="http://schemas.microsoft.com/office/drawing/2014/main" id="{390F7CCD-7B06-D580-C947-0ACF64FBBFAD}"/>
              </a:ext>
            </a:extLst>
          </p:cNvPr>
          <p:cNvSpPr txBox="1"/>
          <p:nvPr/>
        </p:nvSpPr>
        <p:spPr>
          <a:xfrm>
            <a:off x="3928752" y="38694"/>
            <a:ext cx="3645725" cy="461665"/>
          </a:xfrm>
          <a:prstGeom prst="rect">
            <a:avLst/>
          </a:prstGeom>
          <a:noFill/>
        </p:spPr>
        <p:txBody>
          <a:bodyPr wrap="square" rtlCol="0">
            <a:spAutoFit/>
          </a:bodyPr>
          <a:lstStyle/>
          <a:p>
            <a:r>
              <a:rPr lang="en-US" sz="2400" dirty="0" err="1">
                <a:solidFill>
                  <a:srgbClr val="FF0000"/>
                </a:solidFill>
              </a:rPr>
              <a:t>Trường</a:t>
            </a:r>
            <a:r>
              <a:rPr lang="en-US" sz="2400" dirty="0">
                <a:solidFill>
                  <a:srgbClr val="FF0000"/>
                </a:solidFill>
              </a:rPr>
              <a:t> </a:t>
            </a:r>
            <a:r>
              <a:rPr lang="en-US" sz="2400" dirty="0" err="1">
                <a:solidFill>
                  <a:srgbClr val="FF0000"/>
                </a:solidFill>
              </a:rPr>
              <a:t>Tiểu</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Ngọc</a:t>
            </a:r>
            <a:r>
              <a:rPr lang="en-US" sz="2400" dirty="0">
                <a:solidFill>
                  <a:srgbClr val="FF0000"/>
                </a:solidFill>
              </a:rPr>
              <a:t> </a:t>
            </a:r>
            <a:r>
              <a:rPr lang="en-US" sz="2400" dirty="0" err="1">
                <a:solidFill>
                  <a:srgbClr val="FF0000"/>
                </a:solidFill>
              </a:rPr>
              <a:t>Lâm</a:t>
            </a:r>
            <a:endParaRPr lang="vi-VN" sz="2400" dirty="0">
              <a:solidFill>
                <a:srgbClr val="FF0000"/>
              </a:solidFill>
            </a:endParaRPr>
          </a:p>
        </p:txBody>
      </p:sp>
    </p:spTree>
    <p:extLst>
      <p:ext uri="{BB962C8B-B14F-4D97-AF65-F5344CB8AC3E}">
        <p14:creationId xmlns:p14="http://schemas.microsoft.com/office/powerpoint/2010/main" val="209494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41253" y="1158462"/>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8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3DBF9964-28C6-4E3A-B4C5-323BC1DFD303}"/>
              </a:ext>
            </a:extLst>
          </p:cNvPr>
          <p:cNvSpPr txBox="1"/>
          <p:nvPr/>
        </p:nvSpPr>
        <p:spPr>
          <a:xfrm>
            <a:off x="596348" y="1446868"/>
            <a:ext cx="11118573" cy="954107"/>
          </a:xfrm>
          <a:prstGeom prst="rect">
            <a:avLst/>
          </a:prstGeom>
          <a:noFill/>
        </p:spPr>
        <p:txBody>
          <a:bodyPr wrap="square" rtlCol="0">
            <a:spAutoFit/>
          </a:bodyPr>
          <a:lstStyle/>
          <a:p>
            <a:pPr marL="457200" indent="-457200" algn="ctr">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lgn="ctr">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660" y="2312526"/>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lgn="just">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lgn="just">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9024079"/>
              <a:gd name="connsiteY0" fmla="*/ 406692 h 3918414"/>
              <a:gd name="connsiteX1" fmla="*/ 406692 w 9024079"/>
              <a:gd name="connsiteY1" fmla="*/ 0 h 3918414"/>
              <a:gd name="connsiteX2" fmla="*/ 8617387 w 9024079"/>
              <a:gd name="connsiteY2" fmla="*/ 0 h 3918414"/>
              <a:gd name="connsiteX3" fmla="*/ 9024079 w 9024079"/>
              <a:gd name="connsiteY3" fmla="*/ 406692 h 3918414"/>
              <a:gd name="connsiteX4" fmla="*/ 9024079 w 9024079"/>
              <a:gd name="connsiteY4" fmla="*/ 3511722 h 3918414"/>
              <a:gd name="connsiteX5" fmla="*/ 8617387 w 9024079"/>
              <a:gd name="connsiteY5" fmla="*/ 3918414 h 3918414"/>
              <a:gd name="connsiteX6" fmla="*/ 406692 w 9024079"/>
              <a:gd name="connsiteY6" fmla="*/ 3918414 h 3918414"/>
              <a:gd name="connsiteX7" fmla="*/ 0 w 9024079"/>
              <a:gd name="connsiteY7" fmla="*/ 3511722 h 3918414"/>
              <a:gd name="connsiteX8" fmla="*/ 0 w 9024079"/>
              <a:gd name="connsiteY8" fmla="*/ 406692 h 391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079" h="3918414" fill="none" extrusionOk="0">
                <a:moveTo>
                  <a:pt x="0" y="406692"/>
                </a:moveTo>
                <a:cubicBezTo>
                  <a:pt x="28197" y="202973"/>
                  <a:pt x="160734" y="-6240"/>
                  <a:pt x="406692" y="0"/>
                </a:cubicBezTo>
                <a:cubicBezTo>
                  <a:pt x="2659842" y="109595"/>
                  <a:pt x="5121128" y="16756"/>
                  <a:pt x="8617387" y="0"/>
                </a:cubicBezTo>
                <a:cubicBezTo>
                  <a:pt x="8816199" y="-21340"/>
                  <a:pt x="9030346" y="205385"/>
                  <a:pt x="9024079" y="406692"/>
                </a:cubicBezTo>
                <a:cubicBezTo>
                  <a:pt x="8967761" y="1014465"/>
                  <a:pt x="9056990" y="2882842"/>
                  <a:pt x="9024079" y="3511722"/>
                </a:cubicBezTo>
                <a:cubicBezTo>
                  <a:pt x="9011662" y="3740584"/>
                  <a:pt x="8876827" y="3914919"/>
                  <a:pt x="8617387" y="3918414"/>
                </a:cubicBezTo>
                <a:cubicBezTo>
                  <a:pt x="6802814" y="3782213"/>
                  <a:pt x="3351700" y="3843638"/>
                  <a:pt x="406692" y="3918414"/>
                </a:cubicBezTo>
                <a:cubicBezTo>
                  <a:pt x="173091" y="3906052"/>
                  <a:pt x="-6739" y="3733475"/>
                  <a:pt x="0" y="3511722"/>
                </a:cubicBezTo>
                <a:cubicBezTo>
                  <a:pt x="-157566" y="2899923"/>
                  <a:pt x="130870" y="1034323"/>
                  <a:pt x="0" y="406692"/>
                </a:cubicBezTo>
                <a:close/>
              </a:path>
              <a:path w="9024079" h="3918414" stroke="0" extrusionOk="0">
                <a:moveTo>
                  <a:pt x="0" y="406692"/>
                </a:moveTo>
                <a:cubicBezTo>
                  <a:pt x="-9032" y="161810"/>
                  <a:pt x="207261" y="-33609"/>
                  <a:pt x="406692" y="0"/>
                </a:cubicBezTo>
                <a:cubicBezTo>
                  <a:pt x="3728910" y="47539"/>
                  <a:pt x="5367058" y="42437"/>
                  <a:pt x="8617387" y="0"/>
                </a:cubicBezTo>
                <a:cubicBezTo>
                  <a:pt x="8880732" y="-20524"/>
                  <a:pt x="9040363" y="155939"/>
                  <a:pt x="9024079" y="406692"/>
                </a:cubicBezTo>
                <a:cubicBezTo>
                  <a:pt x="8941712" y="1475058"/>
                  <a:pt x="9042092" y="2631619"/>
                  <a:pt x="9024079" y="3511722"/>
                </a:cubicBezTo>
                <a:cubicBezTo>
                  <a:pt x="9031210" y="3757586"/>
                  <a:pt x="8828754" y="3904401"/>
                  <a:pt x="8617387" y="3918414"/>
                </a:cubicBezTo>
                <a:cubicBezTo>
                  <a:pt x="4813443" y="3892060"/>
                  <a:pt x="3054555" y="3799558"/>
                  <a:pt x="406692" y="3918414"/>
                </a:cubicBezTo>
                <a:cubicBezTo>
                  <a:pt x="168351" y="3904845"/>
                  <a:pt x="5117" y="3742536"/>
                  <a:pt x="0" y="3511722"/>
                </a:cubicBezTo>
                <a:cubicBezTo>
                  <a:pt x="88535" y="2739312"/>
                  <a:pt x="49637" y="743742"/>
                  <a:pt x="0" y="40669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1FF9142-1126-4AF3-A94E-BC29AB818832}"/>
              </a:ext>
            </a:extLst>
          </p:cNvPr>
          <p:cNvSpPr/>
          <p:nvPr/>
        </p:nvSpPr>
        <p:spPr>
          <a:xfrm>
            <a:off x="407503" y="152601"/>
            <a:ext cx="11539657" cy="6552798"/>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F9D3A760-45C8-4E96-948A-F091336A5FB8}"/>
              </a:ext>
            </a:extLst>
          </p:cNvPr>
          <p:cNvSpPr/>
          <p:nvPr/>
        </p:nvSpPr>
        <p:spPr>
          <a:xfrm>
            <a:off x="2805611" y="348431"/>
            <a:ext cx="6580776" cy="807913"/>
          </a:xfrm>
          <a:prstGeom prst="rect">
            <a:avLst/>
          </a:prstGeom>
          <a:noFill/>
        </p:spPr>
        <p:txBody>
          <a:bodyPr wrap="none" lIns="68580" tIns="34290" rIns="68580" bIns="34290">
            <a:spAutoFit/>
          </a:bodyPr>
          <a:lstStyle/>
          <a:p>
            <a:pPr algn="ctr"/>
            <a:r>
              <a:rPr lang="vi-VN" sz="4800" b="1" dirty="0">
                <a:ln w="13462">
                  <a:solidFill>
                    <a:schemeClr val="bg1"/>
                  </a:solidFill>
                  <a:prstDash val="solid"/>
                </a:ln>
                <a:solidFill>
                  <a:schemeClr val="accent1">
                    <a:lumMod val="25000"/>
                  </a:schemeClr>
                </a:solidFill>
                <a:latin typeface="#9Slide07 Cadena" panose="02000503000000020004" pitchFamily="2" charset="0"/>
              </a:rPr>
              <a:t>Tiêu chí đọc</a:t>
            </a:r>
            <a:r>
              <a:rPr lang="en-SG" sz="4800" b="1" dirty="0">
                <a:ln w="13462">
                  <a:solidFill>
                    <a:schemeClr val="bg1"/>
                  </a:solidFill>
                  <a:prstDash val="solid"/>
                </a:ln>
                <a:solidFill>
                  <a:schemeClr val="accent1">
                    <a:lumMod val="25000"/>
                  </a:schemeClr>
                </a:solidFill>
                <a:latin typeface="#9Slide07 Cadena" panose="02000503000000020004" pitchFamily="2" charset="0"/>
              </a:rPr>
              <a:t> </a:t>
            </a:r>
            <a:r>
              <a:rPr lang="en-SG" sz="4800" b="1" dirty="0" err="1">
                <a:ln w="13462">
                  <a:solidFill>
                    <a:schemeClr val="bg1"/>
                  </a:solidFill>
                  <a:prstDash val="solid"/>
                </a:ln>
                <a:solidFill>
                  <a:schemeClr val="accent1">
                    <a:lumMod val="25000"/>
                  </a:schemeClr>
                </a:solidFill>
                <a:latin typeface="#9Slide07 Cadena" panose="02000503000000020004" pitchFamily="2" charset="0"/>
              </a:rPr>
              <a:t>và</a:t>
            </a:r>
            <a:r>
              <a:rPr lang="en-SG" sz="4800" b="1" dirty="0">
                <a:ln w="13462">
                  <a:solidFill>
                    <a:schemeClr val="bg1"/>
                  </a:solidFill>
                  <a:prstDash val="solid"/>
                </a:ln>
                <a:solidFill>
                  <a:schemeClr val="accent1">
                    <a:lumMod val="25000"/>
                  </a:schemeClr>
                </a:solidFill>
                <a:latin typeface="#9Slide07 Cadena" panose="02000503000000020004" pitchFamily="2" charset="0"/>
              </a:rPr>
              <a:t> </a:t>
            </a:r>
            <a:r>
              <a:rPr lang="en-SG" sz="4800" b="1" dirty="0" err="1">
                <a:ln w="13462">
                  <a:solidFill>
                    <a:schemeClr val="bg1"/>
                  </a:solidFill>
                  <a:prstDash val="solid"/>
                </a:ln>
                <a:solidFill>
                  <a:schemeClr val="accent1">
                    <a:lumMod val="25000"/>
                  </a:schemeClr>
                </a:solidFill>
                <a:latin typeface="#9Slide07 Cadena" panose="02000503000000020004" pitchFamily="2" charset="0"/>
              </a:rPr>
              <a:t>nhận</a:t>
            </a:r>
            <a:r>
              <a:rPr lang="en-SG" sz="4800" b="1" dirty="0">
                <a:ln w="13462">
                  <a:solidFill>
                    <a:schemeClr val="bg1"/>
                  </a:solidFill>
                  <a:prstDash val="solid"/>
                </a:ln>
                <a:solidFill>
                  <a:schemeClr val="accent1">
                    <a:lumMod val="25000"/>
                  </a:schemeClr>
                </a:solidFill>
                <a:latin typeface="#9Slide07 Cadena" panose="02000503000000020004" pitchFamily="2" charset="0"/>
              </a:rPr>
              <a:t> </a:t>
            </a:r>
            <a:r>
              <a:rPr lang="en-SG" sz="4800" b="1" dirty="0" err="1">
                <a:ln w="13462">
                  <a:solidFill>
                    <a:schemeClr val="bg1"/>
                  </a:solidFill>
                  <a:prstDash val="solid"/>
                </a:ln>
                <a:solidFill>
                  <a:schemeClr val="accent1">
                    <a:lumMod val="25000"/>
                  </a:schemeClr>
                </a:solidFill>
                <a:latin typeface="#9Slide07 Cadena" panose="02000503000000020004" pitchFamily="2" charset="0"/>
              </a:rPr>
              <a:t>xét</a:t>
            </a:r>
            <a:endParaRPr lang="en-US" sz="4800" b="1" dirty="0">
              <a:ln w="13462">
                <a:solidFill>
                  <a:schemeClr val="bg1"/>
                </a:solidFill>
                <a:prstDash val="solid"/>
              </a:ln>
              <a:solidFill>
                <a:schemeClr val="accent1">
                  <a:lumMod val="25000"/>
                </a:schemeClr>
              </a:solidFill>
              <a:latin typeface="#9Slide07 Cadena" panose="02000503000000020004" pitchFamily="2" charset="0"/>
            </a:endParaRPr>
          </a:p>
        </p:txBody>
      </p:sp>
      <p:sp>
        <p:nvSpPr>
          <p:cNvPr id="6" name="Rectangle: Rounded Corners 5">
            <a:extLst>
              <a:ext uri="{FF2B5EF4-FFF2-40B4-BE49-F238E27FC236}">
                <a16:creationId xmlns:a16="http://schemas.microsoft.com/office/drawing/2014/main" id="{B5EAC2F2-FDE1-42DB-A112-0D870EAD5845}"/>
              </a:ext>
            </a:extLst>
          </p:cNvPr>
          <p:cNvSpPr/>
          <p:nvPr/>
        </p:nvSpPr>
        <p:spPr>
          <a:xfrm>
            <a:off x="372862" y="1883660"/>
            <a:ext cx="5533002"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Đọc</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đúng</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tiếng</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đúng</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từ</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p>
          <a:p>
            <a:pPr algn="ct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l</a:t>
            </a:r>
            <a:r>
              <a:rPr lang="vi-VN"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ưu</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loát</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mạch</a:t>
            </a:r>
            <a:r>
              <a:rPr lang="en-SG"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50"/>
                </a:solidFill>
                <a:latin typeface="#9Slide03 Quicksand" panose="00000500000000000000" pitchFamily="2" charset="0"/>
                <a:ea typeface="AvantGarde" panose="00000400000000000000" pitchFamily="2" charset="0"/>
                <a:cs typeface="AvantGarde" panose="00000400000000000000" pitchFamily="2" charset="0"/>
              </a:rPr>
              <a:t>lạc</a:t>
            </a:r>
            <a:endParaRPr lang="en-US" sz="3200" b="1" dirty="0">
              <a:solidFill>
                <a:srgbClr val="00B050"/>
              </a:solidFill>
              <a:latin typeface="#9Slide03 Quicksand" panose="00000500000000000000" pitchFamily="2" charset="0"/>
              <a:ea typeface="AvantGarde" panose="00000400000000000000" pitchFamily="2" charset="0"/>
              <a:cs typeface="AvantGarde" panose="00000400000000000000" pitchFamily="2" charset="0"/>
            </a:endParaRPr>
          </a:p>
        </p:txBody>
      </p:sp>
      <p:sp>
        <p:nvSpPr>
          <p:cNvPr id="7" name="Rectangle: Rounded Corners 6">
            <a:extLst>
              <a:ext uri="{FF2B5EF4-FFF2-40B4-BE49-F238E27FC236}">
                <a16:creationId xmlns:a16="http://schemas.microsoft.com/office/drawing/2014/main" id="{5789796F-B226-463D-8C76-04624105359F}"/>
              </a:ext>
            </a:extLst>
          </p:cNvPr>
          <p:cNvSpPr/>
          <p:nvPr/>
        </p:nvSpPr>
        <p:spPr>
          <a:xfrm>
            <a:off x="169413" y="3177098"/>
            <a:ext cx="5939900"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latin typeface="#9Slide03 Quicksand" panose="00000500000000000000" pitchFamily="2" charset="0"/>
                <a:ea typeface="AvantGarde" panose="00000400000000000000" pitchFamily="2" charset="0"/>
                <a:cs typeface="AvantGarde" panose="00000400000000000000" pitchFamily="2" charset="0"/>
              </a:rPr>
              <a:t>Ngắt, nghỉ hơi đúng ở các dấu câu, </a:t>
            </a:r>
            <a:r>
              <a:rPr lang="en-SG" sz="3200" b="1" dirty="0" err="1">
                <a:solidFill>
                  <a:srgbClr val="0070C0"/>
                </a:solidFill>
                <a:latin typeface="#9Slide03 Quicksand" panose="00000500000000000000" pitchFamily="2" charset="0"/>
                <a:ea typeface="AvantGarde" panose="00000400000000000000" pitchFamily="2" charset="0"/>
                <a:cs typeface="AvantGarde" panose="00000400000000000000" pitchFamily="2" charset="0"/>
              </a:rPr>
              <a:t>cụm</a:t>
            </a:r>
            <a:r>
              <a:rPr lang="en-SG" sz="3200" b="1" dirty="0">
                <a:solidFill>
                  <a:srgbClr val="0070C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70C0"/>
                </a:solidFill>
                <a:latin typeface="#9Slide03 Quicksand" panose="00000500000000000000" pitchFamily="2" charset="0"/>
                <a:ea typeface="AvantGarde" panose="00000400000000000000" pitchFamily="2" charset="0"/>
                <a:cs typeface="AvantGarde" panose="00000400000000000000" pitchFamily="2" charset="0"/>
              </a:rPr>
              <a:t>từ</a:t>
            </a:r>
            <a:r>
              <a:rPr lang="en-SG" sz="3200" b="1" dirty="0">
                <a:solidFill>
                  <a:srgbClr val="0070C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70C0"/>
                </a:solidFill>
                <a:latin typeface="#9Slide03 Quicksand" panose="00000500000000000000" pitchFamily="2" charset="0"/>
                <a:ea typeface="AvantGarde" panose="00000400000000000000" pitchFamily="2" charset="0"/>
                <a:cs typeface="AvantGarde" panose="00000400000000000000" pitchFamily="2" charset="0"/>
              </a:rPr>
              <a:t>rõ</a:t>
            </a:r>
            <a:r>
              <a:rPr lang="en-SG" sz="3200" b="1" dirty="0">
                <a:solidFill>
                  <a:srgbClr val="0070C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70C0"/>
                </a:solidFill>
                <a:latin typeface="#9Slide03 Quicksand" panose="00000500000000000000" pitchFamily="2" charset="0"/>
                <a:ea typeface="AvantGarde" panose="00000400000000000000" pitchFamily="2" charset="0"/>
                <a:cs typeface="AvantGarde" panose="00000400000000000000" pitchFamily="2" charset="0"/>
              </a:rPr>
              <a:t>nghĩa</a:t>
            </a:r>
            <a:endParaRPr lang="vi-VN" sz="3200" b="1" dirty="0">
              <a:solidFill>
                <a:srgbClr val="0070C0"/>
              </a:solidFill>
              <a:latin typeface="#9Slide03 Quicksand" panose="00000500000000000000" pitchFamily="2" charset="0"/>
              <a:ea typeface="AvantGarde" panose="00000400000000000000" pitchFamily="2" charset="0"/>
              <a:cs typeface="AvantGarde" panose="00000400000000000000" pitchFamily="2" charset="0"/>
            </a:endParaRPr>
          </a:p>
        </p:txBody>
      </p:sp>
      <p:sp>
        <p:nvSpPr>
          <p:cNvPr id="8" name="Rectangle: Rounded Corners 7">
            <a:extLst>
              <a:ext uri="{FF2B5EF4-FFF2-40B4-BE49-F238E27FC236}">
                <a16:creationId xmlns:a16="http://schemas.microsoft.com/office/drawing/2014/main" id="{A719D7F2-9E45-4A65-9701-FD9A27DA761D}"/>
              </a:ext>
            </a:extLst>
          </p:cNvPr>
          <p:cNvSpPr/>
          <p:nvPr/>
        </p:nvSpPr>
        <p:spPr>
          <a:xfrm>
            <a:off x="403332" y="4448519"/>
            <a:ext cx="5533002"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2">
                    <a:lumMod val="75000"/>
                  </a:schemeClr>
                </a:solidFill>
                <a:latin typeface="#9Slide03 Quicksand" panose="00000500000000000000" pitchFamily="2" charset="0"/>
                <a:ea typeface="AvantGarde" panose="00000400000000000000" pitchFamily="2" charset="0"/>
                <a:cs typeface="AvantGarde" panose="00000400000000000000" pitchFamily="2" charset="0"/>
              </a:rPr>
              <a:t>Cường độ đọc, tốc độ đọc đạt yêu cầu</a:t>
            </a:r>
          </a:p>
        </p:txBody>
      </p:sp>
      <p:sp>
        <p:nvSpPr>
          <p:cNvPr id="9" name="TextBox 8">
            <a:extLst>
              <a:ext uri="{FF2B5EF4-FFF2-40B4-BE49-F238E27FC236}">
                <a16:creationId xmlns:a16="http://schemas.microsoft.com/office/drawing/2014/main" id="{A6CE646D-12F3-4CDF-8112-CAE84089FBB7}"/>
              </a:ext>
            </a:extLst>
          </p:cNvPr>
          <p:cNvSpPr txBox="1"/>
          <p:nvPr/>
        </p:nvSpPr>
        <p:spPr>
          <a:xfrm>
            <a:off x="1233305" y="1176138"/>
            <a:ext cx="2943899" cy="492443"/>
          </a:xfrm>
          <a:prstGeom prst="rect">
            <a:avLst/>
          </a:prstGeom>
          <a:noFill/>
        </p:spPr>
        <p:txBody>
          <a:bodyPr wrap="square" lIns="0" tIns="0" rIns="0" bIns="0" rtlCol="0">
            <a:spAutoFit/>
          </a:bodyPr>
          <a:lstStyle/>
          <a:p>
            <a:pPr algn="ctr"/>
            <a:r>
              <a:rPr lang="en-SG" sz="3200" b="1" dirty="0">
                <a:solidFill>
                  <a:srgbClr val="002060"/>
                </a:solidFill>
                <a:latin typeface="#9Slide03 Quicksand" panose="00000500000000000000" pitchFamily="2" charset="0"/>
                <a:cs typeface="Calibri" panose="020F0502020204030204" pitchFamily="34" charset="0"/>
              </a:rPr>
              <a:t>TIÊU CHÍ</a:t>
            </a:r>
            <a:endParaRPr lang="en-US" sz="3200" b="1" dirty="0">
              <a:solidFill>
                <a:srgbClr val="002060"/>
              </a:solidFill>
              <a:latin typeface="#9Slide03 Quicksand" panose="00000500000000000000" pitchFamily="2" charset="0"/>
              <a:cs typeface="Calibri" panose="020F0502020204030204" pitchFamily="34" charset="0"/>
            </a:endParaRPr>
          </a:p>
        </p:txBody>
      </p:sp>
      <p:sp>
        <p:nvSpPr>
          <p:cNvPr id="10" name="TextBox 9">
            <a:extLst>
              <a:ext uri="{FF2B5EF4-FFF2-40B4-BE49-F238E27FC236}">
                <a16:creationId xmlns:a16="http://schemas.microsoft.com/office/drawing/2014/main" id="{82B727A3-A53F-4C41-97E3-3F553F785484}"/>
              </a:ext>
            </a:extLst>
          </p:cNvPr>
          <p:cNvSpPr txBox="1"/>
          <p:nvPr/>
        </p:nvSpPr>
        <p:spPr>
          <a:xfrm>
            <a:off x="5905864" y="1290457"/>
            <a:ext cx="2114549" cy="430887"/>
          </a:xfrm>
          <a:prstGeom prst="rect">
            <a:avLst/>
          </a:prstGeom>
          <a:noFill/>
        </p:spPr>
        <p:txBody>
          <a:bodyPr wrap="square" lIns="0" tIns="0" rIns="0" bIns="0" rtlCol="0">
            <a:spAutoFit/>
          </a:bodyPr>
          <a:lstStyle/>
          <a:p>
            <a:pPr algn="ctr"/>
            <a:r>
              <a:rPr lang="en-SG" sz="2800" b="1" dirty="0" err="1">
                <a:solidFill>
                  <a:srgbClr val="002060"/>
                </a:solidFill>
                <a:latin typeface="Quicksand" panose="00000500000000000000" pitchFamily="2" charset="0"/>
                <a:cs typeface="Calibri" panose="020F0502020204030204" pitchFamily="34" charset="0"/>
              </a:rPr>
              <a:t>Bình</a:t>
            </a:r>
            <a:r>
              <a:rPr lang="en-SG" sz="2800" b="1" dirty="0">
                <a:solidFill>
                  <a:srgbClr val="002060"/>
                </a:solidFill>
                <a:latin typeface="Quicksand" panose="00000500000000000000" pitchFamily="2" charset="0"/>
                <a:cs typeface="Calibri" panose="020F0502020204030204" pitchFamily="34" charset="0"/>
              </a:rPr>
              <a:t> </a:t>
            </a:r>
            <a:r>
              <a:rPr lang="en-SG" sz="2800" b="1" dirty="0" err="1">
                <a:solidFill>
                  <a:srgbClr val="002060"/>
                </a:solidFill>
                <a:latin typeface="Quicksand" panose="00000500000000000000" pitchFamily="2" charset="0"/>
                <a:cs typeface="Calibri" panose="020F0502020204030204" pitchFamily="34" charset="0"/>
              </a:rPr>
              <a:t>th</a:t>
            </a:r>
            <a:r>
              <a:rPr lang="vi-VN" sz="2800" b="1" dirty="0">
                <a:solidFill>
                  <a:srgbClr val="002060"/>
                </a:solidFill>
                <a:latin typeface="Quicksand" panose="00000500000000000000" pitchFamily="2" charset="0"/>
                <a:cs typeface="Calibri" panose="020F0502020204030204" pitchFamily="34" charset="0"/>
              </a:rPr>
              <a:t>ường</a:t>
            </a:r>
            <a:endParaRPr lang="en-US" sz="2800" b="1" dirty="0">
              <a:solidFill>
                <a:srgbClr val="002060"/>
              </a:solidFill>
              <a:latin typeface="Quicksand" panose="00000500000000000000" pitchFamily="2" charset="0"/>
              <a:cs typeface="Calibri" panose="020F0502020204030204" pitchFamily="34" charset="0"/>
            </a:endParaRPr>
          </a:p>
        </p:txBody>
      </p:sp>
      <p:sp>
        <p:nvSpPr>
          <p:cNvPr id="11" name="TextBox 10">
            <a:extLst>
              <a:ext uri="{FF2B5EF4-FFF2-40B4-BE49-F238E27FC236}">
                <a16:creationId xmlns:a16="http://schemas.microsoft.com/office/drawing/2014/main" id="{0E0FFD2E-18A0-45E3-A69B-826D439D2A8E}"/>
              </a:ext>
            </a:extLst>
          </p:cNvPr>
          <p:cNvSpPr txBox="1"/>
          <p:nvPr/>
        </p:nvSpPr>
        <p:spPr>
          <a:xfrm>
            <a:off x="8338471" y="1290870"/>
            <a:ext cx="937259" cy="430887"/>
          </a:xfrm>
          <a:prstGeom prst="rect">
            <a:avLst/>
          </a:prstGeom>
          <a:noFill/>
        </p:spPr>
        <p:txBody>
          <a:bodyPr wrap="square" lIns="0" tIns="0" rIns="0" bIns="0" rtlCol="0">
            <a:spAutoFit/>
          </a:bodyPr>
          <a:lstStyle/>
          <a:p>
            <a:pPr algn="ctr"/>
            <a:r>
              <a:rPr lang="en-SG" sz="2800" b="1" dirty="0" err="1">
                <a:solidFill>
                  <a:srgbClr val="002060"/>
                </a:solidFill>
                <a:latin typeface="Quicksand" panose="00000500000000000000" pitchFamily="2" charset="0"/>
                <a:cs typeface="Calibri" panose="020F0502020204030204" pitchFamily="34" charset="0"/>
              </a:rPr>
              <a:t>Tốt</a:t>
            </a:r>
            <a:endParaRPr lang="en-US" sz="2800" b="1" dirty="0">
              <a:solidFill>
                <a:srgbClr val="002060"/>
              </a:solidFill>
              <a:latin typeface="Quicksand" panose="00000500000000000000" pitchFamily="2" charset="0"/>
              <a:cs typeface="Calibri" panose="020F0502020204030204" pitchFamily="34" charset="0"/>
            </a:endParaRPr>
          </a:p>
        </p:txBody>
      </p:sp>
      <p:sp>
        <p:nvSpPr>
          <p:cNvPr id="12" name="TextBox 11">
            <a:extLst>
              <a:ext uri="{FF2B5EF4-FFF2-40B4-BE49-F238E27FC236}">
                <a16:creationId xmlns:a16="http://schemas.microsoft.com/office/drawing/2014/main" id="{67112148-D1D2-4DDC-9D88-C569CA7C49B8}"/>
              </a:ext>
            </a:extLst>
          </p:cNvPr>
          <p:cNvSpPr txBox="1"/>
          <p:nvPr/>
        </p:nvSpPr>
        <p:spPr>
          <a:xfrm>
            <a:off x="9792845" y="1290457"/>
            <a:ext cx="1459653" cy="430887"/>
          </a:xfrm>
          <a:prstGeom prst="rect">
            <a:avLst/>
          </a:prstGeom>
          <a:noFill/>
        </p:spPr>
        <p:txBody>
          <a:bodyPr wrap="square" lIns="0" tIns="0" rIns="0" bIns="0" rtlCol="0">
            <a:spAutoFit/>
          </a:bodyPr>
          <a:lstStyle/>
          <a:p>
            <a:pPr algn="ctr"/>
            <a:r>
              <a:rPr lang="en-SG" sz="2800" b="1" dirty="0" err="1">
                <a:solidFill>
                  <a:srgbClr val="002060"/>
                </a:solidFill>
                <a:latin typeface="Quicksand" panose="00000500000000000000" pitchFamily="2" charset="0"/>
                <a:cs typeface="Calibri" panose="020F0502020204030204" pitchFamily="34" charset="0"/>
              </a:rPr>
              <a:t>Rất</a:t>
            </a:r>
            <a:r>
              <a:rPr lang="en-SG" sz="2800" b="1" dirty="0">
                <a:solidFill>
                  <a:srgbClr val="002060"/>
                </a:solidFill>
                <a:latin typeface="Quicksand" panose="00000500000000000000" pitchFamily="2" charset="0"/>
                <a:cs typeface="Calibri" panose="020F0502020204030204" pitchFamily="34" charset="0"/>
              </a:rPr>
              <a:t> </a:t>
            </a:r>
            <a:r>
              <a:rPr lang="en-SG" sz="2800" b="1" dirty="0" err="1">
                <a:solidFill>
                  <a:srgbClr val="002060"/>
                </a:solidFill>
                <a:latin typeface="Quicksand" panose="00000500000000000000" pitchFamily="2" charset="0"/>
                <a:cs typeface="Calibri" panose="020F0502020204030204" pitchFamily="34" charset="0"/>
              </a:rPr>
              <a:t>tốt</a:t>
            </a:r>
            <a:endParaRPr lang="en-US" sz="2800" b="1" dirty="0">
              <a:solidFill>
                <a:srgbClr val="002060"/>
              </a:solidFill>
              <a:latin typeface="Quicksand" panose="00000500000000000000" pitchFamily="2"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E07C476-27A3-4901-9853-99F9BD1CAECF}"/>
              </a:ext>
            </a:extLst>
          </p:cNvPr>
          <p:cNvSpPr/>
          <p:nvPr/>
        </p:nvSpPr>
        <p:spPr>
          <a:xfrm>
            <a:off x="281771" y="5642279"/>
            <a:ext cx="5533002"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9900"/>
                </a:solidFill>
                <a:latin typeface="#9Slide03 Quicksand" panose="00000500000000000000" pitchFamily="2" charset="0"/>
                <a:ea typeface="AvantGarde" panose="00000400000000000000" pitchFamily="2" charset="0"/>
                <a:cs typeface="AvantGarde" panose="00000400000000000000" pitchFamily="2" charset="0"/>
              </a:rPr>
              <a:t>Giọng đọc phù hợp</a:t>
            </a:r>
          </a:p>
        </p:txBody>
      </p:sp>
      <p:grpSp>
        <p:nvGrpSpPr>
          <p:cNvPr id="2" name="Group 1">
            <a:extLst>
              <a:ext uri="{FF2B5EF4-FFF2-40B4-BE49-F238E27FC236}">
                <a16:creationId xmlns:a16="http://schemas.microsoft.com/office/drawing/2014/main" id="{3DF1464D-9FC6-4DC1-83E6-21A291ECD90D}"/>
              </a:ext>
            </a:extLst>
          </p:cNvPr>
          <p:cNvGrpSpPr/>
          <p:nvPr/>
        </p:nvGrpSpPr>
        <p:grpSpPr>
          <a:xfrm>
            <a:off x="6018524" y="1542856"/>
            <a:ext cx="5690545" cy="5382201"/>
            <a:chOff x="6018524" y="1542856"/>
            <a:chExt cx="5690545" cy="5382201"/>
          </a:xfrm>
        </p:grpSpPr>
        <p:pic>
          <p:nvPicPr>
            <p:cNvPr id="2050" name="Picture 2" descr="Cute popcorn Images, Stock Photos &amp; Vectors | Shutterstock">
              <a:extLst>
                <a:ext uri="{FF2B5EF4-FFF2-40B4-BE49-F238E27FC236}">
                  <a16:creationId xmlns:a16="http://schemas.microsoft.com/office/drawing/2014/main" id="{35CCC903-5FB5-4810-BFDB-3095E8542B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63829" y="1542856"/>
              <a:ext cx="1553661" cy="16731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te popcorn Images, Stock Photos &amp; Vectors | Shutterstock">
              <a:extLst>
                <a:ext uri="{FF2B5EF4-FFF2-40B4-BE49-F238E27FC236}">
                  <a16:creationId xmlns:a16="http://schemas.microsoft.com/office/drawing/2014/main" id="{3AD80773-80E0-4CF9-9645-1FCD4BA151F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6923" y1="55714" x2="27692" y2="65714"/>
                        </a14:backgroundRemoval>
                      </a14:imgEffect>
                    </a14:imgLayer>
                  </a14:imgProps>
                </a:ext>
                <a:ext uri="{28A0092B-C50C-407E-A947-70E740481C1C}">
                  <a14:useLocalDpi xmlns:a14="http://schemas.microsoft.com/office/drawing/2010/main" val="0"/>
                </a:ext>
              </a:extLst>
            </a:blip>
            <a:srcRect/>
            <a:stretch>
              <a:fillRect/>
            </a:stretch>
          </p:blipFill>
          <p:spPr bwMode="auto">
            <a:xfrm>
              <a:off x="6172944" y="1640449"/>
              <a:ext cx="1505352" cy="16211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pcorn kawaii Görsel, Stok Fotoğraf ve Vektörleri | Shutterstock">
              <a:extLst>
                <a:ext uri="{FF2B5EF4-FFF2-40B4-BE49-F238E27FC236}">
                  <a16:creationId xmlns:a16="http://schemas.microsoft.com/office/drawing/2014/main" id="{CA97FBB5-3FE4-424B-B055-9E7B6E4DE1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453" b="27877"/>
            <a:stretch/>
          </p:blipFill>
          <p:spPr bwMode="auto">
            <a:xfrm>
              <a:off x="9390713" y="1668869"/>
              <a:ext cx="2318356" cy="11901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te popcorn Images, Stock Photos &amp; Vectors | Shutterstock">
              <a:extLst>
                <a:ext uri="{FF2B5EF4-FFF2-40B4-BE49-F238E27FC236}">
                  <a16:creationId xmlns:a16="http://schemas.microsoft.com/office/drawing/2014/main" id="{50122705-6BB7-4F0F-A8EB-AA802F432F2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37131" y="2851677"/>
              <a:ext cx="1553661" cy="16731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te popcorn Images, Stock Photos &amp; Vectors | Shutterstock">
              <a:extLst>
                <a:ext uri="{FF2B5EF4-FFF2-40B4-BE49-F238E27FC236}">
                  <a16:creationId xmlns:a16="http://schemas.microsoft.com/office/drawing/2014/main" id="{5C1FAAAB-DE74-449B-8C40-E898DFB5B02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6923" y1="55714" x2="27692" y2="65714"/>
                        </a14:backgroundRemoval>
                      </a14:imgEffect>
                    </a14:imgLayer>
                  </a14:imgProps>
                </a:ext>
                <a:ext uri="{28A0092B-C50C-407E-A947-70E740481C1C}">
                  <a14:useLocalDpi xmlns:a14="http://schemas.microsoft.com/office/drawing/2010/main" val="0"/>
                </a:ext>
              </a:extLst>
            </a:blip>
            <a:srcRect/>
            <a:stretch>
              <a:fillRect/>
            </a:stretch>
          </p:blipFill>
          <p:spPr bwMode="auto">
            <a:xfrm>
              <a:off x="6146246" y="2949270"/>
              <a:ext cx="1505352" cy="16211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Popcorn kawaii Görsel, Stok Fotoğraf ve Vektörleri | Shutterstock">
              <a:extLst>
                <a:ext uri="{FF2B5EF4-FFF2-40B4-BE49-F238E27FC236}">
                  <a16:creationId xmlns:a16="http://schemas.microsoft.com/office/drawing/2014/main" id="{252D245B-FC1B-4F60-92D7-780A48BB87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453" b="27877"/>
            <a:stretch/>
          </p:blipFill>
          <p:spPr bwMode="auto">
            <a:xfrm>
              <a:off x="9364015" y="2977690"/>
              <a:ext cx="2318356" cy="11901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te popcorn Images, Stock Photos &amp; Vectors | Shutterstock">
              <a:extLst>
                <a:ext uri="{FF2B5EF4-FFF2-40B4-BE49-F238E27FC236}">
                  <a16:creationId xmlns:a16="http://schemas.microsoft.com/office/drawing/2014/main" id="{65606B73-165B-4607-8DA6-B448F080A64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0198" y="4050395"/>
              <a:ext cx="1553661" cy="16731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te popcorn Images, Stock Photos &amp; Vectors | Shutterstock">
              <a:extLst>
                <a:ext uri="{FF2B5EF4-FFF2-40B4-BE49-F238E27FC236}">
                  <a16:creationId xmlns:a16="http://schemas.microsoft.com/office/drawing/2014/main" id="{F5FA3B38-A098-446C-BAD4-C6258DC5B13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6923" y1="55714" x2="27692" y2="65714"/>
                        </a14:backgroundRemoval>
                      </a14:imgEffect>
                    </a14:imgLayer>
                  </a14:imgProps>
                </a:ext>
                <a:ext uri="{28A0092B-C50C-407E-A947-70E740481C1C}">
                  <a14:useLocalDpi xmlns:a14="http://schemas.microsoft.com/office/drawing/2010/main" val="0"/>
                </a:ext>
              </a:extLst>
            </a:blip>
            <a:srcRect/>
            <a:stretch>
              <a:fillRect/>
            </a:stretch>
          </p:blipFill>
          <p:spPr bwMode="auto">
            <a:xfrm>
              <a:off x="6109313" y="4147988"/>
              <a:ext cx="1505352" cy="16211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Popcorn kawaii Görsel, Stok Fotoğraf ve Vektörleri | Shutterstock">
              <a:extLst>
                <a:ext uri="{FF2B5EF4-FFF2-40B4-BE49-F238E27FC236}">
                  <a16:creationId xmlns:a16="http://schemas.microsoft.com/office/drawing/2014/main" id="{7DFB383D-26E7-4C46-A92B-AD809F6AE7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453" b="27877"/>
            <a:stretch/>
          </p:blipFill>
          <p:spPr bwMode="auto">
            <a:xfrm>
              <a:off x="9327082" y="4176408"/>
              <a:ext cx="2318356" cy="119017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te popcorn Images, Stock Photos &amp; Vectors | Shutterstock">
              <a:extLst>
                <a:ext uri="{FF2B5EF4-FFF2-40B4-BE49-F238E27FC236}">
                  <a16:creationId xmlns:a16="http://schemas.microsoft.com/office/drawing/2014/main" id="{FD10BA5C-73DD-40BD-9686-6EE72FB543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64210" y="5251883"/>
              <a:ext cx="1553661" cy="16731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te popcorn Images, Stock Photos &amp; Vectors | Shutterstock">
              <a:extLst>
                <a:ext uri="{FF2B5EF4-FFF2-40B4-BE49-F238E27FC236}">
                  <a16:creationId xmlns:a16="http://schemas.microsoft.com/office/drawing/2014/main" id="{A5DC57B1-1703-4668-8B3E-EB6AA7E2F79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6923" y1="55714" x2="27692" y2="65714"/>
                        </a14:backgroundRemoval>
                      </a14:imgEffect>
                    </a14:imgLayer>
                  </a14:imgProps>
                </a:ext>
                <a:ext uri="{28A0092B-C50C-407E-A947-70E740481C1C}">
                  <a14:useLocalDpi xmlns:a14="http://schemas.microsoft.com/office/drawing/2010/main" val="0"/>
                </a:ext>
              </a:extLst>
            </a:blip>
            <a:srcRect/>
            <a:stretch>
              <a:fillRect/>
            </a:stretch>
          </p:blipFill>
          <p:spPr bwMode="auto">
            <a:xfrm>
              <a:off x="6018524" y="5303909"/>
              <a:ext cx="1505352" cy="16211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Popcorn kawaii Görsel, Stok Fotoğraf ve Vektörleri | Shutterstock">
              <a:extLst>
                <a:ext uri="{FF2B5EF4-FFF2-40B4-BE49-F238E27FC236}">
                  <a16:creationId xmlns:a16="http://schemas.microsoft.com/office/drawing/2014/main" id="{A87B5889-9F89-4621-A79A-825F540EEE7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453" b="27877"/>
            <a:stretch/>
          </p:blipFill>
          <p:spPr bwMode="auto">
            <a:xfrm>
              <a:off x="9384927" y="5395822"/>
              <a:ext cx="2318356" cy="11901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64758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80">
                                          <p:stCondLst>
                                            <p:cond delay="0"/>
                                          </p:stCondLst>
                                        </p:cTn>
                                        <p:tgtEl>
                                          <p:spTgt spid="13"/>
                                        </p:tgtEl>
                                      </p:cBhvr>
                                    </p:animEffect>
                                    <p:anim calcmode="lin" valueType="num">
                                      <p:cBhvr>
                                        <p:cTn id="6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6" dur="26">
                                          <p:stCondLst>
                                            <p:cond delay="650"/>
                                          </p:stCondLst>
                                        </p:cTn>
                                        <p:tgtEl>
                                          <p:spTgt spid="13"/>
                                        </p:tgtEl>
                                      </p:cBhvr>
                                      <p:to x="100000" y="60000"/>
                                    </p:animScale>
                                    <p:animScale>
                                      <p:cBhvr>
                                        <p:cTn id="67" dur="166" decel="50000">
                                          <p:stCondLst>
                                            <p:cond delay="676"/>
                                          </p:stCondLst>
                                        </p:cTn>
                                        <p:tgtEl>
                                          <p:spTgt spid="13"/>
                                        </p:tgtEl>
                                      </p:cBhvr>
                                      <p:to x="100000" y="100000"/>
                                    </p:animScale>
                                    <p:animScale>
                                      <p:cBhvr>
                                        <p:cTn id="68" dur="26">
                                          <p:stCondLst>
                                            <p:cond delay="1312"/>
                                          </p:stCondLst>
                                        </p:cTn>
                                        <p:tgtEl>
                                          <p:spTgt spid="13"/>
                                        </p:tgtEl>
                                      </p:cBhvr>
                                      <p:to x="100000" y="80000"/>
                                    </p:animScale>
                                    <p:animScale>
                                      <p:cBhvr>
                                        <p:cTn id="69" dur="166" decel="50000">
                                          <p:stCondLst>
                                            <p:cond delay="1338"/>
                                          </p:stCondLst>
                                        </p:cTn>
                                        <p:tgtEl>
                                          <p:spTgt spid="13"/>
                                        </p:tgtEl>
                                      </p:cBhvr>
                                      <p:to x="100000" y="100000"/>
                                    </p:animScale>
                                    <p:animScale>
                                      <p:cBhvr>
                                        <p:cTn id="70" dur="26">
                                          <p:stCondLst>
                                            <p:cond delay="1642"/>
                                          </p:stCondLst>
                                        </p:cTn>
                                        <p:tgtEl>
                                          <p:spTgt spid="13"/>
                                        </p:tgtEl>
                                      </p:cBhvr>
                                      <p:to x="100000" y="90000"/>
                                    </p:animScale>
                                    <p:animScale>
                                      <p:cBhvr>
                                        <p:cTn id="71" dur="166" decel="50000">
                                          <p:stCondLst>
                                            <p:cond delay="1668"/>
                                          </p:stCondLst>
                                        </p:cTn>
                                        <p:tgtEl>
                                          <p:spTgt spid="13"/>
                                        </p:tgtEl>
                                      </p:cBhvr>
                                      <p:to x="100000" y="100000"/>
                                    </p:animScale>
                                    <p:animScale>
                                      <p:cBhvr>
                                        <p:cTn id="72" dur="26">
                                          <p:stCondLst>
                                            <p:cond delay="1808"/>
                                          </p:stCondLst>
                                        </p:cTn>
                                        <p:tgtEl>
                                          <p:spTgt spid="13"/>
                                        </p:tgtEl>
                                      </p:cBhvr>
                                      <p:to x="100000" y="95000"/>
                                    </p:animScale>
                                    <p:animScale>
                                      <p:cBhvr>
                                        <p:cTn id="73" dur="166" decel="50000">
                                          <p:stCondLst>
                                            <p:cond delay="1834"/>
                                          </p:stCondLst>
                                        </p:cTn>
                                        <p:tgtEl>
                                          <p:spTgt spid="13"/>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1000"/>
                                        <p:tgtEl>
                                          <p:spTgt spid="12"/>
                                        </p:tgtEl>
                                      </p:cBhvr>
                                    </p:animEffect>
                                    <p:anim calcmode="lin" valueType="num">
                                      <p:cBhvr>
                                        <p:cTn id="89" dur="1000" fill="hold"/>
                                        <p:tgtEl>
                                          <p:spTgt spid="12"/>
                                        </p:tgtEl>
                                        <p:attrNameLst>
                                          <p:attrName>ppt_x</p:attrName>
                                        </p:attrNameLst>
                                      </p:cBhvr>
                                      <p:tavLst>
                                        <p:tav tm="0">
                                          <p:val>
                                            <p:strVal val="#ppt_x"/>
                                          </p:val>
                                        </p:tav>
                                        <p:tav tm="100000">
                                          <p:val>
                                            <p:strVal val="#ppt_x"/>
                                          </p:val>
                                        </p:tav>
                                      </p:tavLst>
                                    </p:anim>
                                    <p:anim calcmode="lin" valueType="num">
                                      <p:cBhvr>
                                        <p:cTn id="9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1000"/>
                                        <p:tgtEl>
                                          <p:spTgt spid="2"/>
                                        </p:tgtEl>
                                      </p:cBhvr>
                                    </p:animEffect>
                                    <p:anim calcmode="lin" valueType="num">
                                      <p:cBhvr>
                                        <p:cTn id="96" dur="1000" fill="hold"/>
                                        <p:tgtEl>
                                          <p:spTgt spid="2"/>
                                        </p:tgtEl>
                                        <p:attrNameLst>
                                          <p:attrName>ppt_x</p:attrName>
                                        </p:attrNameLst>
                                      </p:cBhvr>
                                      <p:tavLst>
                                        <p:tav tm="0">
                                          <p:val>
                                            <p:strVal val="#ppt_x"/>
                                          </p:val>
                                        </p:tav>
                                        <p:tav tm="100000">
                                          <p:val>
                                            <p:strVal val="#ppt_x"/>
                                          </p:val>
                                        </p:tav>
                                      </p:tavLst>
                                    </p:anim>
                                    <p:anim calcmode="lin" valueType="num">
                                      <p:cBhvr>
                                        <p:cTn id="9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39373" y="445555"/>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051685" y="2638269"/>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154774" y="3150433"/>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39373" y="3647607"/>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05189" y="3625122"/>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04146" y="3647607"/>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04664" y="4609476"/>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16184" y="5106650"/>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Empty room with parquet floor and yellow wallpaper 3112391 Vector Art at  Vecteezy">
            <a:extLst>
              <a:ext uri="{FF2B5EF4-FFF2-40B4-BE49-F238E27FC236}">
                <a16:creationId xmlns:a16="http://schemas.microsoft.com/office/drawing/2014/main" id="{73D405BE-7B7E-4E98-B297-D2C6578D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aman Unduh untuk Cartoon Box Cartoon Border Frame Box Png And Psd Doodle  Frames Simple Background Images Cartoon Box">
            <a:extLst>
              <a:ext uri="{FF2B5EF4-FFF2-40B4-BE49-F238E27FC236}">
                <a16:creationId xmlns:a16="http://schemas.microsoft.com/office/drawing/2014/main" id="{A01B67BD-D4BD-4168-82DA-25B7685EA3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89817" l="5846" r="90000">
                        <a14:foregroundMark x1="19846" y1="8147" x2="26308" y2="9776"/>
                        <a14:foregroundMark x1="68923" y1="79022" x2="79846" y2="88187"/>
                        <a14:foregroundMark x1="5846" y1="64155" x2="11538" y2="71283"/>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753" y="481011"/>
            <a:ext cx="8626148" cy="65160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B922CA-D309-40D2-9BD8-117555E83A3F}"/>
              </a:ext>
            </a:extLst>
          </p:cNvPr>
          <p:cNvSpPr/>
          <p:nvPr/>
        </p:nvSpPr>
        <p:spPr>
          <a:xfrm>
            <a:off x="3244491" y="296191"/>
            <a:ext cx="6096000" cy="1107996"/>
          </a:xfrm>
          <a:prstGeom prst="rect">
            <a:avLst/>
          </a:prstGeom>
        </p:spPr>
        <p:txBody>
          <a:bodyPr>
            <a:spAutoFit/>
          </a:bodyPr>
          <a:lstStyle/>
          <a:p>
            <a:pPr algn="ctr"/>
            <a:r>
              <a:rPr lang="vi-VN" sz="6600" b="1" dirty="0">
                <a:solidFill>
                  <a:srgbClr val="C00000"/>
                </a:solidFill>
                <a:latin typeface="Pattaya" panose="00000500000000000000" pitchFamily="2" charset="-34"/>
                <a:cs typeface="Pattaya" panose="00000500000000000000" pitchFamily="2" charset="-34"/>
              </a:rPr>
              <a:t>Mục tiêu</a:t>
            </a:r>
            <a:endParaRPr lang="en-US" sz="6600" dirty="0">
              <a:solidFill>
                <a:srgbClr val="C00000"/>
              </a:solidFill>
            </a:endParaRPr>
          </a:p>
        </p:txBody>
      </p:sp>
      <p:grpSp>
        <p:nvGrpSpPr>
          <p:cNvPr id="11" name="Group 10">
            <a:extLst>
              <a:ext uri="{FF2B5EF4-FFF2-40B4-BE49-F238E27FC236}">
                <a16:creationId xmlns:a16="http://schemas.microsoft.com/office/drawing/2014/main" id="{12A85AA7-B086-47C5-90EB-C54A4BB4D1BA}"/>
              </a:ext>
            </a:extLst>
          </p:cNvPr>
          <p:cNvGrpSpPr/>
          <p:nvPr/>
        </p:nvGrpSpPr>
        <p:grpSpPr>
          <a:xfrm>
            <a:off x="1114294" y="2098438"/>
            <a:ext cx="6096000" cy="1200329"/>
            <a:chOff x="1114294" y="2098438"/>
            <a:chExt cx="6096000" cy="1200329"/>
          </a:xfrm>
        </p:grpSpPr>
        <p:sp>
          <p:nvSpPr>
            <p:cNvPr id="9" name="Rectangle 8">
              <a:extLst>
                <a:ext uri="{FF2B5EF4-FFF2-40B4-BE49-F238E27FC236}">
                  <a16:creationId xmlns:a16="http://schemas.microsoft.com/office/drawing/2014/main" id="{5F156E5B-21BB-4D81-AF8C-D53EE85C745C}"/>
                </a:ext>
              </a:extLst>
            </p:cNvPr>
            <p:cNvSpPr/>
            <p:nvPr/>
          </p:nvSpPr>
          <p:spPr>
            <a:xfrm>
              <a:off x="1114294" y="2098438"/>
              <a:ext cx="6096000" cy="1200329"/>
            </a:xfrm>
            <a:prstGeom prst="rect">
              <a:avLst/>
            </a:prstGeom>
          </p:spPr>
          <p:txBody>
            <a:bodyPr>
              <a:spAutoFit/>
            </a:bodyPr>
            <a:lstStyle/>
            <a:p>
              <a:pPr algn="ctr"/>
              <a:r>
                <a:rPr lang="vi-VN" sz="3600" b="1" dirty="0">
                  <a:solidFill>
                    <a:srgbClr val="002060"/>
                  </a:solidFill>
                  <a:latin typeface="Pattaya" panose="00000500000000000000" pitchFamily="2" charset="-34"/>
                  <a:cs typeface="Pattaya" panose="00000500000000000000" pitchFamily="2" charset="-34"/>
                </a:rPr>
                <a:t>Đọc đúng, trôi chảy; </a:t>
              </a:r>
            </a:p>
            <a:p>
              <a:pPr algn="ctr"/>
              <a:r>
                <a:rPr lang="vi-VN" sz="3600" b="1" dirty="0">
                  <a:solidFill>
                    <a:srgbClr val="002060"/>
                  </a:solidFill>
                  <a:latin typeface="Pattaya" panose="00000500000000000000" pitchFamily="2" charset="-34"/>
                  <a:cs typeface="Pattaya" panose="00000500000000000000" pitchFamily="2" charset="-34"/>
                </a:rPr>
                <a:t>đọc diễn cảm bài đọc.</a:t>
              </a:r>
              <a:endParaRPr lang="en-US" sz="3600" dirty="0">
                <a:solidFill>
                  <a:srgbClr val="002060"/>
                </a:solidFill>
              </a:endParaRPr>
            </a:p>
          </p:txBody>
        </p:sp>
        <p:pic>
          <p:nvPicPr>
            <p:cNvPr id="14" name="Picture 14" descr="Funny colorful numbers set on white background Vector Image">
              <a:extLst>
                <a:ext uri="{FF2B5EF4-FFF2-40B4-BE49-F238E27FC236}">
                  <a16:creationId xmlns:a16="http://schemas.microsoft.com/office/drawing/2014/main" id="{034318B2-7673-4911-A456-2AD02FD7118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37" b="31766" l="15975" r="38519">
                          <a14:foregroundMark x1="26800" y1="12037" x2="26800" y2="12037"/>
                          <a14:foregroundMark x1="28000" y1="12315" x2="28000" y2="12593"/>
                          <a14:foregroundMark x1="28000" y1="12593" x2="28000" y2="12593"/>
                        </a14:backgroundRemoval>
                      </a14:imgEffect>
                    </a14:imgLayer>
                  </a14:imgProps>
                </a:ext>
                <a:ext uri="{28A0092B-C50C-407E-A947-70E740481C1C}">
                  <a14:useLocalDpi xmlns:a14="http://schemas.microsoft.com/office/drawing/2010/main" val="0"/>
                </a:ext>
              </a:extLst>
            </a:blip>
            <a:srcRect l="13157" t="7321" r="58663" b="65518"/>
            <a:stretch/>
          </p:blipFill>
          <p:spPr bwMode="auto">
            <a:xfrm>
              <a:off x="1341336" y="2174084"/>
              <a:ext cx="924288" cy="962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CBF62D-02CA-4B2D-A3EA-8B54263C6D81}"/>
              </a:ext>
            </a:extLst>
          </p:cNvPr>
          <p:cNvGrpSpPr/>
          <p:nvPr/>
        </p:nvGrpSpPr>
        <p:grpSpPr>
          <a:xfrm>
            <a:off x="878918" y="3559233"/>
            <a:ext cx="5393060" cy="1200329"/>
            <a:chOff x="878918" y="3559233"/>
            <a:chExt cx="5393060" cy="1200329"/>
          </a:xfrm>
        </p:grpSpPr>
        <p:sp>
          <p:nvSpPr>
            <p:cNvPr id="10" name="Rectangle 9">
              <a:extLst>
                <a:ext uri="{FF2B5EF4-FFF2-40B4-BE49-F238E27FC236}">
                  <a16:creationId xmlns:a16="http://schemas.microsoft.com/office/drawing/2014/main" id="{47FE54F8-EBF3-4099-9E0E-B92707ECB519}"/>
                </a:ext>
              </a:extLst>
            </p:cNvPr>
            <p:cNvSpPr/>
            <p:nvPr/>
          </p:nvSpPr>
          <p:spPr>
            <a:xfrm>
              <a:off x="1563638" y="3559233"/>
              <a:ext cx="4708340" cy="1200329"/>
            </a:xfrm>
            <a:prstGeom prst="rect">
              <a:avLst/>
            </a:prstGeom>
          </p:spPr>
          <p:txBody>
            <a:bodyPr wrap="none">
              <a:spAutoFit/>
            </a:bodyPr>
            <a:lstStyle/>
            <a:p>
              <a:pPr algn="ctr"/>
              <a:r>
                <a:rPr lang="vi-VN" sz="3600" b="1" dirty="0">
                  <a:solidFill>
                    <a:srgbClr val="002060"/>
                  </a:solidFill>
                  <a:latin typeface="Pattaya" panose="00000500000000000000" pitchFamily="2" charset="-34"/>
                  <a:cs typeface="Pattaya" panose="00000500000000000000" pitchFamily="2" charset="-34"/>
                </a:rPr>
                <a:t>Trình bày được nội dung,</a:t>
              </a:r>
            </a:p>
            <a:p>
              <a:pPr algn="ctr"/>
              <a:r>
                <a:rPr lang="vi-VN" sz="3600" b="1" dirty="0">
                  <a:solidFill>
                    <a:srgbClr val="002060"/>
                  </a:solidFill>
                  <a:latin typeface="Pattaya" panose="00000500000000000000" pitchFamily="2" charset="-34"/>
                  <a:cs typeface="Pattaya" panose="00000500000000000000" pitchFamily="2" charset="-34"/>
                </a:rPr>
                <a:t> ý nghĩa bài đọc.</a:t>
              </a:r>
              <a:endParaRPr lang="en-US" sz="3600" b="1" dirty="0">
                <a:solidFill>
                  <a:srgbClr val="002060"/>
                </a:solidFill>
                <a:latin typeface="Pattaya" panose="00000500000000000000" pitchFamily="2" charset="-34"/>
                <a:cs typeface="Pattaya" panose="00000500000000000000" pitchFamily="2" charset="-34"/>
              </a:endParaRPr>
            </a:p>
          </p:txBody>
        </p:sp>
        <p:pic>
          <p:nvPicPr>
            <p:cNvPr id="15" name="Picture 16" descr="Funny colorful numbers set on white background Vector Image">
              <a:extLst>
                <a:ext uri="{FF2B5EF4-FFF2-40B4-BE49-F238E27FC236}">
                  <a16:creationId xmlns:a16="http://schemas.microsoft.com/office/drawing/2014/main" id="{B8F70470-5BA0-4F13-A459-E360CD54DF9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512" b="31861" l="40070" r="61950">
                          <a14:foregroundMark x1="46600" y1="13333" x2="52800" y2="12778"/>
                          <a14:foregroundMark x1="48300" y1="11759" x2="53100" y2="12593"/>
                        </a14:backgroundRemoval>
                      </a14:imgEffect>
                    </a14:imgLayer>
                  </a14:imgProps>
                </a:ext>
                <a:ext uri="{28A0092B-C50C-407E-A947-70E740481C1C}">
                  <a14:useLocalDpi xmlns:a14="http://schemas.microsoft.com/office/drawing/2010/main" val="0"/>
                </a:ext>
              </a:extLst>
            </a:blip>
            <a:srcRect l="37335" t="7843" r="35315" b="65470"/>
            <a:stretch/>
          </p:blipFill>
          <p:spPr bwMode="auto">
            <a:xfrm>
              <a:off x="878918" y="3690038"/>
              <a:ext cx="837051" cy="882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BBA6FD7B-4663-45F5-A1EA-D59E8CE5E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477" y="1596657"/>
            <a:ext cx="4572000" cy="4572000"/>
          </a:xfrm>
          <a:prstGeom prst="rect">
            <a:avLst/>
          </a:prstGeom>
        </p:spPr>
      </p:pic>
    </p:spTree>
    <p:extLst>
      <p:ext uri="{BB962C8B-B14F-4D97-AF65-F5344CB8AC3E}">
        <p14:creationId xmlns:p14="http://schemas.microsoft.com/office/powerpoint/2010/main" val="2477469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Empty room with parquet floor and yellow wallpaper 3112391 Vector Art at  Vecteezy">
            <a:extLst>
              <a:ext uri="{FF2B5EF4-FFF2-40B4-BE49-F238E27FC236}">
                <a16:creationId xmlns:a16="http://schemas.microsoft.com/office/drawing/2014/main" id="{73D405BE-7B7E-4E98-B297-D2C6578D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aman Unduh untuk Cartoon Box Cartoon Border Frame Box Png And Psd Doodle  Frames Simple Background Images Cartoon Box">
            <a:extLst>
              <a:ext uri="{FF2B5EF4-FFF2-40B4-BE49-F238E27FC236}">
                <a16:creationId xmlns:a16="http://schemas.microsoft.com/office/drawing/2014/main" id="{A01B67BD-D4BD-4168-82DA-25B7685EA3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89817" l="5846" r="90000">
                        <a14:foregroundMark x1="19846" y1="8147" x2="26308" y2="9776"/>
                        <a14:foregroundMark x1="68923" y1="79022" x2="79846" y2="88187"/>
                        <a14:foregroundMark x1="5846" y1="64155" x2="11538" y2="71283"/>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753" y="481011"/>
            <a:ext cx="8626148" cy="65160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B922CA-D309-40D2-9BD8-117555E83A3F}"/>
              </a:ext>
            </a:extLst>
          </p:cNvPr>
          <p:cNvSpPr/>
          <p:nvPr/>
        </p:nvSpPr>
        <p:spPr>
          <a:xfrm>
            <a:off x="3244490" y="296191"/>
            <a:ext cx="6858879" cy="1107996"/>
          </a:xfrm>
          <a:prstGeom prst="rect">
            <a:avLst/>
          </a:prstGeom>
        </p:spPr>
        <p:txBody>
          <a:bodyPr wrap="square">
            <a:spAutoFit/>
          </a:bodyPr>
          <a:lstStyle/>
          <a:p>
            <a:pPr algn="ctr"/>
            <a:r>
              <a:rPr lang="vi-VN" sz="6600" b="1">
                <a:solidFill>
                  <a:srgbClr val="C00000"/>
                </a:solidFill>
                <a:latin typeface="Pattaya" panose="00000500000000000000" pitchFamily="2" charset="-34"/>
                <a:cs typeface="Pattaya" panose="00000500000000000000" pitchFamily="2" charset="-34"/>
              </a:rPr>
              <a:t>Đánh giá mục </a:t>
            </a:r>
            <a:r>
              <a:rPr lang="vi-VN" sz="6600" b="1" dirty="0">
                <a:solidFill>
                  <a:srgbClr val="C00000"/>
                </a:solidFill>
                <a:latin typeface="Pattaya" panose="00000500000000000000" pitchFamily="2" charset="-34"/>
                <a:cs typeface="Pattaya" panose="00000500000000000000" pitchFamily="2" charset="-34"/>
              </a:rPr>
              <a:t>tiêu</a:t>
            </a:r>
            <a:endParaRPr lang="en-US" sz="6600" dirty="0">
              <a:solidFill>
                <a:srgbClr val="C00000"/>
              </a:solidFill>
            </a:endParaRPr>
          </a:p>
        </p:txBody>
      </p:sp>
      <p:grpSp>
        <p:nvGrpSpPr>
          <p:cNvPr id="11" name="Group 10">
            <a:extLst>
              <a:ext uri="{FF2B5EF4-FFF2-40B4-BE49-F238E27FC236}">
                <a16:creationId xmlns:a16="http://schemas.microsoft.com/office/drawing/2014/main" id="{12A85AA7-B086-47C5-90EB-C54A4BB4D1BA}"/>
              </a:ext>
            </a:extLst>
          </p:cNvPr>
          <p:cNvGrpSpPr/>
          <p:nvPr/>
        </p:nvGrpSpPr>
        <p:grpSpPr>
          <a:xfrm>
            <a:off x="1114294" y="2098438"/>
            <a:ext cx="6096000" cy="1200329"/>
            <a:chOff x="1114294" y="2098438"/>
            <a:chExt cx="6096000" cy="1200329"/>
          </a:xfrm>
        </p:grpSpPr>
        <p:sp>
          <p:nvSpPr>
            <p:cNvPr id="9" name="Rectangle 8">
              <a:extLst>
                <a:ext uri="{FF2B5EF4-FFF2-40B4-BE49-F238E27FC236}">
                  <a16:creationId xmlns:a16="http://schemas.microsoft.com/office/drawing/2014/main" id="{5F156E5B-21BB-4D81-AF8C-D53EE85C745C}"/>
                </a:ext>
              </a:extLst>
            </p:cNvPr>
            <p:cNvSpPr/>
            <p:nvPr/>
          </p:nvSpPr>
          <p:spPr>
            <a:xfrm>
              <a:off x="1114294" y="2098438"/>
              <a:ext cx="6096000" cy="1200329"/>
            </a:xfrm>
            <a:prstGeom prst="rect">
              <a:avLst/>
            </a:prstGeom>
          </p:spPr>
          <p:txBody>
            <a:bodyPr>
              <a:spAutoFit/>
            </a:bodyPr>
            <a:lstStyle/>
            <a:p>
              <a:pPr algn="ctr"/>
              <a:r>
                <a:rPr lang="vi-VN" sz="3600" b="1" dirty="0">
                  <a:solidFill>
                    <a:srgbClr val="002060"/>
                  </a:solidFill>
                  <a:latin typeface="Pattaya" panose="00000500000000000000" pitchFamily="2" charset="-34"/>
                  <a:cs typeface="Pattaya" panose="00000500000000000000" pitchFamily="2" charset="-34"/>
                </a:rPr>
                <a:t>Đọc đúng, trôi chảy; </a:t>
              </a:r>
            </a:p>
            <a:p>
              <a:pPr algn="ctr"/>
              <a:r>
                <a:rPr lang="vi-VN" sz="3600" b="1" dirty="0">
                  <a:solidFill>
                    <a:srgbClr val="002060"/>
                  </a:solidFill>
                  <a:latin typeface="Pattaya" panose="00000500000000000000" pitchFamily="2" charset="-34"/>
                  <a:cs typeface="Pattaya" panose="00000500000000000000" pitchFamily="2" charset="-34"/>
                </a:rPr>
                <a:t>đọc diễn cảm bài đọc.</a:t>
              </a:r>
              <a:endParaRPr lang="en-US" sz="3600" dirty="0">
                <a:solidFill>
                  <a:srgbClr val="002060"/>
                </a:solidFill>
              </a:endParaRPr>
            </a:p>
          </p:txBody>
        </p:sp>
        <p:pic>
          <p:nvPicPr>
            <p:cNvPr id="14" name="Picture 14" descr="Funny colorful numbers set on white background Vector Image">
              <a:extLst>
                <a:ext uri="{FF2B5EF4-FFF2-40B4-BE49-F238E27FC236}">
                  <a16:creationId xmlns:a16="http://schemas.microsoft.com/office/drawing/2014/main" id="{034318B2-7673-4911-A456-2AD02FD7118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37" b="31766" l="15975" r="38519">
                          <a14:foregroundMark x1="26800" y1="12037" x2="26800" y2="12037"/>
                          <a14:foregroundMark x1="28000" y1="12315" x2="28000" y2="12593"/>
                          <a14:foregroundMark x1="28000" y1="12593" x2="28000" y2="12593"/>
                        </a14:backgroundRemoval>
                      </a14:imgEffect>
                    </a14:imgLayer>
                  </a14:imgProps>
                </a:ext>
                <a:ext uri="{28A0092B-C50C-407E-A947-70E740481C1C}">
                  <a14:useLocalDpi xmlns:a14="http://schemas.microsoft.com/office/drawing/2010/main" val="0"/>
                </a:ext>
              </a:extLst>
            </a:blip>
            <a:srcRect l="13157" t="7321" r="58663" b="65518"/>
            <a:stretch/>
          </p:blipFill>
          <p:spPr bwMode="auto">
            <a:xfrm>
              <a:off x="1341336" y="2174084"/>
              <a:ext cx="924288" cy="962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CBF62D-02CA-4B2D-A3EA-8B54263C6D81}"/>
              </a:ext>
            </a:extLst>
          </p:cNvPr>
          <p:cNvGrpSpPr/>
          <p:nvPr/>
        </p:nvGrpSpPr>
        <p:grpSpPr>
          <a:xfrm>
            <a:off x="878918" y="3559233"/>
            <a:ext cx="5393060" cy="1200329"/>
            <a:chOff x="878918" y="3559233"/>
            <a:chExt cx="5393060" cy="1200329"/>
          </a:xfrm>
        </p:grpSpPr>
        <p:sp>
          <p:nvSpPr>
            <p:cNvPr id="10" name="Rectangle 9">
              <a:extLst>
                <a:ext uri="{FF2B5EF4-FFF2-40B4-BE49-F238E27FC236}">
                  <a16:creationId xmlns:a16="http://schemas.microsoft.com/office/drawing/2014/main" id="{47FE54F8-EBF3-4099-9E0E-B92707ECB519}"/>
                </a:ext>
              </a:extLst>
            </p:cNvPr>
            <p:cNvSpPr/>
            <p:nvPr/>
          </p:nvSpPr>
          <p:spPr>
            <a:xfrm>
              <a:off x="1563638" y="3559233"/>
              <a:ext cx="4708340" cy="1200329"/>
            </a:xfrm>
            <a:prstGeom prst="rect">
              <a:avLst/>
            </a:prstGeom>
          </p:spPr>
          <p:txBody>
            <a:bodyPr wrap="none">
              <a:spAutoFit/>
            </a:bodyPr>
            <a:lstStyle/>
            <a:p>
              <a:pPr algn="ctr"/>
              <a:r>
                <a:rPr lang="vi-VN" sz="3600" b="1" dirty="0">
                  <a:solidFill>
                    <a:srgbClr val="002060"/>
                  </a:solidFill>
                  <a:latin typeface="Pattaya" panose="00000500000000000000" pitchFamily="2" charset="-34"/>
                  <a:cs typeface="Pattaya" panose="00000500000000000000" pitchFamily="2" charset="-34"/>
                </a:rPr>
                <a:t>Trình bày được nội dung,</a:t>
              </a:r>
            </a:p>
            <a:p>
              <a:pPr algn="ctr"/>
              <a:r>
                <a:rPr lang="vi-VN" sz="3600" b="1" dirty="0">
                  <a:solidFill>
                    <a:srgbClr val="002060"/>
                  </a:solidFill>
                  <a:latin typeface="Pattaya" panose="00000500000000000000" pitchFamily="2" charset="-34"/>
                  <a:cs typeface="Pattaya" panose="00000500000000000000" pitchFamily="2" charset="-34"/>
                </a:rPr>
                <a:t> ý nghĩa bài đọc.</a:t>
              </a:r>
              <a:endParaRPr lang="en-US" sz="3600" b="1" dirty="0">
                <a:solidFill>
                  <a:srgbClr val="002060"/>
                </a:solidFill>
                <a:latin typeface="Pattaya" panose="00000500000000000000" pitchFamily="2" charset="-34"/>
                <a:cs typeface="Pattaya" panose="00000500000000000000" pitchFamily="2" charset="-34"/>
              </a:endParaRPr>
            </a:p>
          </p:txBody>
        </p:sp>
        <p:pic>
          <p:nvPicPr>
            <p:cNvPr id="15" name="Picture 16" descr="Funny colorful numbers set on white background Vector Image">
              <a:extLst>
                <a:ext uri="{FF2B5EF4-FFF2-40B4-BE49-F238E27FC236}">
                  <a16:creationId xmlns:a16="http://schemas.microsoft.com/office/drawing/2014/main" id="{B8F70470-5BA0-4F13-A459-E360CD54DF9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512" b="31861" l="40070" r="61950">
                          <a14:foregroundMark x1="46600" y1="13333" x2="52800" y2="12778"/>
                          <a14:foregroundMark x1="48300" y1="11759" x2="53100" y2="12593"/>
                        </a14:backgroundRemoval>
                      </a14:imgEffect>
                    </a14:imgLayer>
                  </a14:imgProps>
                </a:ext>
                <a:ext uri="{28A0092B-C50C-407E-A947-70E740481C1C}">
                  <a14:useLocalDpi xmlns:a14="http://schemas.microsoft.com/office/drawing/2010/main" val="0"/>
                </a:ext>
              </a:extLst>
            </a:blip>
            <a:srcRect l="37335" t="7843" r="35315" b="65470"/>
            <a:stretch/>
          </p:blipFill>
          <p:spPr bwMode="auto">
            <a:xfrm>
              <a:off x="878918" y="3690038"/>
              <a:ext cx="837051" cy="882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BBA6FD7B-4663-45F5-A1EA-D59E8CE5E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477" y="1596657"/>
            <a:ext cx="4572000" cy="4572000"/>
          </a:xfrm>
          <a:prstGeom prst="rect">
            <a:avLst/>
          </a:prstGeom>
        </p:spPr>
      </p:pic>
      <p:pic>
        <p:nvPicPr>
          <p:cNvPr id="4098"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190C881C-5F74-4BD9-B8A4-4928B8651D7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62" b="96731" l="26444" r="72778">
                        <a14:foregroundMark x1="41444" y1="6538" x2="51000" y2="5577"/>
                        <a14:foregroundMark x1="51000" y1="5577" x2="56222" y2="5577"/>
                        <a14:foregroundMark x1="50222" y1="962" x2="53778" y2="962"/>
                        <a14:foregroundMark x1="29778" y1="36154" x2="30778" y2="41538"/>
                        <a14:foregroundMark x1="27333" y1="82115" x2="29778" y2="78462"/>
                        <a14:foregroundMark x1="42556" y1="96923" x2="42667" y2="87885"/>
                        <a14:foregroundMark x1="57222" y1="96923" x2="57222" y2="96923"/>
                        <a14:foregroundMark x1="72778" y1="78846" x2="70889" y2="76346"/>
                        <a14:foregroundMark x1="26444" y1="81538" x2="26444" y2="81538"/>
                      </a14:backgroundRemoval>
                    </a14:imgEffect>
                  </a14:imgLayer>
                </a14:imgProps>
              </a:ext>
              <a:ext uri="{28A0092B-C50C-407E-A947-70E740481C1C}">
                <a14:useLocalDpi xmlns:a14="http://schemas.microsoft.com/office/drawing/2010/main" val="0"/>
              </a:ext>
            </a:extLst>
          </a:blip>
          <a:srcRect l="25753" r="24002"/>
          <a:stretch/>
        </p:blipFill>
        <p:spPr bwMode="auto">
          <a:xfrm>
            <a:off x="6096000" y="2210185"/>
            <a:ext cx="1043830" cy="12003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6E7DAF70-3CE3-4F7E-A2FA-095125019C47}"/>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62" b="96731" l="26444" r="72778">
                        <a14:foregroundMark x1="41444" y1="6538" x2="51000" y2="5577"/>
                        <a14:foregroundMark x1="51000" y1="5577" x2="56222" y2="5577"/>
                        <a14:foregroundMark x1="50222" y1="962" x2="53778" y2="962"/>
                        <a14:foregroundMark x1="29778" y1="36154" x2="30778" y2="41538"/>
                        <a14:foregroundMark x1="27333" y1="82115" x2="29778" y2="78462"/>
                        <a14:foregroundMark x1="42556" y1="96923" x2="42667" y2="87885"/>
                        <a14:foregroundMark x1="57222" y1="96923" x2="57222" y2="96923"/>
                        <a14:foregroundMark x1="72778" y1="78846" x2="70889" y2="76346"/>
                        <a14:foregroundMark x1="26444" y1="81538" x2="26444" y2="81538"/>
                      </a14:backgroundRemoval>
                    </a14:imgEffect>
                  </a14:imgLayer>
                </a14:imgProps>
              </a:ext>
              <a:ext uri="{28A0092B-C50C-407E-A947-70E740481C1C}">
                <a14:useLocalDpi xmlns:a14="http://schemas.microsoft.com/office/drawing/2010/main" val="0"/>
              </a:ext>
            </a:extLst>
          </a:blip>
          <a:srcRect l="25753" r="24002"/>
          <a:stretch/>
        </p:blipFill>
        <p:spPr bwMode="auto">
          <a:xfrm>
            <a:off x="6124816" y="3744052"/>
            <a:ext cx="1043830" cy="12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444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289282" y="1194335"/>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499" y="2285999"/>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932461" y="2982851"/>
            <a:ext cx="7012325"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Soạn bài </a:t>
            </a:r>
          </a:p>
          <a:p>
            <a:pPr algn="ct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954107"/>
            </a:xfrm>
            <a:prstGeom prst="rect">
              <a:avLst/>
            </a:prstGeom>
            <a:noFill/>
          </p:spPr>
          <p:txBody>
            <a:bodyPr wrap="square" rtlCol="0">
              <a:spAutoFit/>
            </a:bodyPr>
            <a:lstStyle/>
            <a:p>
              <a:pPr algn="just"/>
              <a:r>
                <a:rPr lang="vi-VN" sz="2800" dirty="0">
                  <a:solidFill>
                    <a:schemeClr val="bg1"/>
                  </a:solidFill>
                  <a:latin typeface="Pattaya" panose="00000500000000000000" pitchFamily="2" charset="-34"/>
                  <a:cs typeface="Pattaya" panose="00000500000000000000" pitchFamily="2" charset="-34"/>
                </a:rPr>
                <a:t>Hãy giúp tớ hoàn thành những việc sau nha!</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457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2909054" y="511796"/>
            <a:ext cx="6580776" cy="807913"/>
          </a:xfrm>
          <a:prstGeom prst="rect">
            <a:avLst/>
          </a:prstGeom>
          <a:noFill/>
        </p:spPr>
        <p:txBody>
          <a:bodyPr wrap="none" lIns="68580" tIns="34290" rIns="68580" bIns="34290">
            <a:spAutoFit/>
          </a:bodyPr>
          <a:lstStyle/>
          <a:p>
            <a:pPr algn="ctr"/>
            <a:r>
              <a:rPr lang="vi-VN" sz="48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Tiêu chí đọc</a:t>
            </a:r>
            <a:r>
              <a:rPr lang="en-SG" sz="48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 </a:t>
            </a:r>
            <a:r>
              <a:rPr lang="en-SG" sz="4800" b="1" dirty="0" err="1">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và</a:t>
            </a:r>
            <a:r>
              <a:rPr lang="en-SG" sz="48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 </a:t>
            </a:r>
            <a:r>
              <a:rPr lang="en-SG" sz="4800" b="1" dirty="0" err="1">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nhận</a:t>
            </a:r>
            <a:r>
              <a:rPr lang="en-SG" sz="48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 </a:t>
            </a:r>
            <a:r>
              <a:rPr lang="en-SG" sz="4800" b="1" dirty="0" err="1">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xét</a:t>
            </a:r>
            <a:endParaRPr lang="en-US" sz="48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4" name="Rectangle: Rounded Corners 3">
            <a:extLst>
              <a:ext uri="{FF2B5EF4-FFF2-40B4-BE49-F238E27FC236}">
                <a16:creationId xmlns:a16="http://schemas.microsoft.com/office/drawing/2014/main" id="{D7AC0EFB-5AF1-4B55-B610-DBCC4E49B08A}"/>
              </a:ext>
            </a:extLst>
          </p:cNvPr>
          <p:cNvSpPr/>
          <p:nvPr/>
        </p:nvSpPr>
        <p:spPr>
          <a:xfrm>
            <a:off x="426295" y="2351727"/>
            <a:ext cx="5387678"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Đọc</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đúng</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tiếng</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đúng</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từ</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p>
          <a:p>
            <a:pPr algn="ct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l</a:t>
            </a:r>
            <a:r>
              <a:rPr lang="vi-VN"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ưu</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loát</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mạch</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lạc</a:t>
            </a:r>
            <a:endParaRPr lang="en-US"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endParaRPr>
          </a:p>
        </p:txBody>
      </p:sp>
      <p:sp>
        <p:nvSpPr>
          <p:cNvPr id="5" name="Rectangle: Rounded Corners 4">
            <a:extLst>
              <a:ext uri="{FF2B5EF4-FFF2-40B4-BE49-F238E27FC236}">
                <a16:creationId xmlns:a16="http://schemas.microsoft.com/office/drawing/2014/main" id="{DC55DD13-AB39-4070-AD8C-9680910D2B57}"/>
              </a:ext>
            </a:extLst>
          </p:cNvPr>
          <p:cNvSpPr/>
          <p:nvPr/>
        </p:nvSpPr>
        <p:spPr>
          <a:xfrm>
            <a:off x="227310" y="3793979"/>
            <a:ext cx="5972133"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Ngắt, nghỉ hơi đúng ở các dấu câu,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cụm</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từ</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rõ</a:t>
            </a:r>
            <a:r>
              <a:rPr lang="en-SG"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 </a:t>
            </a:r>
            <a:r>
              <a:rPr lang="en-SG" sz="3200" b="1" dirty="0" err="1">
                <a:solidFill>
                  <a:srgbClr val="00B0F0"/>
                </a:solidFill>
                <a:latin typeface="#9Slide03 Quicksand" panose="00000500000000000000" pitchFamily="2" charset="0"/>
                <a:ea typeface="AvantGarde" panose="00000400000000000000" pitchFamily="2" charset="0"/>
                <a:cs typeface="AvantGarde" panose="00000400000000000000" pitchFamily="2" charset="0"/>
              </a:rPr>
              <a:t>nghĩa</a:t>
            </a:r>
            <a:endParaRPr lang="vi-VN"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endParaRPr>
          </a:p>
        </p:txBody>
      </p:sp>
      <p:sp>
        <p:nvSpPr>
          <p:cNvPr id="6" name="Rectangle: Rounded Corners 5">
            <a:extLst>
              <a:ext uri="{FF2B5EF4-FFF2-40B4-BE49-F238E27FC236}">
                <a16:creationId xmlns:a16="http://schemas.microsoft.com/office/drawing/2014/main" id="{DEA5E922-028E-4D8C-B33B-69AED0A35580}"/>
              </a:ext>
            </a:extLst>
          </p:cNvPr>
          <p:cNvSpPr/>
          <p:nvPr/>
        </p:nvSpPr>
        <p:spPr>
          <a:xfrm>
            <a:off x="503129" y="5220557"/>
            <a:ext cx="5387678"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B0F0"/>
                </a:solidFill>
                <a:latin typeface="#9Slide03 Quicksand" panose="00000500000000000000" pitchFamily="2" charset="0"/>
                <a:ea typeface="AvantGarde" panose="00000400000000000000" pitchFamily="2" charset="0"/>
                <a:cs typeface="AvantGarde" panose="00000400000000000000" pitchFamily="2" charset="0"/>
              </a:rPr>
              <a:t>Cường độ đọc, tốc độ đọc đạt yêu cầu</a:t>
            </a:r>
          </a:p>
        </p:txBody>
      </p:sp>
      <p:sp>
        <p:nvSpPr>
          <p:cNvPr id="7" name="TextBox 6">
            <a:extLst>
              <a:ext uri="{FF2B5EF4-FFF2-40B4-BE49-F238E27FC236}">
                <a16:creationId xmlns:a16="http://schemas.microsoft.com/office/drawing/2014/main" id="{5095EE2E-19C8-47DD-B2C7-C6B9ED7181D7}"/>
              </a:ext>
            </a:extLst>
          </p:cNvPr>
          <p:cNvSpPr txBox="1"/>
          <p:nvPr/>
        </p:nvSpPr>
        <p:spPr>
          <a:xfrm>
            <a:off x="1661003" y="1562239"/>
            <a:ext cx="2114549" cy="492443"/>
          </a:xfrm>
          <a:prstGeom prst="rect">
            <a:avLst/>
          </a:prstGeom>
          <a:noFill/>
        </p:spPr>
        <p:txBody>
          <a:bodyPr wrap="square" lIns="0" tIns="0" rIns="0" bIns="0" rtlCol="0">
            <a:spAutoFit/>
          </a:bodyPr>
          <a:lstStyle/>
          <a:p>
            <a:pPr algn="ctr"/>
            <a:r>
              <a:rPr lang="en-SG" sz="3200" b="1" dirty="0">
                <a:solidFill>
                  <a:srgbClr val="002060"/>
                </a:solidFill>
                <a:latin typeface="#9Slide03 Quicksand" panose="00000500000000000000" pitchFamily="2" charset="0"/>
                <a:cs typeface="Calibri" panose="020F0502020204030204" pitchFamily="34" charset="0"/>
              </a:rPr>
              <a:t>TIÊU CHÍ</a:t>
            </a:r>
            <a:endParaRPr lang="en-US" sz="3200" b="1" dirty="0">
              <a:solidFill>
                <a:srgbClr val="002060"/>
              </a:solidFill>
              <a:latin typeface="#9Slide03 Quicksand" panose="00000500000000000000" pitchFamily="2" charset="0"/>
              <a:cs typeface="Calibri" panose="020F0502020204030204" pitchFamily="34" charset="0"/>
            </a:endParaRPr>
          </a:p>
        </p:txBody>
      </p:sp>
      <p:sp>
        <p:nvSpPr>
          <p:cNvPr id="8" name="TextBox 7">
            <a:extLst>
              <a:ext uri="{FF2B5EF4-FFF2-40B4-BE49-F238E27FC236}">
                <a16:creationId xmlns:a16="http://schemas.microsoft.com/office/drawing/2014/main" id="{4C12F45F-17DD-4773-A88D-00DA24A1576C}"/>
              </a:ext>
            </a:extLst>
          </p:cNvPr>
          <p:cNvSpPr txBox="1"/>
          <p:nvPr/>
        </p:nvSpPr>
        <p:spPr>
          <a:xfrm>
            <a:off x="5906122" y="1671302"/>
            <a:ext cx="2703111" cy="492443"/>
          </a:xfrm>
          <a:prstGeom prst="rect">
            <a:avLst/>
          </a:prstGeom>
          <a:noFill/>
        </p:spPr>
        <p:txBody>
          <a:bodyPr wrap="square" lIns="0" tIns="0" rIns="0" bIns="0" rtlCol="0">
            <a:spAutoFit/>
          </a:bodyPr>
          <a:lstStyle/>
          <a:p>
            <a:pPr algn="ctr"/>
            <a:r>
              <a:rPr lang="en-SG" sz="3200" b="1" dirty="0" err="1">
                <a:solidFill>
                  <a:srgbClr val="002060"/>
                </a:solidFill>
                <a:latin typeface="#9Slide03 Quicksand" panose="00000500000000000000" pitchFamily="2" charset="0"/>
                <a:cs typeface="Calibri" panose="020F0502020204030204" pitchFamily="34" charset="0"/>
              </a:rPr>
              <a:t>Bình</a:t>
            </a:r>
            <a:r>
              <a:rPr lang="en-SG" sz="3200" b="1" dirty="0">
                <a:solidFill>
                  <a:srgbClr val="002060"/>
                </a:solidFill>
                <a:latin typeface="#9Slide03 Quicksand" panose="00000500000000000000" pitchFamily="2" charset="0"/>
                <a:cs typeface="Calibri" panose="020F0502020204030204" pitchFamily="34" charset="0"/>
              </a:rPr>
              <a:t> </a:t>
            </a:r>
            <a:r>
              <a:rPr lang="en-SG" sz="3200" b="1" dirty="0" err="1">
                <a:solidFill>
                  <a:srgbClr val="002060"/>
                </a:solidFill>
                <a:latin typeface="#9Slide03 Quicksand" panose="00000500000000000000" pitchFamily="2" charset="0"/>
                <a:cs typeface="Calibri" panose="020F0502020204030204" pitchFamily="34" charset="0"/>
              </a:rPr>
              <a:t>th</a:t>
            </a:r>
            <a:r>
              <a:rPr lang="vi-VN" sz="3200" b="1" dirty="0">
                <a:solidFill>
                  <a:srgbClr val="002060"/>
                </a:solidFill>
                <a:latin typeface="#9Slide03 Quicksand" panose="00000500000000000000" pitchFamily="2" charset="0"/>
                <a:cs typeface="Calibri" panose="020F0502020204030204" pitchFamily="34" charset="0"/>
              </a:rPr>
              <a:t>ường</a:t>
            </a:r>
            <a:endParaRPr lang="en-US" sz="3200" b="1" dirty="0">
              <a:solidFill>
                <a:srgbClr val="002060"/>
              </a:solidFill>
              <a:latin typeface="#9Slide03 Quicksand" panose="00000500000000000000" pitchFamily="2" charset="0"/>
              <a:cs typeface="Calibri" panose="020F0502020204030204" pitchFamily="34" charset="0"/>
            </a:endParaRPr>
          </a:p>
        </p:txBody>
      </p:sp>
      <p:sp>
        <p:nvSpPr>
          <p:cNvPr id="9" name="TextBox 8">
            <a:extLst>
              <a:ext uri="{FF2B5EF4-FFF2-40B4-BE49-F238E27FC236}">
                <a16:creationId xmlns:a16="http://schemas.microsoft.com/office/drawing/2014/main" id="{3E88ACDF-4195-4952-B969-5A5899CF4C7D}"/>
              </a:ext>
            </a:extLst>
          </p:cNvPr>
          <p:cNvSpPr txBox="1"/>
          <p:nvPr/>
        </p:nvSpPr>
        <p:spPr>
          <a:xfrm>
            <a:off x="8734778" y="1695854"/>
            <a:ext cx="937259" cy="492443"/>
          </a:xfrm>
          <a:prstGeom prst="rect">
            <a:avLst/>
          </a:prstGeom>
          <a:noFill/>
        </p:spPr>
        <p:txBody>
          <a:bodyPr wrap="square" lIns="0" tIns="0" rIns="0" bIns="0" rtlCol="0">
            <a:spAutoFit/>
          </a:bodyPr>
          <a:lstStyle/>
          <a:p>
            <a:pPr algn="ctr"/>
            <a:r>
              <a:rPr lang="en-SG" sz="3200" b="1">
                <a:solidFill>
                  <a:srgbClr val="002060"/>
                </a:solidFill>
                <a:latin typeface="#9Slide03 Quicksand" panose="00000500000000000000" pitchFamily="2" charset="0"/>
                <a:cs typeface="Calibri" panose="020F0502020204030204" pitchFamily="34" charset="0"/>
              </a:rPr>
              <a:t>Tốt</a:t>
            </a:r>
            <a:endParaRPr lang="en-US" sz="3200" b="1">
              <a:solidFill>
                <a:srgbClr val="002060"/>
              </a:solidFill>
              <a:latin typeface="#9Slide03 Quicksand" panose="00000500000000000000" pitchFamily="2" charset="0"/>
              <a:cs typeface="Calibri" panose="020F0502020204030204" pitchFamily="34" charset="0"/>
            </a:endParaRPr>
          </a:p>
        </p:txBody>
      </p:sp>
      <p:sp>
        <p:nvSpPr>
          <p:cNvPr id="10" name="TextBox 9">
            <a:extLst>
              <a:ext uri="{FF2B5EF4-FFF2-40B4-BE49-F238E27FC236}">
                <a16:creationId xmlns:a16="http://schemas.microsoft.com/office/drawing/2014/main" id="{916D28C0-3A2F-4AE6-BCAC-CB7D9AC2228D}"/>
              </a:ext>
            </a:extLst>
          </p:cNvPr>
          <p:cNvSpPr txBox="1"/>
          <p:nvPr/>
        </p:nvSpPr>
        <p:spPr>
          <a:xfrm>
            <a:off x="9882852" y="1671302"/>
            <a:ext cx="1459653" cy="492443"/>
          </a:xfrm>
          <a:prstGeom prst="rect">
            <a:avLst/>
          </a:prstGeom>
          <a:noFill/>
        </p:spPr>
        <p:txBody>
          <a:bodyPr wrap="square" lIns="0" tIns="0" rIns="0" bIns="0" rtlCol="0">
            <a:spAutoFit/>
          </a:bodyPr>
          <a:lstStyle/>
          <a:p>
            <a:pPr algn="ctr"/>
            <a:r>
              <a:rPr lang="en-SG" sz="3200" b="1" dirty="0" err="1">
                <a:solidFill>
                  <a:srgbClr val="002060"/>
                </a:solidFill>
                <a:latin typeface="#9Slide03 Quicksand" panose="00000500000000000000" pitchFamily="2" charset="0"/>
                <a:cs typeface="Calibri" panose="020F0502020204030204" pitchFamily="34" charset="0"/>
              </a:rPr>
              <a:t>Rất</a:t>
            </a:r>
            <a:r>
              <a:rPr lang="en-SG" sz="3200" b="1" dirty="0">
                <a:solidFill>
                  <a:srgbClr val="002060"/>
                </a:solidFill>
                <a:latin typeface="#9Slide03 Quicksand" panose="00000500000000000000" pitchFamily="2" charset="0"/>
                <a:cs typeface="Calibri" panose="020F0502020204030204" pitchFamily="34" charset="0"/>
              </a:rPr>
              <a:t> </a:t>
            </a:r>
            <a:r>
              <a:rPr lang="en-SG" sz="3200" b="1" dirty="0" err="1">
                <a:solidFill>
                  <a:srgbClr val="002060"/>
                </a:solidFill>
                <a:latin typeface="#9Slide03 Quicksand" panose="00000500000000000000" pitchFamily="2" charset="0"/>
                <a:cs typeface="Calibri" panose="020F0502020204030204" pitchFamily="34" charset="0"/>
              </a:rPr>
              <a:t>tốt</a:t>
            </a:r>
            <a:endParaRPr lang="en-US" sz="3200" b="1" dirty="0">
              <a:solidFill>
                <a:srgbClr val="002060"/>
              </a:solidFill>
              <a:latin typeface="#9Slide03 Quicksand" panose="00000500000000000000" pitchFamily="2" charset="0"/>
              <a:cs typeface="Calibri" panose="020F0502020204030204" pitchFamily="34" charset="0"/>
            </a:endParaRPr>
          </a:p>
        </p:txBody>
      </p:sp>
      <p:grpSp>
        <p:nvGrpSpPr>
          <p:cNvPr id="24" name="Group 23">
            <a:extLst>
              <a:ext uri="{FF2B5EF4-FFF2-40B4-BE49-F238E27FC236}">
                <a16:creationId xmlns:a16="http://schemas.microsoft.com/office/drawing/2014/main" id="{8C00AE80-19D3-44F5-9244-CDF808A9DDF4}"/>
              </a:ext>
            </a:extLst>
          </p:cNvPr>
          <p:cNvGrpSpPr/>
          <p:nvPr/>
        </p:nvGrpSpPr>
        <p:grpSpPr>
          <a:xfrm>
            <a:off x="6378029" y="2176536"/>
            <a:ext cx="5312319" cy="1210624"/>
            <a:chOff x="6378253" y="2058618"/>
            <a:chExt cx="5312319" cy="1210624"/>
          </a:xfrm>
        </p:grpSpPr>
        <p:pic>
          <p:nvPicPr>
            <p:cNvPr id="2052" name="Picture 4" descr="Set of cute cartoon cat emotions Royalty Free Vector Image">
              <a:extLst>
                <a:ext uri="{FF2B5EF4-FFF2-40B4-BE49-F238E27FC236}">
                  <a16:creationId xmlns:a16="http://schemas.microsoft.com/office/drawing/2014/main" id="{C69C7EF2-AD34-420C-A911-B568869DA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738" b="81639"/>
            <a:stretch/>
          </p:blipFill>
          <p:spPr bwMode="auto">
            <a:xfrm>
              <a:off x="6378253" y="2251289"/>
              <a:ext cx="1758847" cy="10179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t of cute cartoon cat emotions Royalty Free Vector Image">
              <a:extLst>
                <a:ext uri="{FF2B5EF4-FFF2-40B4-BE49-F238E27FC236}">
                  <a16:creationId xmlns:a16="http://schemas.microsoft.com/office/drawing/2014/main" id="{FEEC6408-6930-4BCE-B477-CB03A41437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06" r="34341" b="83039"/>
            <a:stretch/>
          </p:blipFill>
          <p:spPr bwMode="auto">
            <a:xfrm>
              <a:off x="8333504" y="2243648"/>
              <a:ext cx="1629538" cy="9802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t of cute cartoon cat emotions Royalty Free Vector Image">
              <a:extLst>
                <a:ext uri="{FF2B5EF4-FFF2-40B4-BE49-F238E27FC236}">
                  <a16:creationId xmlns:a16="http://schemas.microsoft.com/office/drawing/2014/main" id="{DBCABEDE-F49D-4951-B7FB-F6DC4A1AF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25" t="16394" r="1536" b="63716"/>
            <a:stretch/>
          </p:blipFill>
          <p:spPr bwMode="auto">
            <a:xfrm>
              <a:off x="10009861" y="2058618"/>
              <a:ext cx="1680711" cy="11411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4183F8D-B292-4F0D-BD90-6D1AFA3798F2}"/>
              </a:ext>
            </a:extLst>
          </p:cNvPr>
          <p:cNvGrpSpPr/>
          <p:nvPr/>
        </p:nvGrpSpPr>
        <p:grpSpPr>
          <a:xfrm>
            <a:off x="6293082" y="3592621"/>
            <a:ext cx="5312319" cy="1210624"/>
            <a:chOff x="6378253" y="2058618"/>
            <a:chExt cx="5312319" cy="1210624"/>
          </a:xfrm>
        </p:grpSpPr>
        <p:pic>
          <p:nvPicPr>
            <p:cNvPr id="31" name="Picture 4" descr="Set of cute cartoon cat emotions Royalty Free Vector Image">
              <a:extLst>
                <a:ext uri="{FF2B5EF4-FFF2-40B4-BE49-F238E27FC236}">
                  <a16:creationId xmlns:a16="http://schemas.microsoft.com/office/drawing/2014/main" id="{D5B6AF13-2571-4B11-AACC-A4BA3D126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738" b="81639"/>
            <a:stretch/>
          </p:blipFill>
          <p:spPr bwMode="auto">
            <a:xfrm>
              <a:off x="6378253" y="2251289"/>
              <a:ext cx="1758847" cy="10179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Set of cute cartoon cat emotions Royalty Free Vector Image">
              <a:extLst>
                <a:ext uri="{FF2B5EF4-FFF2-40B4-BE49-F238E27FC236}">
                  <a16:creationId xmlns:a16="http://schemas.microsoft.com/office/drawing/2014/main" id="{2D54DB19-485E-4DED-8681-D8813F89D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06" r="34341" b="83039"/>
            <a:stretch/>
          </p:blipFill>
          <p:spPr bwMode="auto">
            <a:xfrm>
              <a:off x="8333504" y="2243648"/>
              <a:ext cx="1629538" cy="9802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et of cute cartoon cat emotions Royalty Free Vector Image">
              <a:extLst>
                <a:ext uri="{FF2B5EF4-FFF2-40B4-BE49-F238E27FC236}">
                  <a16:creationId xmlns:a16="http://schemas.microsoft.com/office/drawing/2014/main" id="{5D1C0310-E8D6-4742-92BC-75368BA246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25" t="16394" r="1536" b="63716"/>
            <a:stretch/>
          </p:blipFill>
          <p:spPr bwMode="auto">
            <a:xfrm>
              <a:off x="10009861" y="2058618"/>
              <a:ext cx="1680711" cy="11411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439B531-B8A1-4181-9321-DFFB640B9359}"/>
              </a:ext>
            </a:extLst>
          </p:cNvPr>
          <p:cNvGrpSpPr/>
          <p:nvPr/>
        </p:nvGrpSpPr>
        <p:grpSpPr>
          <a:xfrm>
            <a:off x="6320234" y="4952021"/>
            <a:ext cx="5312319" cy="1210624"/>
            <a:chOff x="6378253" y="2058618"/>
            <a:chExt cx="5312319" cy="1210624"/>
          </a:xfrm>
        </p:grpSpPr>
        <p:pic>
          <p:nvPicPr>
            <p:cNvPr id="35" name="Picture 4" descr="Set of cute cartoon cat emotions Royalty Free Vector Image">
              <a:extLst>
                <a:ext uri="{FF2B5EF4-FFF2-40B4-BE49-F238E27FC236}">
                  <a16:creationId xmlns:a16="http://schemas.microsoft.com/office/drawing/2014/main" id="{FC97CF93-0FD8-408C-80FF-5631DC90E8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738" b="81639"/>
            <a:stretch/>
          </p:blipFill>
          <p:spPr bwMode="auto">
            <a:xfrm>
              <a:off x="6378253" y="2251289"/>
              <a:ext cx="1758847" cy="10179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Set of cute cartoon cat emotions Royalty Free Vector Image">
              <a:extLst>
                <a:ext uri="{FF2B5EF4-FFF2-40B4-BE49-F238E27FC236}">
                  <a16:creationId xmlns:a16="http://schemas.microsoft.com/office/drawing/2014/main" id="{AAAD9A12-0DF8-4BEC-9F37-B6070ADF6A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06" r="34341" b="83039"/>
            <a:stretch/>
          </p:blipFill>
          <p:spPr bwMode="auto">
            <a:xfrm>
              <a:off x="8333504" y="2243648"/>
              <a:ext cx="1629538" cy="9802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et of cute cartoon cat emotions Royalty Free Vector Image">
              <a:extLst>
                <a:ext uri="{FF2B5EF4-FFF2-40B4-BE49-F238E27FC236}">
                  <a16:creationId xmlns:a16="http://schemas.microsoft.com/office/drawing/2014/main" id="{DC0A1F5F-36EE-4E2A-80B1-F81F734C9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25" t="16394" r="1536" b="63716"/>
            <a:stretch/>
          </p:blipFill>
          <p:spPr bwMode="auto">
            <a:xfrm>
              <a:off x="10009861" y="2058618"/>
              <a:ext cx="1680711" cy="11411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039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anim calcmode="lin" valueType="num">
                                      <p:cBhvr>
                                        <p:cTn id="91" dur="1000" fill="hold"/>
                                        <p:tgtEl>
                                          <p:spTgt spid="30"/>
                                        </p:tgtEl>
                                        <p:attrNameLst>
                                          <p:attrName>ppt_x</p:attrName>
                                        </p:attrNameLst>
                                      </p:cBhvr>
                                      <p:tavLst>
                                        <p:tav tm="0">
                                          <p:val>
                                            <p:strVal val="#ppt_x"/>
                                          </p:val>
                                        </p:tav>
                                        <p:tav tm="100000">
                                          <p:val>
                                            <p:strVal val="#ppt_x"/>
                                          </p:val>
                                        </p:tav>
                                      </p:tavLst>
                                    </p:anim>
                                    <p:anim calcmode="lin" valueType="num">
                                      <p:cBhvr>
                                        <p:cTn id="92" dur="1000" fill="hold"/>
                                        <p:tgtEl>
                                          <p:spTgt spid="3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10107223"/>
              <a:gd name="connsiteY0" fmla="*/ 452746 h 4362138"/>
              <a:gd name="connsiteX1" fmla="*/ 452746 w 10107223"/>
              <a:gd name="connsiteY1" fmla="*/ 0 h 4362138"/>
              <a:gd name="connsiteX2" fmla="*/ 9654477 w 10107223"/>
              <a:gd name="connsiteY2" fmla="*/ 0 h 4362138"/>
              <a:gd name="connsiteX3" fmla="*/ 10107223 w 10107223"/>
              <a:gd name="connsiteY3" fmla="*/ 452746 h 4362138"/>
              <a:gd name="connsiteX4" fmla="*/ 10107223 w 10107223"/>
              <a:gd name="connsiteY4" fmla="*/ 3909392 h 4362138"/>
              <a:gd name="connsiteX5" fmla="*/ 9654477 w 10107223"/>
              <a:gd name="connsiteY5" fmla="*/ 4362138 h 4362138"/>
              <a:gd name="connsiteX6" fmla="*/ 452746 w 10107223"/>
              <a:gd name="connsiteY6" fmla="*/ 4362138 h 4362138"/>
              <a:gd name="connsiteX7" fmla="*/ 0 w 10107223"/>
              <a:gd name="connsiteY7" fmla="*/ 3909392 h 4362138"/>
              <a:gd name="connsiteX8" fmla="*/ 0 w 10107223"/>
              <a:gd name="connsiteY8" fmla="*/ 452746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223" h="4362138" fill="none" extrusionOk="0">
                <a:moveTo>
                  <a:pt x="0" y="452746"/>
                </a:moveTo>
                <a:cubicBezTo>
                  <a:pt x="35731" y="229174"/>
                  <a:pt x="196388" y="-1845"/>
                  <a:pt x="452746" y="0"/>
                </a:cubicBezTo>
                <a:cubicBezTo>
                  <a:pt x="3353161" y="109595"/>
                  <a:pt x="5226723" y="16756"/>
                  <a:pt x="9654477" y="0"/>
                </a:cubicBezTo>
                <a:cubicBezTo>
                  <a:pt x="9887866" y="-13778"/>
                  <a:pt x="10110606" y="215279"/>
                  <a:pt x="10107223" y="452746"/>
                </a:cubicBezTo>
                <a:cubicBezTo>
                  <a:pt x="10050905" y="1450191"/>
                  <a:pt x="10140134" y="2600256"/>
                  <a:pt x="10107223" y="3909392"/>
                </a:cubicBezTo>
                <a:cubicBezTo>
                  <a:pt x="10071530" y="4171660"/>
                  <a:pt x="9930091" y="4359572"/>
                  <a:pt x="9654477" y="4362138"/>
                </a:cubicBezTo>
                <a:cubicBezTo>
                  <a:pt x="6194704" y="4225937"/>
                  <a:pt x="2313860" y="4287362"/>
                  <a:pt x="452746" y="4362138"/>
                </a:cubicBezTo>
                <a:cubicBezTo>
                  <a:pt x="190427" y="4345260"/>
                  <a:pt x="-27039" y="4147972"/>
                  <a:pt x="0" y="3909392"/>
                </a:cubicBezTo>
                <a:cubicBezTo>
                  <a:pt x="-157566" y="3476861"/>
                  <a:pt x="130870" y="1066314"/>
                  <a:pt x="0" y="452746"/>
                </a:cubicBezTo>
                <a:close/>
              </a:path>
              <a:path w="10107223" h="4362138" stroke="0" extrusionOk="0">
                <a:moveTo>
                  <a:pt x="0" y="452746"/>
                </a:moveTo>
                <a:cubicBezTo>
                  <a:pt x="-9656" y="181027"/>
                  <a:pt x="231934" y="-39020"/>
                  <a:pt x="452746" y="0"/>
                </a:cubicBezTo>
                <a:cubicBezTo>
                  <a:pt x="3292591" y="47539"/>
                  <a:pt x="7247538" y="42437"/>
                  <a:pt x="9654477" y="0"/>
                </a:cubicBezTo>
                <a:cubicBezTo>
                  <a:pt x="9918269" y="-7284"/>
                  <a:pt x="10125685" y="173062"/>
                  <a:pt x="10107223" y="452746"/>
                </a:cubicBezTo>
                <a:cubicBezTo>
                  <a:pt x="10024856" y="1549164"/>
                  <a:pt x="10125236" y="2844568"/>
                  <a:pt x="10107223" y="3909392"/>
                </a:cubicBezTo>
                <a:cubicBezTo>
                  <a:pt x="10121046" y="4200637"/>
                  <a:pt x="9880238" y="4336442"/>
                  <a:pt x="9654477" y="4362138"/>
                </a:cubicBezTo>
                <a:cubicBezTo>
                  <a:pt x="8615086" y="4335784"/>
                  <a:pt x="4588593" y="4243282"/>
                  <a:pt x="452746" y="4362138"/>
                </a:cubicBezTo>
                <a:cubicBezTo>
                  <a:pt x="188286" y="4347892"/>
                  <a:pt x="6436" y="4167239"/>
                  <a:pt x="0" y="3909392"/>
                </a:cubicBezTo>
                <a:cubicBezTo>
                  <a:pt x="88535" y="3424367"/>
                  <a:pt x="49637" y="1074664"/>
                  <a:pt x="0" y="452746"/>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3942413"/>
              <a:gd name="connsiteY0" fmla="*/ 409183 h 4362138"/>
              <a:gd name="connsiteX1" fmla="*/ 409183 w 3942413"/>
              <a:gd name="connsiteY1" fmla="*/ 0 h 4362138"/>
              <a:gd name="connsiteX2" fmla="*/ 3533230 w 3942413"/>
              <a:gd name="connsiteY2" fmla="*/ 0 h 4362138"/>
              <a:gd name="connsiteX3" fmla="*/ 3942413 w 3942413"/>
              <a:gd name="connsiteY3" fmla="*/ 409183 h 4362138"/>
              <a:gd name="connsiteX4" fmla="*/ 3942413 w 3942413"/>
              <a:gd name="connsiteY4" fmla="*/ 3952955 h 4362138"/>
              <a:gd name="connsiteX5" fmla="*/ 3533230 w 3942413"/>
              <a:gd name="connsiteY5" fmla="*/ 4362138 h 4362138"/>
              <a:gd name="connsiteX6" fmla="*/ 409183 w 3942413"/>
              <a:gd name="connsiteY6" fmla="*/ 4362138 h 4362138"/>
              <a:gd name="connsiteX7" fmla="*/ 0 w 3942413"/>
              <a:gd name="connsiteY7" fmla="*/ 3952955 h 4362138"/>
              <a:gd name="connsiteX8" fmla="*/ 0 w 3942413"/>
              <a:gd name="connsiteY8" fmla="*/ 409183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413" h="4362138" fill="none" extrusionOk="0">
                <a:moveTo>
                  <a:pt x="0" y="409183"/>
                </a:moveTo>
                <a:cubicBezTo>
                  <a:pt x="35189" y="209269"/>
                  <a:pt x="142010" y="-12038"/>
                  <a:pt x="409183" y="0"/>
                </a:cubicBezTo>
                <a:cubicBezTo>
                  <a:pt x="836280" y="109595"/>
                  <a:pt x="3184028" y="16756"/>
                  <a:pt x="3533230" y="0"/>
                </a:cubicBezTo>
                <a:cubicBezTo>
                  <a:pt x="3756056" y="-2614"/>
                  <a:pt x="3945532" y="194795"/>
                  <a:pt x="3942413" y="409183"/>
                </a:cubicBezTo>
                <a:cubicBezTo>
                  <a:pt x="3886095" y="1120069"/>
                  <a:pt x="3975324" y="3500474"/>
                  <a:pt x="3942413" y="3952955"/>
                </a:cubicBezTo>
                <a:cubicBezTo>
                  <a:pt x="3927398" y="4184083"/>
                  <a:pt x="3764656" y="4361592"/>
                  <a:pt x="3533230" y="4362138"/>
                </a:cubicBezTo>
                <a:cubicBezTo>
                  <a:pt x="3049545" y="4225937"/>
                  <a:pt x="822717" y="4287362"/>
                  <a:pt x="409183" y="4362138"/>
                </a:cubicBezTo>
                <a:cubicBezTo>
                  <a:pt x="167737" y="4340880"/>
                  <a:pt x="-7552" y="4175739"/>
                  <a:pt x="0" y="3952955"/>
                </a:cubicBezTo>
                <a:cubicBezTo>
                  <a:pt x="-157566" y="2241057"/>
                  <a:pt x="130870" y="1869082"/>
                  <a:pt x="0" y="409183"/>
                </a:cubicBezTo>
                <a:close/>
              </a:path>
              <a:path w="3942413" h="4362138" stroke="0" extrusionOk="0">
                <a:moveTo>
                  <a:pt x="0" y="409183"/>
                </a:moveTo>
                <a:cubicBezTo>
                  <a:pt x="-1455" y="179932"/>
                  <a:pt x="200168" y="-22653"/>
                  <a:pt x="409183" y="0"/>
                </a:cubicBezTo>
                <a:cubicBezTo>
                  <a:pt x="1230511" y="47539"/>
                  <a:pt x="2231147" y="42437"/>
                  <a:pt x="3533230" y="0"/>
                </a:cubicBezTo>
                <a:cubicBezTo>
                  <a:pt x="3767258" y="-4261"/>
                  <a:pt x="3961068" y="153248"/>
                  <a:pt x="3942413" y="409183"/>
                </a:cubicBezTo>
                <a:cubicBezTo>
                  <a:pt x="3860046" y="1166162"/>
                  <a:pt x="3960426" y="2384839"/>
                  <a:pt x="3942413" y="3952955"/>
                </a:cubicBezTo>
                <a:cubicBezTo>
                  <a:pt x="3947114" y="4192954"/>
                  <a:pt x="3735880" y="4337445"/>
                  <a:pt x="3533230" y="4362138"/>
                </a:cubicBezTo>
                <a:cubicBezTo>
                  <a:pt x="2106349" y="4335784"/>
                  <a:pt x="1919243" y="4243282"/>
                  <a:pt x="409183" y="4362138"/>
                </a:cubicBezTo>
                <a:cubicBezTo>
                  <a:pt x="151918" y="4331227"/>
                  <a:pt x="8852" y="4189673"/>
                  <a:pt x="0" y="3952955"/>
                </a:cubicBezTo>
                <a:cubicBezTo>
                  <a:pt x="88535" y="3026534"/>
                  <a:pt x="49637" y="1290087"/>
                  <a:pt x="0" y="40918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11118574"/>
              <a:gd name="connsiteY0" fmla="*/ 645255 h 6216926"/>
              <a:gd name="connsiteX1" fmla="*/ 645255 w 11118574"/>
              <a:gd name="connsiteY1" fmla="*/ 0 h 6216926"/>
              <a:gd name="connsiteX2" fmla="*/ 10473319 w 11118574"/>
              <a:gd name="connsiteY2" fmla="*/ 0 h 6216926"/>
              <a:gd name="connsiteX3" fmla="*/ 11118574 w 11118574"/>
              <a:gd name="connsiteY3" fmla="*/ 645255 h 6216926"/>
              <a:gd name="connsiteX4" fmla="*/ 11118574 w 11118574"/>
              <a:gd name="connsiteY4" fmla="*/ 5571671 h 6216926"/>
              <a:gd name="connsiteX5" fmla="*/ 10473319 w 11118574"/>
              <a:gd name="connsiteY5" fmla="*/ 6216926 h 6216926"/>
              <a:gd name="connsiteX6" fmla="*/ 645255 w 11118574"/>
              <a:gd name="connsiteY6" fmla="*/ 6216926 h 6216926"/>
              <a:gd name="connsiteX7" fmla="*/ 0 w 11118574"/>
              <a:gd name="connsiteY7" fmla="*/ 5571671 h 6216926"/>
              <a:gd name="connsiteX8" fmla="*/ 0 w 11118574"/>
              <a:gd name="connsiteY8" fmla="*/ 645255 h 6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6216926" fill="none" extrusionOk="0">
                <a:moveTo>
                  <a:pt x="0" y="645255"/>
                </a:moveTo>
                <a:cubicBezTo>
                  <a:pt x="11250" y="297226"/>
                  <a:pt x="278169" y="-3134"/>
                  <a:pt x="645255" y="0"/>
                </a:cubicBezTo>
                <a:cubicBezTo>
                  <a:pt x="3138821" y="109595"/>
                  <a:pt x="8511368" y="16756"/>
                  <a:pt x="10473319" y="0"/>
                </a:cubicBezTo>
                <a:cubicBezTo>
                  <a:pt x="10795063" y="-28637"/>
                  <a:pt x="11126554" y="318562"/>
                  <a:pt x="11118574" y="645255"/>
                </a:cubicBezTo>
                <a:cubicBezTo>
                  <a:pt x="11062256" y="1720182"/>
                  <a:pt x="11151485" y="4983122"/>
                  <a:pt x="11118574" y="5571671"/>
                </a:cubicBezTo>
                <a:cubicBezTo>
                  <a:pt x="11062175" y="5947349"/>
                  <a:pt x="10884263" y="6211450"/>
                  <a:pt x="10473319" y="6216926"/>
                </a:cubicBezTo>
                <a:cubicBezTo>
                  <a:pt x="6850504" y="6080725"/>
                  <a:pt x="2166687" y="6142150"/>
                  <a:pt x="645255" y="6216926"/>
                </a:cubicBezTo>
                <a:cubicBezTo>
                  <a:pt x="251420" y="6165403"/>
                  <a:pt x="-60066" y="5902566"/>
                  <a:pt x="0" y="5571671"/>
                </a:cubicBezTo>
                <a:cubicBezTo>
                  <a:pt x="-157566" y="3840693"/>
                  <a:pt x="130870" y="2522747"/>
                  <a:pt x="0" y="645255"/>
                </a:cubicBezTo>
                <a:close/>
              </a:path>
              <a:path w="11118574" h="6216926" stroke="0" extrusionOk="0">
                <a:moveTo>
                  <a:pt x="0" y="645255"/>
                </a:moveTo>
                <a:cubicBezTo>
                  <a:pt x="-10832" y="264579"/>
                  <a:pt x="330801" y="-55942"/>
                  <a:pt x="645255" y="0"/>
                </a:cubicBezTo>
                <a:cubicBezTo>
                  <a:pt x="3464774" y="47539"/>
                  <a:pt x="8978779" y="42437"/>
                  <a:pt x="10473319" y="0"/>
                </a:cubicBezTo>
                <a:cubicBezTo>
                  <a:pt x="10886949" y="-30342"/>
                  <a:pt x="11135345" y="261966"/>
                  <a:pt x="11118574" y="645255"/>
                </a:cubicBezTo>
                <a:cubicBezTo>
                  <a:pt x="11036207" y="1522014"/>
                  <a:pt x="11136587" y="4759613"/>
                  <a:pt x="11118574" y="5571671"/>
                </a:cubicBezTo>
                <a:cubicBezTo>
                  <a:pt x="11123898" y="5943903"/>
                  <a:pt x="10782299" y="6166787"/>
                  <a:pt x="10473319" y="6216926"/>
                </a:cubicBezTo>
                <a:cubicBezTo>
                  <a:pt x="7341098" y="6190572"/>
                  <a:pt x="4932348" y="6098070"/>
                  <a:pt x="645255" y="6216926"/>
                </a:cubicBezTo>
                <a:cubicBezTo>
                  <a:pt x="245874" y="6174414"/>
                  <a:pt x="39525" y="5975950"/>
                  <a:pt x="0" y="5571671"/>
                </a:cubicBezTo>
                <a:cubicBezTo>
                  <a:pt x="88535" y="4505887"/>
                  <a:pt x="49637" y="1239445"/>
                  <a:pt x="0" y="6452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11118574"/>
              <a:gd name="connsiteY0" fmla="*/ 493455 h 4754358"/>
              <a:gd name="connsiteX1" fmla="*/ 493455 w 11118574"/>
              <a:gd name="connsiteY1" fmla="*/ 0 h 4754358"/>
              <a:gd name="connsiteX2" fmla="*/ 10625119 w 11118574"/>
              <a:gd name="connsiteY2" fmla="*/ 0 h 4754358"/>
              <a:gd name="connsiteX3" fmla="*/ 11118574 w 11118574"/>
              <a:gd name="connsiteY3" fmla="*/ 493455 h 4754358"/>
              <a:gd name="connsiteX4" fmla="*/ 11118574 w 11118574"/>
              <a:gd name="connsiteY4" fmla="*/ 4260903 h 4754358"/>
              <a:gd name="connsiteX5" fmla="*/ 10625119 w 11118574"/>
              <a:gd name="connsiteY5" fmla="*/ 4754358 h 4754358"/>
              <a:gd name="connsiteX6" fmla="*/ 493455 w 11118574"/>
              <a:gd name="connsiteY6" fmla="*/ 4754358 h 4754358"/>
              <a:gd name="connsiteX7" fmla="*/ 0 w 11118574"/>
              <a:gd name="connsiteY7" fmla="*/ 4260903 h 4754358"/>
              <a:gd name="connsiteX8" fmla="*/ 0 w 11118574"/>
              <a:gd name="connsiteY8" fmla="*/ 493455 h 47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4754358" fill="none" extrusionOk="0">
                <a:moveTo>
                  <a:pt x="0" y="493455"/>
                </a:moveTo>
                <a:cubicBezTo>
                  <a:pt x="22718" y="237759"/>
                  <a:pt x="194126" y="-7834"/>
                  <a:pt x="493455" y="0"/>
                </a:cubicBezTo>
                <a:cubicBezTo>
                  <a:pt x="2435034" y="109595"/>
                  <a:pt x="8817952" y="16756"/>
                  <a:pt x="10625119" y="0"/>
                </a:cubicBezTo>
                <a:cubicBezTo>
                  <a:pt x="10884050" y="-11248"/>
                  <a:pt x="11119964" y="226094"/>
                  <a:pt x="11118574" y="493455"/>
                </a:cubicBezTo>
                <a:cubicBezTo>
                  <a:pt x="11062256" y="1610265"/>
                  <a:pt x="11151485" y="3264166"/>
                  <a:pt x="11118574" y="4260903"/>
                </a:cubicBezTo>
                <a:cubicBezTo>
                  <a:pt x="11078862" y="4547031"/>
                  <a:pt x="10936245" y="4750485"/>
                  <a:pt x="10625119" y="4754358"/>
                </a:cubicBezTo>
                <a:cubicBezTo>
                  <a:pt x="6179600" y="4618157"/>
                  <a:pt x="5264981" y="4679582"/>
                  <a:pt x="493455" y="4754358"/>
                </a:cubicBezTo>
                <a:cubicBezTo>
                  <a:pt x="207235" y="4735532"/>
                  <a:pt x="-6725" y="4530580"/>
                  <a:pt x="0" y="4260903"/>
                </a:cubicBezTo>
                <a:cubicBezTo>
                  <a:pt x="-157566" y="3850485"/>
                  <a:pt x="130870" y="1442437"/>
                  <a:pt x="0" y="493455"/>
                </a:cubicBezTo>
                <a:close/>
              </a:path>
              <a:path w="11118574" h="4754358" stroke="0" extrusionOk="0">
                <a:moveTo>
                  <a:pt x="0" y="493455"/>
                </a:moveTo>
                <a:cubicBezTo>
                  <a:pt x="-11072" y="196076"/>
                  <a:pt x="239932" y="-25368"/>
                  <a:pt x="493455" y="0"/>
                </a:cubicBezTo>
                <a:cubicBezTo>
                  <a:pt x="3763653" y="47539"/>
                  <a:pt x="6134218" y="42437"/>
                  <a:pt x="10625119" y="0"/>
                </a:cubicBezTo>
                <a:cubicBezTo>
                  <a:pt x="10902538" y="-2592"/>
                  <a:pt x="11137902" y="189897"/>
                  <a:pt x="11118574" y="493455"/>
                </a:cubicBezTo>
                <a:cubicBezTo>
                  <a:pt x="11036207" y="1355460"/>
                  <a:pt x="11136587" y="3278242"/>
                  <a:pt x="11118574" y="4260903"/>
                </a:cubicBezTo>
                <a:cubicBezTo>
                  <a:pt x="11134751" y="4581649"/>
                  <a:pt x="10868381" y="4723390"/>
                  <a:pt x="10625119" y="4754358"/>
                </a:cubicBezTo>
                <a:cubicBezTo>
                  <a:pt x="8641233" y="4728004"/>
                  <a:pt x="2148669" y="4635502"/>
                  <a:pt x="493455" y="4754358"/>
                </a:cubicBezTo>
                <a:cubicBezTo>
                  <a:pt x="209949" y="4743509"/>
                  <a:pt x="11020" y="4546790"/>
                  <a:pt x="0" y="4260903"/>
                </a:cubicBezTo>
                <a:cubicBezTo>
                  <a:pt x="88535" y="3573059"/>
                  <a:pt x="49637" y="2199210"/>
                  <a:pt x="0" y="4934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nhanh chóng, có kết quả ngay.</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tiến bộ, đạt nhiều kết quả.</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tỏ ra thích thú vì đạt được mong muốn.</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quên đi, không để tâm vào việc phải làm.</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14:presetBounceEnd="6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60000">
                                          <p:cBhvr additive="base">
                                            <p:cTn id="30"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14:presetBounceEnd="60000">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14:bounceEnd="60000">
                                          <p:cBhvr additive="base">
                                            <p:cTn id="41"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14:presetBounceEnd="60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60000">
                                          <p:cBhvr additive="base">
                                            <p:cTn id="52"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0-#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300" fill="hold"/>
                                            <p:tgtEl>
                                              <p:spTgt spid="10"/>
                                            </p:tgtEl>
                                            <p:attrNameLst>
                                              <p:attrName>ppt_x</p:attrName>
                                            </p:attrNameLst>
                                          </p:cBhvr>
                                          <p:tavLst>
                                            <p:tav tm="0">
                                              <p:val>
                                                <p:strVal val="0-#ppt_w/2"/>
                                              </p:val>
                                            </p:tav>
                                            <p:tav tm="100000">
                                              <p:val>
                                                <p:strVal val="#ppt_x"/>
                                              </p:val>
                                            </p:tav>
                                          </p:tavLst>
                                        </p:anim>
                                        <p:anim calcmode="lin" valueType="num">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300" fill="hold"/>
                                            <p:tgtEl>
                                              <p:spTgt spid="12"/>
                                            </p:tgtEl>
                                            <p:attrNameLst>
                                              <p:attrName>ppt_x</p:attrName>
                                            </p:attrNameLst>
                                          </p:cBhvr>
                                          <p:tavLst>
                                            <p:tav tm="0">
                                              <p:val>
                                                <p:strVal val="0-#ppt_w/2"/>
                                              </p:val>
                                            </p:tav>
                                            <p:tav tm="100000">
                                              <p:val>
                                                <p:strVal val="#ppt_x"/>
                                              </p:val>
                                            </p:tav>
                                          </p:tavLst>
                                        </p:anim>
                                        <p:anim calcmode="lin" valueType="num">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300" fill="hold"/>
                                            <p:tgtEl>
                                              <p:spTgt spid="15"/>
                                            </p:tgtEl>
                                            <p:attrNameLst>
                                              <p:attrName>ppt_x</p:attrName>
                                            </p:attrNameLst>
                                          </p:cBhvr>
                                          <p:tavLst>
                                            <p:tav tm="0">
                                              <p:val>
                                                <p:strVal val="0-#ppt_w/2"/>
                                              </p:val>
                                            </p:tav>
                                            <p:tav tm="100000">
                                              <p:val>
                                                <p:strVal val="#ppt_x"/>
                                              </p:val>
                                            </p:tav>
                                          </p:tavLst>
                                        </p:anim>
                                        <p:anim calcmode="lin" valueType="num">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1018</Words>
  <Application>Microsoft Office PowerPoint</Application>
  <PresentationFormat>Màn hình rộng</PresentationFormat>
  <Paragraphs>119</Paragraphs>
  <Slides>21</Slides>
  <Notes>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21</vt:i4>
      </vt:variant>
    </vt:vector>
  </HeadingPairs>
  <TitlesOfParts>
    <vt:vector size="32" baseType="lpstr">
      <vt:lpstr>#9Slide07 Cadena</vt:lpstr>
      <vt:lpstr>iCiel Nabila</vt:lpstr>
      <vt:lpstr>Quicksand</vt:lpstr>
      <vt:lpstr>Calibri Light</vt:lpstr>
      <vt:lpstr>Calibri</vt:lpstr>
      <vt:lpstr>Pattaya</vt:lpstr>
      <vt:lpstr>Arial</vt:lpstr>
      <vt:lpstr>#9Slide03 Quicksand</vt:lpstr>
      <vt:lpstr>AvantGarde</vt:lpstr>
      <vt:lpstr>字魂27号-布丁体</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WINDOWS</cp:lastModifiedBy>
  <cp:revision>38</cp:revision>
  <dcterms:created xsi:type="dcterms:W3CDTF">2022-04-11T07:29:22Z</dcterms:created>
  <dcterms:modified xsi:type="dcterms:W3CDTF">2023-05-05T07:51:34Z</dcterms:modified>
</cp:coreProperties>
</file>