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3180" r:id="rId2"/>
    <p:sldId id="300" r:id="rId3"/>
    <p:sldId id="3198" r:id="rId4"/>
    <p:sldId id="3205" r:id="rId5"/>
    <p:sldId id="3184" r:id="rId6"/>
    <p:sldId id="3196" r:id="rId7"/>
    <p:sldId id="3195" r:id="rId8"/>
    <p:sldId id="3192" r:id="rId9"/>
    <p:sldId id="3211" r:id="rId10"/>
    <p:sldId id="3210" r:id="rId11"/>
    <p:sldId id="3194" r:id="rId12"/>
    <p:sldId id="3214" r:id="rId13"/>
    <p:sldId id="3229" r:id="rId14"/>
    <p:sldId id="3226" r:id="rId15"/>
    <p:sldId id="3219" r:id="rId16"/>
  </p:sldIdLst>
  <p:sldSz cx="12192000" cy="6858000"/>
  <p:notesSz cx="6858000" cy="9144000"/>
  <p:embeddedFontLst>
    <p:embeddedFont>
      <p:font typeface="等线" panose="02010600030101010101" pitchFamily="2" charset="-122"/>
      <p:regular r:id="rId18"/>
      <p:bold r:id="rId19"/>
    </p:embeddedFont>
    <p:embeddedFont>
      <p:font typeface="Calibri" panose="020F0502020204030204" pitchFamily="34" charset="0"/>
      <p:regular r:id="rId20"/>
      <p:bold r:id="rId21"/>
      <p:italic r:id="rId22"/>
      <p:boldItalic r:id="rId23"/>
    </p:embeddedFont>
    <p:embeddedFont>
      <p:font typeface="Fleur De Leah" panose="020B0604020202020204" charset="0"/>
      <p:regular r:id="rId24"/>
    </p:embeddedFont>
    <p:embeddedFont>
      <p:font typeface="Pattaya" panose="020B0604020202020204" charset="-34"/>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98">
          <p15:clr>
            <a:srgbClr val="A4A3A4"/>
          </p15:clr>
        </p15:guide>
        <p15:guide id="3" pos="3840">
          <p15:clr>
            <a:srgbClr val="A4A3A4"/>
          </p15:clr>
        </p15:guide>
        <p15:guide id="4" pos="7680">
          <p15:clr>
            <a:srgbClr val="A4A3A4"/>
          </p15:clr>
        </p15:guide>
        <p15:guide id="5" pos="526">
          <p15:clr>
            <a:srgbClr val="A4A3A4"/>
          </p15:clr>
        </p15:guide>
        <p15:guide id="6" pos="712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giang.k21dgdth@gmail.com" initials="p" lastIdx="5" clrIdx="0">
    <p:extLst>
      <p:ext uri="{19B8F6BF-5375-455C-9EA6-DF929625EA0E}">
        <p15:presenceInfo xmlns:p15="http://schemas.microsoft.com/office/powerpoint/2012/main" userId="d9335de34c27a5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D63A"/>
    <a:srgbClr val="C03727"/>
    <a:srgbClr val="8FFC3E"/>
    <a:srgbClr val="C3DF85"/>
    <a:srgbClr val="5F7700"/>
    <a:srgbClr val="BDED01"/>
    <a:srgbClr val="A0CC3F"/>
    <a:srgbClr val="FFFFFF"/>
    <a:srgbClr val="FDFADE"/>
    <a:srgbClr val="79DB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78" autoAdjust="0"/>
    <p:restoredTop sz="90055" autoAdjust="0"/>
  </p:normalViewPr>
  <p:slideViewPr>
    <p:cSldViewPr snapToGrid="0" showGuides="1">
      <p:cViewPr varScale="1">
        <p:scale>
          <a:sx n="74" d="100"/>
          <a:sy n="74" d="100"/>
        </p:scale>
        <p:origin x="84" y="552"/>
      </p:cViewPr>
      <p:guideLst>
        <p:guide orient="horz" pos="2160"/>
        <p:guide orient="horz" pos="1098"/>
        <p:guide pos="3840"/>
        <p:guide pos="7680"/>
        <p:guide pos="526"/>
        <p:guide pos="7129"/>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commentAuthors" Target="commentAuthors.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3FED0-F712-4F4E-BA45-1EFD89F555C1}" type="doc">
      <dgm:prSet loTypeId="urn:microsoft.com/office/officeart/2005/8/layout/arrow6" loCatId="process" qsTypeId="urn:microsoft.com/office/officeart/2005/8/quickstyle/simple1" qsCatId="simple" csTypeId="urn:microsoft.com/office/officeart/2005/8/colors/colorful4" csCatId="colorful" phldr="0"/>
      <dgm:spPr/>
      <dgm:t>
        <a:bodyPr/>
        <a:lstStyle/>
        <a:p>
          <a:endParaRPr lang="en-US"/>
        </a:p>
      </dgm:t>
    </dgm:pt>
    <dgm:pt modelId="{056E8B51-AE63-435C-AA9B-163423576F14}">
      <dgm:prSet phldrT="[Text]" phldr="1"/>
      <dgm:spPr/>
      <dgm:t>
        <a:bodyPr/>
        <a:lstStyle/>
        <a:p>
          <a:endParaRPr lang="en-US"/>
        </a:p>
      </dgm:t>
    </dgm:pt>
    <dgm:pt modelId="{3F1CCAE7-D807-4C3A-A1A4-D1AD00B8912C}" type="sibTrans" cxnId="{6A2DDB97-B2EA-4D92-80C4-42527908D20B}">
      <dgm:prSet/>
      <dgm:spPr/>
      <dgm:t>
        <a:bodyPr/>
        <a:lstStyle/>
        <a:p>
          <a:endParaRPr lang="en-US"/>
        </a:p>
      </dgm:t>
    </dgm:pt>
    <dgm:pt modelId="{3A392394-0730-454E-8FC2-6412C925663A}" type="parTrans" cxnId="{6A2DDB97-B2EA-4D92-80C4-42527908D20B}">
      <dgm:prSet/>
      <dgm:spPr/>
      <dgm:t>
        <a:bodyPr/>
        <a:lstStyle/>
        <a:p>
          <a:endParaRPr lang="en-US"/>
        </a:p>
      </dgm:t>
    </dgm:pt>
    <dgm:pt modelId="{212F4876-2BF8-421A-BA2C-148FAEEC3C5C}" type="pres">
      <dgm:prSet presAssocID="{B343FED0-F712-4F4E-BA45-1EFD89F555C1}" presName="compositeShape" presStyleCnt="0">
        <dgm:presLayoutVars>
          <dgm:chMax val="2"/>
          <dgm:dir/>
          <dgm:resizeHandles val="exact"/>
        </dgm:presLayoutVars>
      </dgm:prSet>
      <dgm:spPr/>
    </dgm:pt>
    <dgm:pt modelId="{96CF74AF-60DA-4D97-8D69-86FE545C8F37}" type="pres">
      <dgm:prSet presAssocID="{B343FED0-F712-4F4E-BA45-1EFD89F555C1}" presName="ribbon" presStyleLbl="node1" presStyleIdx="0" presStyleCnt="1" custLinFactX="30321" custLinFactY="-33153" custLinFactNeighborX="100000" custLinFactNeighborY="-100000"/>
      <dgm:spPr/>
    </dgm:pt>
    <dgm:pt modelId="{CBF86ABB-2408-44AB-8200-D8A3D5824F1C}" type="pres">
      <dgm:prSet presAssocID="{B343FED0-F712-4F4E-BA45-1EFD89F555C1}" presName="leftArrowText" presStyleLbl="node1" presStyleIdx="0" presStyleCnt="1">
        <dgm:presLayoutVars>
          <dgm:chMax val="0"/>
          <dgm:bulletEnabled val="1"/>
        </dgm:presLayoutVars>
      </dgm:prSet>
      <dgm:spPr/>
    </dgm:pt>
    <dgm:pt modelId="{9EE86E91-8B15-4071-BF8D-4B7405878D0C}" type="pres">
      <dgm:prSet presAssocID="{B343FED0-F712-4F4E-BA45-1EFD89F555C1}" presName="rightArrowText" presStyleLbl="node1" presStyleIdx="0" presStyleCnt="1">
        <dgm:presLayoutVars>
          <dgm:chMax val="0"/>
          <dgm:bulletEnabled val="1"/>
        </dgm:presLayoutVars>
      </dgm:prSet>
      <dgm:spPr/>
    </dgm:pt>
  </dgm:ptLst>
  <dgm:cxnLst>
    <dgm:cxn modelId="{60C5BB38-DD46-49B9-91F4-2E67FE84367F}" type="presOf" srcId="{056E8B51-AE63-435C-AA9B-163423576F14}" destId="{CBF86ABB-2408-44AB-8200-D8A3D5824F1C}" srcOrd="0" destOrd="0" presId="urn:microsoft.com/office/officeart/2005/8/layout/arrow6"/>
    <dgm:cxn modelId="{6A2DDB97-B2EA-4D92-80C4-42527908D20B}" srcId="{B343FED0-F712-4F4E-BA45-1EFD89F555C1}" destId="{056E8B51-AE63-435C-AA9B-163423576F14}" srcOrd="0" destOrd="0" parTransId="{3A392394-0730-454E-8FC2-6412C925663A}" sibTransId="{3F1CCAE7-D807-4C3A-A1A4-D1AD00B8912C}"/>
    <dgm:cxn modelId="{D3C83CF3-C602-410B-8A27-DC806DE3D694}" type="presOf" srcId="{B343FED0-F712-4F4E-BA45-1EFD89F555C1}" destId="{212F4876-2BF8-421A-BA2C-148FAEEC3C5C}" srcOrd="0" destOrd="0" presId="urn:microsoft.com/office/officeart/2005/8/layout/arrow6"/>
    <dgm:cxn modelId="{18A6D7A4-461D-40C2-B496-005557884BC6}" type="presParOf" srcId="{212F4876-2BF8-421A-BA2C-148FAEEC3C5C}" destId="{96CF74AF-60DA-4D97-8D69-86FE545C8F37}" srcOrd="0" destOrd="0" presId="urn:microsoft.com/office/officeart/2005/8/layout/arrow6"/>
    <dgm:cxn modelId="{3AE3E15B-11D0-419C-9FE2-401D7686577F}" type="presParOf" srcId="{212F4876-2BF8-421A-BA2C-148FAEEC3C5C}" destId="{CBF86ABB-2408-44AB-8200-D8A3D5824F1C}" srcOrd="1" destOrd="0" presId="urn:microsoft.com/office/officeart/2005/8/layout/arrow6"/>
    <dgm:cxn modelId="{B710057F-D777-4DAD-A973-50D75ADA9A7F}" type="presParOf" srcId="{212F4876-2BF8-421A-BA2C-148FAEEC3C5C}" destId="{9EE86E91-8B15-4071-BF8D-4B7405878D0C}" srcOrd="2" destOrd="0" presId="urn:microsoft.com/office/officeart/2005/8/layout/arrow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F74AF-60DA-4D97-8D69-86FE545C8F37}">
      <dsp:nvSpPr>
        <dsp:cNvPr id="0" name=""/>
        <dsp:cNvSpPr/>
      </dsp:nvSpPr>
      <dsp:spPr>
        <a:xfrm>
          <a:off x="0" y="0"/>
          <a:ext cx="2252132" cy="900853"/>
        </a:xfrm>
        <a:prstGeom prst="leftRightRibb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F86ABB-2408-44AB-8200-D8A3D5824F1C}">
      <dsp:nvSpPr>
        <dsp:cNvPr id="0" name=""/>
        <dsp:cNvSpPr/>
      </dsp:nvSpPr>
      <dsp:spPr>
        <a:xfrm>
          <a:off x="270255" y="651255"/>
          <a:ext cx="743203" cy="4414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4008" rIns="0" bIns="6858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270255" y="651255"/>
        <a:ext cx="743203" cy="441418"/>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F39D6B-3B0B-46FE-B8BE-0F0A56ED4D23}" type="datetimeFigureOut">
              <a:rPr lang="zh-CN" altLang="en-US" smtClean="0"/>
              <a:t>2023/2/22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1B22D-B9B7-460C-AFF5-E4A2A2B766A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10</a:t>
            </a:fld>
            <a:endParaRPr lang="zh-CN" altLang="en-US"/>
          </a:p>
        </p:txBody>
      </p:sp>
    </p:spTree>
    <p:extLst>
      <p:ext uri="{BB962C8B-B14F-4D97-AF65-F5344CB8AC3E}">
        <p14:creationId xmlns:p14="http://schemas.microsoft.com/office/powerpoint/2010/main" val="60519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11</a:t>
            </a:fld>
            <a:endParaRPr lang="zh-CN" altLang="en-US">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12</a:t>
            </a:fld>
            <a:endParaRPr lang="zh-CN" altLang="en-US">
              <a:ea typeface="宋体" panose="02010600030101010101" pitchFamily="2" charset="-122"/>
            </a:endParaRPr>
          </a:p>
        </p:txBody>
      </p:sp>
    </p:spTree>
    <p:extLst>
      <p:ext uri="{BB962C8B-B14F-4D97-AF65-F5344CB8AC3E}">
        <p14:creationId xmlns:p14="http://schemas.microsoft.com/office/powerpoint/2010/main" val="331823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13</a:t>
            </a:fld>
            <a:endParaRPr lang="zh-CN" altLang="en-US">
              <a:ea typeface="宋体" panose="02010600030101010101" pitchFamily="2" charset="-122"/>
            </a:endParaRPr>
          </a:p>
        </p:txBody>
      </p:sp>
    </p:spTree>
    <p:extLst>
      <p:ext uri="{BB962C8B-B14F-4D97-AF65-F5344CB8AC3E}">
        <p14:creationId xmlns:p14="http://schemas.microsoft.com/office/powerpoint/2010/main" val="11176057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14</a:t>
            </a:fld>
            <a:endParaRPr lang="zh-CN" altLang="en-US">
              <a:ea typeface="宋体" panose="02010600030101010101" pitchFamily="2" charset="-122"/>
            </a:endParaRPr>
          </a:p>
        </p:txBody>
      </p:sp>
    </p:spTree>
    <p:extLst>
      <p:ext uri="{BB962C8B-B14F-4D97-AF65-F5344CB8AC3E}">
        <p14:creationId xmlns:p14="http://schemas.microsoft.com/office/powerpoint/2010/main" val="3169756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15</a:t>
            </a:fld>
            <a:endParaRPr lang="zh-CN" altLang="en-US">
              <a:ea typeface="宋体" panose="02010600030101010101" pitchFamily="2" charset="-122"/>
            </a:endParaRPr>
          </a:p>
        </p:txBody>
      </p:sp>
    </p:spTree>
    <p:extLst>
      <p:ext uri="{BB962C8B-B14F-4D97-AF65-F5344CB8AC3E}">
        <p14:creationId xmlns:p14="http://schemas.microsoft.com/office/powerpoint/2010/main" val="2282067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2</a:t>
            </a:fld>
            <a:endParaRPr lang="zh-CN" altLang="en-US">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3</a:t>
            </a:fld>
            <a:endParaRPr lang="zh-CN" altLang="en-US">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4</a:t>
            </a:fld>
            <a:endParaRPr lang="zh-CN" altLang="en-US">
              <a:ea typeface="宋体" panose="02010600030101010101" pitchFamily="2" charset="-122"/>
            </a:endParaRPr>
          </a:p>
        </p:txBody>
      </p:sp>
    </p:spTree>
    <p:extLst>
      <p:ext uri="{BB962C8B-B14F-4D97-AF65-F5344CB8AC3E}">
        <p14:creationId xmlns:p14="http://schemas.microsoft.com/office/powerpoint/2010/main" val="1523825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5</a:t>
            </a:fld>
            <a:endParaRPr lang="zh-CN" altLang="en-US">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eaLnBrk="1" hangingPunct="1"/>
            <a:fld id="{BC66F1B3-F0F6-490A-96A0-0E5075E6CE08}" type="slidenum">
              <a:rPr lang="zh-CN" altLang="en-US">
                <a:ea typeface="宋体" panose="02010600030101010101" pitchFamily="2" charset="-122"/>
              </a:rPr>
              <a:t>6</a:t>
            </a:fld>
            <a:endParaRPr lang="zh-CN" altLang="en-US">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051B22D-B9B7-460C-AFF5-E4A2A2B766A2}" type="slidenum">
              <a:rPr lang="zh-CN" altLang="en-US" smtClean="0"/>
              <a:t>9</a:t>
            </a:fld>
            <a:endParaRPr lang="zh-CN" altLang="en-US"/>
          </a:p>
        </p:txBody>
      </p:sp>
    </p:spTree>
    <p:extLst>
      <p:ext uri="{BB962C8B-B14F-4D97-AF65-F5344CB8AC3E}">
        <p14:creationId xmlns:p14="http://schemas.microsoft.com/office/powerpoint/2010/main" val="2165364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3621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0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microsoft.com/office/2007/relationships/hdphoto" Target="../media/hdphoto5.wdp"/><Relationship Id="rId9" Type="http://schemas.openxmlformats.org/officeDocument/2006/relationships/image" Target="../media/image12.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notesSlide" Target="../notesSlides/notesSlide7.xml"/><Relationship Id="rId7" Type="http://schemas.openxmlformats.org/officeDocument/2006/relationships/diagramData" Target="../diagrams/data1.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0.svg"/><Relationship Id="rId11" Type="http://schemas.microsoft.com/office/2007/relationships/diagramDrawing" Target="../diagrams/drawing1.xml"/><Relationship Id="rId5" Type="http://schemas.openxmlformats.org/officeDocument/2006/relationships/image" Target="../media/image19.png"/><Relationship Id="rId10" Type="http://schemas.openxmlformats.org/officeDocument/2006/relationships/diagramColors" Target="../diagrams/colors1.xml"/><Relationship Id="rId4" Type="http://schemas.openxmlformats.org/officeDocument/2006/relationships/image" Target="../media/image18.jpg"/><Relationship Id="rId9"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1.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0C617D-9130-4AF9-A5DC-AE815C85E45D}"/>
              </a:ext>
            </a:extLst>
          </p:cNvPr>
          <p:cNvSpPr txBox="1"/>
          <p:nvPr/>
        </p:nvSpPr>
        <p:spPr>
          <a:xfrm>
            <a:off x="1624516" y="1753293"/>
            <a:ext cx="5448928" cy="1862048"/>
          </a:xfrm>
          <a:prstGeom prst="rect">
            <a:avLst/>
          </a:prstGeom>
          <a:noFill/>
        </p:spPr>
        <p:txBody>
          <a:bodyPr wrap="none" rtlCol="0">
            <a:spAutoFit/>
          </a:bodyPr>
          <a:lstStyle/>
          <a:p>
            <a:r>
              <a:rPr lang="vi-VN" sz="11500" b="1" dirty="0">
                <a:solidFill>
                  <a:srgbClr val="5F7700"/>
                </a:solidFill>
                <a:latin typeface="Fleur De Leah" pitchFamily="2" charset="0"/>
              </a:rPr>
              <a:t>Chú đi tuần</a:t>
            </a:r>
            <a:endParaRPr lang="en-US" sz="11500" b="1" dirty="0">
              <a:solidFill>
                <a:srgbClr val="5F7700"/>
              </a:solidFill>
              <a:latin typeface="Fleur De Leah" pitchFamily="2" charset="0"/>
            </a:endParaRPr>
          </a:p>
        </p:txBody>
      </p:sp>
      <p:sp>
        <p:nvSpPr>
          <p:cNvPr id="11" name="TextBox 10">
            <a:extLst>
              <a:ext uri="{FF2B5EF4-FFF2-40B4-BE49-F238E27FC236}">
                <a16:creationId xmlns:a16="http://schemas.microsoft.com/office/drawing/2014/main" id="{03888884-46FF-46B7-A322-9609A65CDCD7}"/>
              </a:ext>
            </a:extLst>
          </p:cNvPr>
          <p:cNvSpPr txBox="1"/>
          <p:nvPr/>
        </p:nvSpPr>
        <p:spPr>
          <a:xfrm>
            <a:off x="3230930" y="922296"/>
            <a:ext cx="2486578" cy="830997"/>
          </a:xfrm>
          <a:prstGeom prst="rect">
            <a:avLst/>
          </a:prstGeom>
          <a:noFill/>
        </p:spPr>
        <p:txBody>
          <a:bodyPr wrap="none" rtlCol="0">
            <a:spAutoFit/>
          </a:bodyPr>
          <a:lstStyle/>
          <a:p>
            <a:r>
              <a:rPr lang="vi-VN" sz="4800" b="1" dirty="0">
                <a:solidFill>
                  <a:srgbClr val="FFC000"/>
                </a:solidFill>
                <a:latin typeface="SVN-Cheeseburga" pitchFamily="50" charset="0"/>
              </a:rPr>
              <a:t>Tập đọc</a:t>
            </a:r>
            <a:endParaRPr lang="en-US" sz="4800" b="1" dirty="0">
              <a:solidFill>
                <a:srgbClr val="FFC000"/>
              </a:solidFill>
              <a:latin typeface="SVN-Cheeseburga" pitchFamily="50" charset="0"/>
            </a:endParaRPr>
          </a:p>
        </p:txBody>
      </p:sp>
      <p:sp>
        <p:nvSpPr>
          <p:cNvPr id="13" name="TextBox 12">
            <a:extLst>
              <a:ext uri="{FF2B5EF4-FFF2-40B4-BE49-F238E27FC236}">
                <a16:creationId xmlns:a16="http://schemas.microsoft.com/office/drawing/2014/main" id="{B9F63E6F-741A-445B-8EBC-69B8051A50B3}"/>
              </a:ext>
            </a:extLst>
          </p:cNvPr>
          <p:cNvSpPr txBox="1"/>
          <p:nvPr/>
        </p:nvSpPr>
        <p:spPr>
          <a:xfrm>
            <a:off x="5167237" y="3429000"/>
            <a:ext cx="2081019" cy="646331"/>
          </a:xfrm>
          <a:prstGeom prst="rect">
            <a:avLst/>
          </a:prstGeom>
          <a:noFill/>
        </p:spPr>
        <p:txBody>
          <a:bodyPr wrap="none" rtlCol="0">
            <a:spAutoFit/>
          </a:bodyPr>
          <a:lstStyle/>
          <a:p>
            <a:r>
              <a:rPr lang="vi-VN" sz="3600" b="1" dirty="0">
                <a:solidFill>
                  <a:srgbClr val="C03727"/>
                </a:solidFill>
                <a:latin typeface="Pattaya" panose="00000500000000000000" pitchFamily="2" charset="-34"/>
                <a:cs typeface="Pattaya" panose="00000500000000000000" pitchFamily="2" charset="-34"/>
              </a:rPr>
              <a:t>Trần Ngọc</a:t>
            </a:r>
            <a:endParaRPr lang="en-US" sz="3600" b="1" dirty="0">
              <a:solidFill>
                <a:srgbClr val="C03727"/>
              </a:solidFill>
              <a:latin typeface="Pattaya" panose="00000500000000000000" pitchFamily="2" charset="-34"/>
              <a:cs typeface="Pattaya" panose="00000500000000000000" pitchFamily="2" charset="-34"/>
            </a:endParaRPr>
          </a:p>
        </p:txBody>
      </p:sp>
      <p:sp>
        <p:nvSpPr>
          <p:cNvPr id="2" name="Hộp Văn bản 1">
            <a:extLst>
              <a:ext uri="{FF2B5EF4-FFF2-40B4-BE49-F238E27FC236}">
                <a16:creationId xmlns:a16="http://schemas.microsoft.com/office/drawing/2014/main" id="{0C857CA0-E69C-63EF-735C-195E84E2388E}"/>
              </a:ext>
            </a:extLst>
          </p:cNvPr>
          <p:cNvSpPr txBox="1"/>
          <p:nvPr/>
        </p:nvSpPr>
        <p:spPr>
          <a:xfrm>
            <a:off x="1803913" y="460631"/>
            <a:ext cx="4943709" cy="461665"/>
          </a:xfrm>
          <a:prstGeom prst="rect">
            <a:avLst/>
          </a:prstGeom>
          <a:noFill/>
        </p:spPr>
        <p:txBody>
          <a:bodyPr wrap="square" rtlCol="0">
            <a:spAutoFit/>
          </a:bodyPr>
          <a:lstStyle/>
          <a:p>
            <a:pPr algn="ctr"/>
            <a:r>
              <a:rPr lang="en-US" sz="2400" dirty="0" err="1">
                <a:solidFill>
                  <a:srgbClr val="FF0000"/>
                </a:solidFill>
              </a:rPr>
              <a:t>Trường</a:t>
            </a:r>
            <a:r>
              <a:rPr lang="en-US" sz="2400" dirty="0">
                <a:solidFill>
                  <a:srgbClr val="FF0000"/>
                </a:solidFill>
              </a:rPr>
              <a:t> </a:t>
            </a:r>
            <a:r>
              <a:rPr lang="en-US" sz="2400" dirty="0" err="1">
                <a:solidFill>
                  <a:srgbClr val="FF0000"/>
                </a:solidFill>
              </a:rPr>
              <a:t>Tiểu</a:t>
            </a:r>
            <a:r>
              <a:rPr lang="en-US" sz="2400" dirty="0">
                <a:solidFill>
                  <a:srgbClr val="FF0000"/>
                </a:solidFill>
              </a:rPr>
              <a:t> </a:t>
            </a:r>
            <a:r>
              <a:rPr lang="en-US" sz="2400" dirty="0" err="1">
                <a:solidFill>
                  <a:srgbClr val="FF0000"/>
                </a:solidFill>
              </a:rPr>
              <a:t>học</a:t>
            </a:r>
            <a:r>
              <a:rPr lang="en-US" sz="2400" dirty="0">
                <a:solidFill>
                  <a:srgbClr val="FF0000"/>
                </a:solidFill>
              </a:rPr>
              <a:t> </a:t>
            </a:r>
            <a:r>
              <a:rPr lang="en-US" sz="2400" dirty="0" err="1">
                <a:solidFill>
                  <a:srgbClr val="FF0000"/>
                </a:solidFill>
              </a:rPr>
              <a:t>Ngọc</a:t>
            </a:r>
            <a:r>
              <a:rPr lang="en-US" sz="2400" dirty="0">
                <a:solidFill>
                  <a:srgbClr val="FF0000"/>
                </a:solidFill>
              </a:rPr>
              <a:t> </a:t>
            </a:r>
            <a:r>
              <a:rPr lang="en-US" sz="2400" dirty="0" err="1">
                <a:solidFill>
                  <a:srgbClr val="FF0000"/>
                </a:solidFill>
              </a:rPr>
              <a:t>Lâm</a:t>
            </a:r>
            <a:endParaRPr lang="vi-VN" sz="2400" dirty="0">
              <a:solidFill>
                <a:srgbClr val="FF0000"/>
              </a:solidFill>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B60E9F5B-E8A4-469E-B7A8-7693184901A2}"/>
              </a:ext>
            </a:extLst>
          </p:cNvPr>
          <p:cNvSpPr/>
          <p:nvPr/>
        </p:nvSpPr>
        <p:spPr>
          <a:xfrm>
            <a:off x="76200" y="253999"/>
            <a:ext cx="12039600" cy="6383867"/>
          </a:xfrm>
          <a:prstGeom prst="roundRect">
            <a:avLst>
              <a:gd name="adj" fmla="val 11111"/>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8">
            <a:extLst>
              <a:ext uri="{FF2B5EF4-FFF2-40B4-BE49-F238E27FC236}">
                <a16:creationId xmlns:a16="http://schemas.microsoft.com/office/drawing/2014/main" id="{5CD65150-5ED9-45A5-9105-E950B27A4E2B}"/>
              </a:ext>
            </a:extLst>
          </p:cNvPr>
          <p:cNvGrpSpPr/>
          <p:nvPr/>
        </p:nvGrpSpPr>
        <p:grpSpPr>
          <a:xfrm>
            <a:off x="1039495" y="415290"/>
            <a:ext cx="10306685" cy="1097280"/>
            <a:chOff x="1365" y="1117"/>
            <a:chExt cx="16231" cy="1728"/>
          </a:xfrm>
        </p:grpSpPr>
        <p:sp>
          <p:nvSpPr>
            <p:cNvPr id="13" name="圆角矩形 7">
              <a:extLst>
                <a:ext uri="{FF2B5EF4-FFF2-40B4-BE49-F238E27FC236}">
                  <a16:creationId xmlns:a16="http://schemas.microsoft.com/office/drawing/2014/main" id="{7F3AAAF8-EA1D-4313-9FB9-2C2F1AC3DE15}"/>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4C89A3C8-173E-48B2-90AC-BFFF6E817541}"/>
                </a:ext>
              </a:extLst>
            </p:cNvPr>
            <p:cNvSpPr/>
            <p:nvPr/>
          </p:nvSpPr>
          <p:spPr>
            <a:xfrm>
              <a:off x="1365" y="1117"/>
              <a:ext cx="16123" cy="1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grpSp>
        <p:nvGrpSpPr>
          <p:cNvPr id="30" name="Group 29">
            <a:extLst>
              <a:ext uri="{FF2B5EF4-FFF2-40B4-BE49-F238E27FC236}">
                <a16:creationId xmlns:a16="http://schemas.microsoft.com/office/drawing/2014/main" id="{AF4D9505-C141-43A1-B1A9-9C82BA0659D0}"/>
              </a:ext>
            </a:extLst>
          </p:cNvPr>
          <p:cNvGrpSpPr/>
          <p:nvPr/>
        </p:nvGrpSpPr>
        <p:grpSpPr>
          <a:xfrm>
            <a:off x="6735870" y="1763018"/>
            <a:ext cx="5266676" cy="2034047"/>
            <a:chOff x="6552995" y="1763018"/>
            <a:chExt cx="5266676" cy="1788891"/>
          </a:xfrm>
        </p:grpSpPr>
        <p:sp>
          <p:nvSpPr>
            <p:cNvPr id="25" name="Rectangle: Rounded Corners 24">
              <a:extLst>
                <a:ext uri="{FF2B5EF4-FFF2-40B4-BE49-F238E27FC236}">
                  <a16:creationId xmlns:a16="http://schemas.microsoft.com/office/drawing/2014/main" id="{956A7716-1E7F-4659-BCCF-B8759EAC4489}"/>
                </a:ext>
              </a:extLst>
            </p:cNvPr>
            <p:cNvSpPr/>
            <p:nvPr/>
          </p:nvSpPr>
          <p:spPr>
            <a:xfrm>
              <a:off x="6552995" y="2043855"/>
              <a:ext cx="5266676" cy="1508054"/>
            </a:xfrm>
            <a:prstGeom prst="roundRect">
              <a:avLst/>
            </a:prstGeom>
            <a:solidFill>
              <a:srgbClr val="A0CC3F"/>
            </a:solidFill>
            <a:ln>
              <a:solidFill>
                <a:srgbClr val="BDED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Terminator 27">
              <a:extLst>
                <a:ext uri="{FF2B5EF4-FFF2-40B4-BE49-F238E27FC236}">
                  <a16:creationId xmlns:a16="http://schemas.microsoft.com/office/drawing/2014/main" id="{678F874B-E3D9-4BCA-83CA-872A952F7212}"/>
                </a:ext>
              </a:extLst>
            </p:cNvPr>
            <p:cNvSpPr/>
            <p:nvPr/>
          </p:nvSpPr>
          <p:spPr>
            <a:xfrm>
              <a:off x="8131280" y="1763018"/>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Mong ước</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17" name="Rectangle 16">
            <a:extLst>
              <a:ext uri="{FF2B5EF4-FFF2-40B4-BE49-F238E27FC236}">
                <a16:creationId xmlns:a16="http://schemas.microsoft.com/office/drawing/2014/main" id="{1B2516A5-3B49-416A-BC40-33D46776EF5A}"/>
              </a:ext>
            </a:extLst>
          </p:cNvPr>
          <p:cNvSpPr/>
          <p:nvPr/>
        </p:nvSpPr>
        <p:spPr>
          <a:xfrm>
            <a:off x="2171858" y="477685"/>
            <a:ext cx="8266120" cy="1077218"/>
          </a:xfrm>
          <a:prstGeom prst="rect">
            <a:avLst/>
          </a:prstGeom>
        </p:spPr>
        <p:txBody>
          <a:bodyPr wrap="square">
            <a:spAutoFit/>
          </a:bodyPr>
          <a:lstStyle/>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Tình cảm và mong ước của người chiến sĩ đối với các cháu học sinh</a:t>
            </a:r>
            <a:endParaRPr lang="zh-CN" altLang="en-US"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6" name="Picture 5">
            <a:extLst>
              <a:ext uri="{FF2B5EF4-FFF2-40B4-BE49-F238E27FC236}">
                <a16:creationId xmlns:a16="http://schemas.microsoft.com/office/drawing/2014/main" id="{43B6CD14-5411-4535-8E4B-8B9FF89FA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9874" y="3972000"/>
            <a:ext cx="3422930" cy="2775348"/>
          </a:xfrm>
          <a:prstGeom prst="rect">
            <a:avLst/>
          </a:prstGeom>
        </p:spPr>
      </p:pic>
      <p:sp>
        <p:nvSpPr>
          <p:cNvPr id="37" name="Rectangle 36">
            <a:extLst>
              <a:ext uri="{FF2B5EF4-FFF2-40B4-BE49-F238E27FC236}">
                <a16:creationId xmlns:a16="http://schemas.microsoft.com/office/drawing/2014/main" id="{53F77DDA-F60C-461E-8118-F32CB1BD86DF}"/>
              </a:ext>
            </a:extLst>
          </p:cNvPr>
          <p:cNvSpPr/>
          <p:nvPr/>
        </p:nvSpPr>
        <p:spPr>
          <a:xfrm>
            <a:off x="6664102" y="2566335"/>
            <a:ext cx="6096000" cy="1077218"/>
          </a:xfrm>
          <a:prstGeom prst="rect">
            <a:avLst/>
          </a:prstGeom>
        </p:spPr>
        <p:txBody>
          <a:bodyPr>
            <a:spAutoFit/>
          </a:bodyPr>
          <a:lstStyle/>
          <a:p>
            <a:r>
              <a:rPr lang="vi-VN" sz="3200" b="1" i="1" dirty="0">
                <a:solidFill>
                  <a:schemeClr val="tx1">
                    <a:lumMod val="95000"/>
                    <a:lumOff val="5000"/>
                  </a:schemeClr>
                </a:solidFill>
                <a:latin typeface="Calibri" panose="020F0502020204030204" pitchFamily="34" charset="0"/>
                <a:cs typeface="Calibri" panose="020F0502020204030204" pitchFamily="34" charset="0"/>
              </a:rPr>
              <a:t>Mai các cháu học hành tiến bộ</a:t>
            </a:r>
          </a:p>
          <a:p>
            <a:r>
              <a:rPr lang="vi-VN" sz="3200" b="1" i="1" dirty="0">
                <a:solidFill>
                  <a:schemeClr val="tx1">
                    <a:lumMod val="95000"/>
                    <a:lumOff val="5000"/>
                  </a:schemeClr>
                </a:solidFill>
                <a:latin typeface="Calibri" panose="020F0502020204030204" pitchFamily="34" charset="0"/>
                <a:cs typeface="Calibri" panose="020F0502020204030204" pitchFamily="34" charset="0"/>
              </a:rPr>
              <a:t>Đời đẹp tươi khăn đỏ tung bay</a:t>
            </a:r>
          </a:p>
        </p:txBody>
      </p:sp>
      <p:grpSp>
        <p:nvGrpSpPr>
          <p:cNvPr id="49" name="Group 48">
            <a:extLst>
              <a:ext uri="{FF2B5EF4-FFF2-40B4-BE49-F238E27FC236}">
                <a16:creationId xmlns:a16="http://schemas.microsoft.com/office/drawing/2014/main" id="{368197C2-6E0A-4F20-AE40-79A58C1F8582}"/>
              </a:ext>
            </a:extLst>
          </p:cNvPr>
          <p:cNvGrpSpPr/>
          <p:nvPr/>
        </p:nvGrpSpPr>
        <p:grpSpPr>
          <a:xfrm>
            <a:off x="99629" y="1727701"/>
            <a:ext cx="6544082" cy="4715010"/>
            <a:chOff x="292651" y="1771650"/>
            <a:chExt cx="6544082" cy="4285541"/>
          </a:xfrm>
        </p:grpSpPr>
        <p:sp>
          <p:nvSpPr>
            <p:cNvPr id="50" name="Rectangle: Rounded Corners 49">
              <a:extLst>
                <a:ext uri="{FF2B5EF4-FFF2-40B4-BE49-F238E27FC236}">
                  <a16:creationId xmlns:a16="http://schemas.microsoft.com/office/drawing/2014/main" id="{ED4AD46B-0917-4D75-B9C8-6A9BB3643CEB}"/>
                </a:ext>
              </a:extLst>
            </p:cNvPr>
            <p:cNvSpPr/>
            <p:nvPr/>
          </p:nvSpPr>
          <p:spPr>
            <a:xfrm>
              <a:off x="292651" y="2043853"/>
              <a:ext cx="6544082" cy="4013338"/>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1" name="Flowchart: Terminator 50">
              <a:extLst>
                <a:ext uri="{FF2B5EF4-FFF2-40B4-BE49-F238E27FC236}">
                  <a16:creationId xmlns:a16="http://schemas.microsoft.com/office/drawing/2014/main" id="{271FC9AE-1654-4C5F-98FA-BCFF48E8EECF}"/>
                </a:ext>
              </a:extLst>
            </p:cNvPr>
            <p:cNvSpPr/>
            <p:nvPr/>
          </p:nvSpPr>
          <p:spPr>
            <a:xfrm>
              <a:off x="1896535" y="1771650"/>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Tình cảm</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52" name="Rectangle 51">
            <a:extLst>
              <a:ext uri="{FF2B5EF4-FFF2-40B4-BE49-F238E27FC236}">
                <a16:creationId xmlns:a16="http://schemas.microsoft.com/office/drawing/2014/main" id="{DA61F71A-7D3A-462B-9959-29C7C13B49C8}"/>
              </a:ext>
            </a:extLst>
          </p:cNvPr>
          <p:cNvSpPr/>
          <p:nvPr/>
        </p:nvSpPr>
        <p:spPr>
          <a:xfrm>
            <a:off x="57345" y="2432047"/>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xưng hô</a:t>
            </a:r>
            <a:endParaRPr lang="en-US" sz="2800" b="1" dirty="0"/>
          </a:p>
        </p:txBody>
      </p:sp>
      <p:sp>
        <p:nvSpPr>
          <p:cNvPr id="53" name="Rectangle 52">
            <a:extLst>
              <a:ext uri="{FF2B5EF4-FFF2-40B4-BE49-F238E27FC236}">
                <a16:creationId xmlns:a16="http://schemas.microsoft.com/office/drawing/2014/main" id="{883FD886-7BAF-466D-9DD2-93C5EE8AF76A}"/>
              </a:ext>
            </a:extLst>
          </p:cNvPr>
          <p:cNvSpPr/>
          <p:nvPr/>
        </p:nvSpPr>
        <p:spPr>
          <a:xfrm>
            <a:off x="2338234" y="2432047"/>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thân mật chú - cháu</a:t>
            </a:r>
            <a:endParaRPr lang="en-US" sz="2800" b="1" dirty="0">
              <a:solidFill>
                <a:srgbClr val="C03727"/>
              </a:solidFill>
            </a:endParaRPr>
          </a:p>
        </p:txBody>
      </p:sp>
      <p:sp>
        <p:nvSpPr>
          <p:cNvPr id="54" name="Rectangle 53">
            <a:extLst>
              <a:ext uri="{FF2B5EF4-FFF2-40B4-BE49-F238E27FC236}">
                <a16:creationId xmlns:a16="http://schemas.microsoft.com/office/drawing/2014/main" id="{20794E3C-4B1E-4CED-B90C-9794F4761D8F}"/>
              </a:ext>
            </a:extLst>
          </p:cNvPr>
          <p:cNvSpPr/>
          <p:nvPr/>
        </p:nvSpPr>
        <p:spPr>
          <a:xfrm>
            <a:off x="57345" y="2879265"/>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gọi</a:t>
            </a:r>
            <a:endParaRPr lang="en-US" sz="2800" b="1" dirty="0"/>
          </a:p>
        </p:txBody>
      </p:sp>
      <p:sp>
        <p:nvSpPr>
          <p:cNvPr id="55" name="Rectangle 54">
            <a:extLst>
              <a:ext uri="{FF2B5EF4-FFF2-40B4-BE49-F238E27FC236}">
                <a16:creationId xmlns:a16="http://schemas.microsoft.com/office/drawing/2014/main" id="{605C954D-123F-4DC9-BFE7-98DF77A525C8}"/>
              </a:ext>
            </a:extLst>
          </p:cNvPr>
          <p:cNvSpPr/>
          <p:nvPr/>
        </p:nvSpPr>
        <p:spPr>
          <a:xfrm>
            <a:off x="1565112" y="2879265"/>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yêu thương: </a:t>
            </a:r>
            <a:r>
              <a:rPr lang="vi-VN" sz="2800" b="1" i="1" dirty="0">
                <a:solidFill>
                  <a:srgbClr val="C03727"/>
                </a:solidFill>
                <a:latin typeface="Calibri" panose="020F0502020204030204" pitchFamily="34" charset="0"/>
                <a:cs typeface="Calibri" panose="020F0502020204030204" pitchFamily="34" charset="0"/>
              </a:rPr>
              <a:t>Các cháu ơi!</a:t>
            </a:r>
            <a:endParaRPr lang="en-US" sz="2800" b="1" i="1" dirty="0">
              <a:solidFill>
                <a:srgbClr val="C03727"/>
              </a:solidFill>
            </a:endParaRPr>
          </a:p>
        </p:txBody>
      </p:sp>
      <p:sp>
        <p:nvSpPr>
          <p:cNvPr id="56" name="Rectangle 55">
            <a:extLst>
              <a:ext uri="{FF2B5EF4-FFF2-40B4-BE49-F238E27FC236}">
                <a16:creationId xmlns:a16="http://schemas.microsoft.com/office/drawing/2014/main" id="{FEA11E30-1D77-443B-96ED-6B4704BC6A28}"/>
              </a:ext>
            </a:extLst>
          </p:cNvPr>
          <p:cNvSpPr/>
          <p:nvPr/>
        </p:nvSpPr>
        <p:spPr>
          <a:xfrm>
            <a:off x="57345" y="3362657"/>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Dùng từ</a:t>
            </a:r>
            <a:endParaRPr lang="en-US" sz="2800" b="1" dirty="0"/>
          </a:p>
        </p:txBody>
      </p:sp>
      <p:sp>
        <p:nvSpPr>
          <p:cNvPr id="57" name="Rectangle 56">
            <a:extLst>
              <a:ext uri="{FF2B5EF4-FFF2-40B4-BE49-F238E27FC236}">
                <a16:creationId xmlns:a16="http://schemas.microsoft.com/office/drawing/2014/main" id="{D371CA18-E2DB-4559-802C-2BBE0596AA90}"/>
              </a:ext>
            </a:extLst>
          </p:cNvPr>
          <p:cNvSpPr/>
          <p:nvPr/>
        </p:nvSpPr>
        <p:spPr>
          <a:xfrm>
            <a:off x="1565112" y="3347315"/>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 </a:t>
            </a:r>
            <a:r>
              <a:rPr lang="vi-VN" sz="2800" b="1" i="1" dirty="0">
                <a:solidFill>
                  <a:srgbClr val="C03727"/>
                </a:solidFill>
                <a:latin typeface="Calibri" panose="020F0502020204030204" pitchFamily="34" charset="0"/>
                <a:cs typeface="Calibri" panose="020F0502020204030204" pitchFamily="34" charset="0"/>
              </a:rPr>
              <a:t>yêu mến, lưu luyến</a:t>
            </a:r>
            <a:endParaRPr lang="en-US" sz="2800" b="1" i="1" dirty="0">
              <a:solidFill>
                <a:srgbClr val="C03727"/>
              </a:solidFill>
            </a:endParaRPr>
          </a:p>
        </p:txBody>
      </p:sp>
      <p:sp>
        <p:nvSpPr>
          <p:cNvPr id="58" name="Rectangle 57">
            <a:extLst>
              <a:ext uri="{FF2B5EF4-FFF2-40B4-BE49-F238E27FC236}">
                <a16:creationId xmlns:a16="http://schemas.microsoft.com/office/drawing/2014/main" id="{0E4BA592-9FFA-492B-BA75-46B1DA93C2BF}"/>
              </a:ext>
            </a:extLst>
          </p:cNvPr>
          <p:cNvSpPr/>
          <p:nvPr/>
        </p:nvSpPr>
        <p:spPr>
          <a:xfrm>
            <a:off x="57345" y="3797065"/>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Hỏi thăm</a:t>
            </a:r>
            <a:endParaRPr lang="en-US" sz="2800" b="1" dirty="0"/>
          </a:p>
        </p:txBody>
      </p:sp>
      <p:sp>
        <p:nvSpPr>
          <p:cNvPr id="59" name="Rectangle 58">
            <a:extLst>
              <a:ext uri="{FF2B5EF4-FFF2-40B4-BE49-F238E27FC236}">
                <a16:creationId xmlns:a16="http://schemas.microsoft.com/office/drawing/2014/main" id="{0931F111-D66A-4B77-8630-E0DF9EF561C7}"/>
              </a:ext>
            </a:extLst>
          </p:cNvPr>
          <p:cNvSpPr/>
          <p:nvPr/>
        </p:nvSpPr>
        <p:spPr>
          <a:xfrm>
            <a:off x="1681167" y="3782957"/>
            <a:ext cx="5430165"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ân cần: </a:t>
            </a:r>
            <a:r>
              <a:rPr lang="vi-VN" sz="2800" b="1" i="1" dirty="0">
                <a:solidFill>
                  <a:srgbClr val="C03727"/>
                </a:solidFill>
                <a:latin typeface="Calibri" panose="020F0502020204030204" pitchFamily="34" charset="0"/>
                <a:cs typeface="Calibri" panose="020F0502020204030204" pitchFamily="34" charset="0"/>
              </a:rPr>
              <a:t>Giấc ngủ có ngon không? </a:t>
            </a:r>
            <a:endParaRPr lang="en-US" sz="2800" b="1" i="1" dirty="0">
              <a:solidFill>
                <a:srgbClr val="C03727"/>
              </a:solidFill>
            </a:endParaRPr>
          </a:p>
        </p:txBody>
      </p:sp>
      <p:sp>
        <p:nvSpPr>
          <p:cNvPr id="60" name="Rectangle 59">
            <a:extLst>
              <a:ext uri="{FF2B5EF4-FFF2-40B4-BE49-F238E27FC236}">
                <a16:creationId xmlns:a16="http://schemas.microsoft.com/office/drawing/2014/main" id="{D622177A-4E1A-4153-95BB-C2C93A6C036B}"/>
              </a:ext>
            </a:extLst>
          </p:cNvPr>
          <p:cNvSpPr/>
          <p:nvPr/>
        </p:nvSpPr>
        <p:spPr>
          <a:xfrm>
            <a:off x="58413" y="4294265"/>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Vỗ về yêu thương: </a:t>
            </a:r>
            <a:endParaRPr lang="en-US" sz="2800" b="1" dirty="0"/>
          </a:p>
        </p:txBody>
      </p:sp>
      <p:sp>
        <p:nvSpPr>
          <p:cNvPr id="61" name="Rectangle 60">
            <a:extLst>
              <a:ext uri="{FF2B5EF4-FFF2-40B4-BE49-F238E27FC236}">
                <a16:creationId xmlns:a16="http://schemas.microsoft.com/office/drawing/2014/main" id="{ECC9C2AB-B815-482F-9EA6-01EED72626C0}"/>
              </a:ext>
            </a:extLst>
          </p:cNvPr>
          <p:cNvSpPr/>
          <p:nvPr/>
        </p:nvSpPr>
        <p:spPr>
          <a:xfrm>
            <a:off x="1039495" y="4743919"/>
            <a:ext cx="5430165" cy="523220"/>
          </a:xfrm>
          <a:prstGeom prst="rect">
            <a:avLst/>
          </a:prstGeom>
        </p:spPr>
        <p:txBody>
          <a:bodyPr wrap="square">
            <a:spAutoFit/>
          </a:bodyPr>
          <a:lstStyle/>
          <a:p>
            <a:r>
              <a:rPr lang="vi-VN" sz="2800" b="1" i="1" dirty="0">
                <a:solidFill>
                  <a:srgbClr val="C03727"/>
                </a:solidFill>
                <a:latin typeface="Calibri" panose="020F0502020204030204" pitchFamily="34" charset="0"/>
                <a:cs typeface="Calibri" panose="020F0502020204030204" pitchFamily="34" charset="0"/>
              </a:rPr>
              <a:t>Các cháu cứ yên tâm ngủ nhé!</a:t>
            </a:r>
            <a:endParaRPr lang="en-US" sz="2800" b="1" i="1" dirty="0">
              <a:solidFill>
                <a:srgbClr val="C03727"/>
              </a:solidFill>
              <a:latin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97CEA280-EB1A-4F85-AF10-96E19F99523E}"/>
              </a:ext>
            </a:extLst>
          </p:cNvPr>
          <p:cNvSpPr/>
          <p:nvPr/>
        </p:nvSpPr>
        <p:spPr>
          <a:xfrm>
            <a:off x="92917" y="515775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Dặn dò âu yếm: </a:t>
            </a:r>
            <a:endParaRPr lang="en-US" sz="2800" b="1" dirty="0"/>
          </a:p>
        </p:txBody>
      </p:sp>
      <p:sp>
        <p:nvSpPr>
          <p:cNvPr id="63" name="Rectangle 62">
            <a:extLst>
              <a:ext uri="{FF2B5EF4-FFF2-40B4-BE49-F238E27FC236}">
                <a16:creationId xmlns:a16="http://schemas.microsoft.com/office/drawing/2014/main" id="{C7450B23-0066-4124-B731-A3849B8FBE66}"/>
              </a:ext>
            </a:extLst>
          </p:cNvPr>
          <p:cNvSpPr/>
          <p:nvPr/>
        </p:nvSpPr>
        <p:spPr>
          <a:xfrm>
            <a:off x="2664229" y="5162425"/>
            <a:ext cx="5430165" cy="523220"/>
          </a:xfrm>
          <a:prstGeom prst="rect">
            <a:avLst/>
          </a:prstGeom>
        </p:spPr>
        <p:txBody>
          <a:bodyPr wrap="square">
            <a:spAutoFit/>
          </a:bodyPr>
          <a:lstStyle/>
          <a:p>
            <a:r>
              <a:rPr lang="vi-VN" sz="2800" b="1" i="1" dirty="0">
                <a:solidFill>
                  <a:srgbClr val="C03727"/>
                </a:solidFill>
                <a:latin typeface="Calibri" panose="020F0502020204030204" pitchFamily="34" charset="0"/>
                <a:cs typeface="Calibri" panose="020F0502020204030204" pitchFamily="34" charset="0"/>
              </a:rPr>
              <a:t>Ngủ nhé, cho say...</a:t>
            </a:r>
            <a:endParaRPr lang="en-US" sz="2800" b="1" i="1" dirty="0">
              <a:solidFill>
                <a:srgbClr val="C03727"/>
              </a:solidFill>
              <a:latin typeface="Calibri" panose="020F0502020204030204" pitchFamily="34" charset="0"/>
              <a:cs typeface="Calibri" panose="020F0502020204030204" pitchFamily="34" charset="0"/>
            </a:endParaRPr>
          </a:p>
        </p:txBody>
      </p:sp>
      <p:sp>
        <p:nvSpPr>
          <p:cNvPr id="64" name="Rectangle 63">
            <a:extLst>
              <a:ext uri="{FF2B5EF4-FFF2-40B4-BE49-F238E27FC236}">
                <a16:creationId xmlns:a16="http://schemas.microsoft.com/office/drawing/2014/main" id="{28D885C2-DF7A-4AD1-89F5-3D662BDE1BB9}"/>
              </a:ext>
            </a:extLst>
          </p:cNvPr>
          <p:cNvSpPr/>
          <p:nvPr/>
        </p:nvSpPr>
        <p:spPr>
          <a:xfrm>
            <a:off x="92917" y="5607404"/>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Tự nhủ: </a:t>
            </a:r>
            <a:endParaRPr lang="en-US" sz="2800" b="1" dirty="0"/>
          </a:p>
        </p:txBody>
      </p:sp>
      <p:sp>
        <p:nvSpPr>
          <p:cNvPr id="65" name="Rectangle 64">
            <a:extLst>
              <a:ext uri="{FF2B5EF4-FFF2-40B4-BE49-F238E27FC236}">
                <a16:creationId xmlns:a16="http://schemas.microsoft.com/office/drawing/2014/main" id="{9D0309DB-DCBA-40C4-BFBD-4CF544C19ADB}"/>
              </a:ext>
            </a:extLst>
          </p:cNvPr>
          <p:cNvSpPr/>
          <p:nvPr/>
        </p:nvSpPr>
        <p:spPr>
          <a:xfrm>
            <a:off x="1039495" y="5907896"/>
            <a:ext cx="5430165" cy="523220"/>
          </a:xfrm>
          <a:prstGeom prst="rect">
            <a:avLst/>
          </a:prstGeom>
        </p:spPr>
        <p:txBody>
          <a:bodyPr wrap="square">
            <a:spAutoFit/>
          </a:bodyPr>
          <a:lstStyle/>
          <a:p>
            <a:r>
              <a:rPr lang="vi-VN" sz="2800" b="1" i="1" dirty="0">
                <a:solidFill>
                  <a:srgbClr val="C03727"/>
                </a:solidFill>
                <a:latin typeface="Calibri" panose="020F0502020204030204" pitchFamily="34" charset="0"/>
                <a:cs typeface="Calibri" panose="020F0502020204030204" pitchFamily="34" charset="0"/>
              </a:rPr>
              <a:t>Chú đi giữ mãi ấm nơi cháu nằm.</a:t>
            </a:r>
            <a:endParaRPr lang="en-US" sz="2800" b="1" i="1" dirty="0">
              <a:solidFill>
                <a:srgbClr val="C03727"/>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283774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457700" y="762635"/>
            <a:ext cx="3207385" cy="838200"/>
            <a:chOff x="7068" y="1344"/>
            <a:chExt cx="5051" cy="1320"/>
          </a:xfrm>
        </p:grpSpPr>
        <p:sp>
          <p:nvSpPr>
            <p:cNvPr id="8" name="圆角矩形 7"/>
            <p:cNvSpPr/>
            <p:nvPr/>
          </p:nvSpPr>
          <p:spPr>
            <a:xfrm>
              <a:off x="7176" y="1452"/>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7068" y="1344"/>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Nội dung</a:t>
              </a:r>
              <a:endParaRPr lang="zh-CN" altLang="en-US"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grpSp>
      <p:grpSp>
        <p:nvGrpSpPr>
          <p:cNvPr id="3" name="组合 2"/>
          <p:cNvGrpSpPr/>
          <p:nvPr/>
        </p:nvGrpSpPr>
        <p:grpSpPr>
          <a:xfrm>
            <a:off x="1086196" y="1982469"/>
            <a:ext cx="10019608" cy="4112895"/>
            <a:chOff x="1020" y="2328"/>
            <a:chExt cx="11012" cy="6150"/>
          </a:xfrm>
        </p:grpSpPr>
        <p:sp>
          <p:nvSpPr>
            <p:cNvPr id="5" name="椭圆 4"/>
            <p:cNvSpPr/>
            <p:nvPr/>
          </p:nvSpPr>
          <p:spPr>
            <a:xfrm>
              <a:off x="1221" y="2480"/>
              <a:ext cx="10811" cy="5998"/>
            </a:xfrm>
            <a:prstGeom prst="ellipse">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7" name="椭圆 6"/>
            <p:cNvSpPr/>
            <p:nvPr/>
          </p:nvSpPr>
          <p:spPr>
            <a:xfrm>
              <a:off x="1020" y="2328"/>
              <a:ext cx="10812" cy="5801"/>
            </a:xfrm>
            <a:prstGeom prst="ellipse">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9" name="圆角矩形 5">
            <a:extLst>
              <a:ext uri="{FF2B5EF4-FFF2-40B4-BE49-F238E27FC236}">
                <a16:creationId xmlns:a16="http://schemas.microsoft.com/office/drawing/2014/main" id="{AC4399D4-85C8-43A2-B49B-B7B88CA9EB03}"/>
              </a:ext>
            </a:extLst>
          </p:cNvPr>
          <p:cNvSpPr/>
          <p:nvPr/>
        </p:nvSpPr>
        <p:spPr>
          <a:xfrm>
            <a:off x="2070604" y="3449782"/>
            <a:ext cx="8050156" cy="769620"/>
          </a:xfrm>
          <a:prstGeom prst="roundRect">
            <a:avLst>
              <a:gd name="adj" fmla="val 50000"/>
            </a:avLst>
          </a:prstGeom>
          <a:no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Ca ngợi các chiến sĩ công an yêu thương các cháu học sinh, sẵn sàng chịu gian khổ, khó khăn để bảo vệ cuộc sống bình yên và tương lai tươi đẹp của các cháu.</a:t>
            </a:r>
            <a:endParaRPr lang="zh-CN" altLang="en-US"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457700" y="762635"/>
            <a:ext cx="3207385" cy="838200"/>
            <a:chOff x="7068" y="1344"/>
            <a:chExt cx="5051" cy="1320"/>
          </a:xfrm>
        </p:grpSpPr>
        <p:sp>
          <p:nvSpPr>
            <p:cNvPr id="8" name="圆角矩形 7"/>
            <p:cNvSpPr/>
            <p:nvPr/>
          </p:nvSpPr>
          <p:spPr>
            <a:xfrm>
              <a:off x="7176" y="1452"/>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7068" y="1344"/>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Giọng đọc</a:t>
              </a:r>
              <a:endParaRPr lang="zh-CN" altLang="en-US" sz="44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grpSp>
      <p:grpSp>
        <p:nvGrpSpPr>
          <p:cNvPr id="2" name="Group 1">
            <a:extLst>
              <a:ext uri="{FF2B5EF4-FFF2-40B4-BE49-F238E27FC236}">
                <a16:creationId xmlns:a16="http://schemas.microsoft.com/office/drawing/2014/main" id="{5CD443FD-F31F-437C-9905-A02E83F4BC02}"/>
              </a:ext>
            </a:extLst>
          </p:cNvPr>
          <p:cNvGrpSpPr/>
          <p:nvPr/>
        </p:nvGrpSpPr>
        <p:grpSpPr>
          <a:xfrm>
            <a:off x="1086196" y="2501430"/>
            <a:ext cx="10019608" cy="3593935"/>
            <a:chOff x="1086196" y="2501430"/>
            <a:chExt cx="10019608" cy="3593935"/>
          </a:xfrm>
        </p:grpSpPr>
        <p:grpSp>
          <p:nvGrpSpPr>
            <p:cNvPr id="3" name="组合 2"/>
            <p:cNvGrpSpPr/>
            <p:nvPr/>
          </p:nvGrpSpPr>
          <p:grpSpPr>
            <a:xfrm>
              <a:off x="1086196" y="2501430"/>
              <a:ext cx="10019608" cy="3593935"/>
              <a:chOff x="1020" y="3104"/>
              <a:chExt cx="11012" cy="5374"/>
            </a:xfrm>
          </p:grpSpPr>
          <p:sp>
            <p:nvSpPr>
              <p:cNvPr id="5" name="椭圆 4"/>
              <p:cNvSpPr/>
              <p:nvPr/>
            </p:nvSpPr>
            <p:spPr>
              <a:xfrm>
                <a:off x="1221" y="3104"/>
                <a:ext cx="10811" cy="5374"/>
              </a:xfrm>
              <a:prstGeom prst="ellipse">
                <a:avLst/>
              </a:prstGeom>
              <a:solidFill>
                <a:srgbClr val="A0CC3F"/>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7" name="椭圆 6"/>
              <p:cNvSpPr/>
              <p:nvPr/>
            </p:nvSpPr>
            <p:spPr>
              <a:xfrm>
                <a:off x="1020" y="3104"/>
                <a:ext cx="10812" cy="5025"/>
              </a:xfrm>
              <a:prstGeom prst="ellipse">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9" name="圆角矩形 5">
              <a:extLst>
                <a:ext uri="{FF2B5EF4-FFF2-40B4-BE49-F238E27FC236}">
                  <a16:creationId xmlns:a16="http://schemas.microsoft.com/office/drawing/2014/main" id="{AC4399D4-85C8-43A2-B49B-B7B88CA9EB03}"/>
                </a:ext>
              </a:extLst>
            </p:cNvPr>
            <p:cNvSpPr/>
            <p:nvPr/>
          </p:nvSpPr>
          <p:spPr>
            <a:xfrm>
              <a:off x="1625753" y="3922217"/>
              <a:ext cx="8939857" cy="769620"/>
            </a:xfrm>
            <a:prstGeom prst="roundRect">
              <a:avLst>
                <a:gd name="adj" fmla="val 50000"/>
              </a:avLst>
            </a:prstGeom>
            <a:no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fontAlgn="auto">
                <a:buFontTx/>
                <a:buChar char="-"/>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Đọc toàn bài với giọng nhẹ nhàng, trìu mến.</a:t>
              </a:r>
            </a:p>
            <a:p>
              <a:pPr marL="571500" indent="-571500" algn="just" fontAlgn="auto">
                <a:buFontTx/>
                <a:buChar char="-"/>
                <a:defRPr/>
              </a:pPr>
              <a:r>
                <a:rPr lang="vi-VN" altLang="zh-CN"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Nhấn giọng từ ngữ gợi cảm, gợi tả.</a:t>
              </a:r>
            </a:p>
            <a:p>
              <a:pPr algn="just" fontAlgn="auto">
                <a:defRPr/>
              </a:pPr>
              <a:endParaRPr lang="zh-CN" altLang="en-US" sz="36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grpSp>
    </p:spTree>
    <p:extLst>
      <p:ext uri="{BB962C8B-B14F-4D97-AF65-F5344CB8AC3E}">
        <p14:creationId xmlns:p14="http://schemas.microsoft.com/office/powerpoint/2010/main" val="552546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a:extLst>
              <a:ext uri="{FF2B5EF4-FFF2-40B4-BE49-F238E27FC236}">
                <a16:creationId xmlns:a16="http://schemas.microsoft.com/office/drawing/2014/main" id="{466E61C4-8684-496E-9A42-ED8B0B916CB7}"/>
              </a:ext>
            </a:extLst>
          </p:cNvPr>
          <p:cNvSpPr/>
          <p:nvPr/>
        </p:nvSpPr>
        <p:spPr>
          <a:xfrm>
            <a:off x="1642534" y="1166074"/>
            <a:ext cx="6096000" cy="2677656"/>
          </a:xfrm>
          <a:prstGeom prst="rect">
            <a:avLst/>
          </a:prstGeom>
        </p:spPr>
        <p:txBody>
          <a:bodyPr>
            <a:spAutoFit/>
          </a:bodyPr>
          <a:lstStyle/>
          <a:p>
            <a:r>
              <a:rPr lang="vi-VN" sz="2800" dirty="0">
                <a:solidFill>
                  <a:srgbClr val="000000"/>
                </a:solidFill>
                <a:latin typeface="Calibri" panose="020F0502020204030204" pitchFamily="34" charset="0"/>
                <a:cs typeface="Calibri" panose="020F0502020204030204" pitchFamily="34" charset="0"/>
              </a:rPr>
              <a:t>Gió hun hút lạnh lùng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Trong đêm khuya phố vắng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Súng trong tay im lặng,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Chú đi tuần đêm nay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Hải Phòng yên giấc ngủ say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Cây rung theo gió lá bay xuống đường…</a:t>
            </a:r>
            <a:endParaRPr lang="vi-VN" sz="2800" dirty="0">
              <a:solidFill>
                <a:srgbClr val="003399"/>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E77C3C3-3BE3-4122-BB0A-2CC08B92E93D}"/>
              </a:ext>
            </a:extLst>
          </p:cNvPr>
          <p:cNvSpPr/>
          <p:nvPr/>
        </p:nvSpPr>
        <p:spPr>
          <a:xfrm>
            <a:off x="4859867" y="3919256"/>
            <a:ext cx="6620934" cy="2677656"/>
          </a:xfrm>
          <a:prstGeom prst="rect">
            <a:avLst/>
          </a:prstGeom>
        </p:spPr>
        <p:txBody>
          <a:bodyPr wrap="square">
            <a:spAutoFit/>
          </a:bodyPr>
          <a:lstStyle/>
          <a:p>
            <a:r>
              <a:rPr lang="vi-VN" sz="2800" dirty="0">
                <a:solidFill>
                  <a:srgbClr val="000000"/>
                </a:solidFill>
                <a:latin typeface="Calibri" panose="020F0502020204030204" pitchFamily="34" charset="0"/>
                <a:cs typeface="Calibri" panose="020F0502020204030204" pitchFamily="34" charset="0"/>
              </a:rPr>
              <a:t>Chú đi qua cổng trường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miền Nam yêu mến.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Nhìn ánh điện qua khe phòng lưu luyến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ơi! Giấc ngủ có ngon không?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Cửa đóng che kín gió, ấm áp dưới mền bông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cứ yên tâm ngủ nhé!</a:t>
            </a:r>
            <a:endParaRPr lang="en-US" sz="2800" dirty="0"/>
          </a:p>
        </p:txBody>
      </p:sp>
      <p:sp>
        <p:nvSpPr>
          <p:cNvPr id="5" name="Rectangle 4">
            <a:extLst>
              <a:ext uri="{FF2B5EF4-FFF2-40B4-BE49-F238E27FC236}">
                <a16:creationId xmlns:a16="http://schemas.microsoft.com/office/drawing/2014/main" id="{4AD184F2-8B87-4549-AFFD-B4F96F76203F}"/>
              </a:ext>
            </a:extLst>
          </p:cNvPr>
          <p:cNvSpPr/>
          <p:nvPr/>
        </p:nvSpPr>
        <p:spPr>
          <a:xfrm>
            <a:off x="4837482" y="338276"/>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7" name="Picture 4" descr="Colorful numbers with clouds Container sticker - TenStickers">
            <a:extLst>
              <a:ext uri="{FF2B5EF4-FFF2-40B4-BE49-F238E27FC236}">
                <a16:creationId xmlns:a16="http://schemas.microsoft.com/office/drawing/2014/main" id="{AF9089D3-15AE-4ACC-BE38-790395B1C40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108773" y="1090548"/>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lorful numbers with clouds Container sticker - TenStickers">
            <a:extLst>
              <a:ext uri="{FF2B5EF4-FFF2-40B4-BE49-F238E27FC236}">
                <a16:creationId xmlns:a16="http://schemas.microsoft.com/office/drawing/2014/main" id="{B7C4DFA0-EF4B-4515-81FF-F302F60A1DA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18284" y="3942787"/>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5A115EA-A4F6-4298-93BD-A6E50B1D028D}"/>
              </a:ext>
            </a:extLst>
          </p:cNvPr>
          <p:cNvSpPr/>
          <p:nvPr/>
        </p:nvSpPr>
        <p:spPr>
          <a:xfrm>
            <a:off x="5908530" y="891742"/>
            <a:ext cx="5828840" cy="523220"/>
          </a:xfrm>
          <a:prstGeom prst="rect">
            <a:avLst/>
          </a:prstGeom>
        </p:spPr>
        <p:txBody>
          <a:bodyPr wrap="none">
            <a:spAutoFit/>
          </a:bodyPr>
          <a:lstStyle/>
          <a:p>
            <a:r>
              <a:rPr lang="vi-VN" altLang="zh-CN" sz="2800" b="1" i="1" spc="-150" noProof="1">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Thân yêu tặng các cháu học sinh miền Nam</a:t>
            </a:r>
            <a:endParaRPr lang="en-US" sz="2800" i="1" spc="-150" dirty="0">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DD4D867E-ADE4-4E15-BCA1-2C11FD06D68F}"/>
              </a:ext>
            </a:extLst>
          </p:cNvPr>
          <p:cNvCxnSpPr>
            <a:cxnSpLocks/>
          </p:cNvCxnSpPr>
          <p:nvPr/>
        </p:nvCxnSpPr>
        <p:spPr>
          <a:xfrm flipH="1">
            <a:off x="3424843" y="1166074"/>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A552D3B-6DED-4733-B4AD-811B3716AA76}"/>
              </a:ext>
            </a:extLst>
          </p:cNvPr>
          <p:cNvCxnSpPr>
            <a:cxnSpLocks/>
          </p:cNvCxnSpPr>
          <p:nvPr/>
        </p:nvCxnSpPr>
        <p:spPr>
          <a:xfrm flipH="1">
            <a:off x="4199274" y="1667047"/>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6FCD11-E779-4868-AB75-737BDF8BCF2D}"/>
              </a:ext>
            </a:extLst>
          </p:cNvPr>
          <p:cNvCxnSpPr>
            <a:cxnSpLocks/>
          </p:cNvCxnSpPr>
          <p:nvPr/>
        </p:nvCxnSpPr>
        <p:spPr>
          <a:xfrm flipH="1">
            <a:off x="3384626" y="2482708"/>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64FD318-17E1-4581-ACF0-B615ABC35ECF}"/>
              </a:ext>
            </a:extLst>
          </p:cNvPr>
          <p:cNvCxnSpPr>
            <a:cxnSpLocks/>
          </p:cNvCxnSpPr>
          <p:nvPr/>
        </p:nvCxnSpPr>
        <p:spPr>
          <a:xfrm flipH="1">
            <a:off x="3185122" y="2938327"/>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C68976-6C27-403F-98E5-8BB43057582E}"/>
              </a:ext>
            </a:extLst>
          </p:cNvPr>
          <p:cNvCxnSpPr>
            <a:cxnSpLocks/>
          </p:cNvCxnSpPr>
          <p:nvPr/>
        </p:nvCxnSpPr>
        <p:spPr>
          <a:xfrm flipH="1">
            <a:off x="7788409" y="4388882"/>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C70F746-5F57-4496-981B-083703CD4F01}"/>
              </a:ext>
            </a:extLst>
          </p:cNvPr>
          <p:cNvCxnSpPr>
            <a:cxnSpLocks/>
          </p:cNvCxnSpPr>
          <p:nvPr/>
        </p:nvCxnSpPr>
        <p:spPr>
          <a:xfrm flipH="1">
            <a:off x="6943281" y="4816321"/>
            <a:ext cx="133004" cy="3800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E6C647-B018-47AE-B5D9-4EA7902BF6DB}"/>
              </a:ext>
            </a:extLst>
          </p:cNvPr>
          <p:cNvCxnSpPr/>
          <p:nvPr/>
        </p:nvCxnSpPr>
        <p:spPr>
          <a:xfrm>
            <a:off x="2349485" y="1633797"/>
            <a:ext cx="25103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8AAD5A-C039-40EE-8292-23DF1CB6D5E6}"/>
              </a:ext>
            </a:extLst>
          </p:cNvPr>
          <p:cNvCxnSpPr>
            <a:cxnSpLocks/>
          </p:cNvCxnSpPr>
          <p:nvPr/>
        </p:nvCxnSpPr>
        <p:spPr>
          <a:xfrm>
            <a:off x="3408218" y="2085455"/>
            <a:ext cx="814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8E6C8EC-1A4E-4E1D-BB44-5EFA602A66E9}"/>
              </a:ext>
            </a:extLst>
          </p:cNvPr>
          <p:cNvCxnSpPr>
            <a:cxnSpLocks/>
          </p:cNvCxnSpPr>
          <p:nvPr/>
        </p:nvCxnSpPr>
        <p:spPr>
          <a:xfrm>
            <a:off x="3890466" y="2451084"/>
            <a:ext cx="1105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E5DE1D5-B5E2-4A03-A84E-3E3AED07F1AE}"/>
              </a:ext>
            </a:extLst>
          </p:cNvPr>
          <p:cNvCxnSpPr>
            <a:cxnSpLocks/>
          </p:cNvCxnSpPr>
          <p:nvPr/>
        </p:nvCxnSpPr>
        <p:spPr>
          <a:xfrm>
            <a:off x="3337669" y="3355787"/>
            <a:ext cx="11055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CA606A6-44BB-496D-9360-411C12EBFAB4}"/>
              </a:ext>
            </a:extLst>
          </p:cNvPr>
          <p:cNvCxnSpPr>
            <a:cxnSpLocks/>
          </p:cNvCxnSpPr>
          <p:nvPr/>
        </p:nvCxnSpPr>
        <p:spPr>
          <a:xfrm>
            <a:off x="2302625" y="3757567"/>
            <a:ext cx="6733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6FBE1D-ACF3-463C-B86D-6F0F9EEEADC9}"/>
              </a:ext>
            </a:extLst>
          </p:cNvPr>
          <p:cNvCxnSpPr>
            <a:cxnSpLocks/>
          </p:cNvCxnSpPr>
          <p:nvPr/>
        </p:nvCxnSpPr>
        <p:spPr>
          <a:xfrm>
            <a:off x="4770982" y="3757567"/>
            <a:ext cx="5790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764ED6C-2064-4646-AF49-6A9A6BC21A0E}"/>
              </a:ext>
            </a:extLst>
          </p:cNvPr>
          <p:cNvCxnSpPr>
            <a:cxnSpLocks/>
          </p:cNvCxnSpPr>
          <p:nvPr/>
        </p:nvCxnSpPr>
        <p:spPr>
          <a:xfrm>
            <a:off x="7919368" y="4791116"/>
            <a:ext cx="11913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A4339E8-1224-4330-850F-1B3C6ADBFFD6}"/>
              </a:ext>
            </a:extLst>
          </p:cNvPr>
          <p:cNvCxnSpPr>
            <a:cxnSpLocks/>
          </p:cNvCxnSpPr>
          <p:nvPr/>
        </p:nvCxnSpPr>
        <p:spPr>
          <a:xfrm>
            <a:off x="9318677" y="5242775"/>
            <a:ext cx="1288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E0C1EF-32BE-48C2-86C1-900BC6461743}"/>
              </a:ext>
            </a:extLst>
          </p:cNvPr>
          <p:cNvCxnSpPr>
            <a:cxnSpLocks/>
          </p:cNvCxnSpPr>
          <p:nvPr/>
        </p:nvCxnSpPr>
        <p:spPr>
          <a:xfrm>
            <a:off x="8565099" y="5644556"/>
            <a:ext cx="7535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AC750E-715B-4A9F-B322-54531C24FCCB}"/>
              </a:ext>
            </a:extLst>
          </p:cNvPr>
          <p:cNvCxnSpPr>
            <a:cxnSpLocks/>
          </p:cNvCxnSpPr>
          <p:nvPr/>
        </p:nvCxnSpPr>
        <p:spPr>
          <a:xfrm>
            <a:off x="8105347" y="6096214"/>
            <a:ext cx="10054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5F95D1-FD33-4446-91E3-735D4AC908B2}"/>
              </a:ext>
            </a:extLst>
          </p:cNvPr>
          <p:cNvCxnSpPr>
            <a:cxnSpLocks/>
          </p:cNvCxnSpPr>
          <p:nvPr/>
        </p:nvCxnSpPr>
        <p:spPr>
          <a:xfrm>
            <a:off x="6734272" y="6477000"/>
            <a:ext cx="1185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403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up)">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up)">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left)">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left)">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left)">
                                      <p:cBhvr>
                                        <p:cTn id="72" dur="500"/>
                                        <p:tgtEl>
                                          <p:spTgt spid="3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wipe(left)">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wipe(left)">
                                      <p:cBhvr>
                                        <p:cTn id="8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圆角矩形 7"/>
          <p:cNvSpPr/>
          <p:nvPr/>
        </p:nvSpPr>
        <p:spPr>
          <a:xfrm>
            <a:off x="2444115" y="2452370"/>
            <a:ext cx="7990840" cy="769620"/>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2375535" y="1953880"/>
            <a:ext cx="8059420" cy="119953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accent6">
                    <a:lumMod val="50000"/>
                  </a:schemeClr>
                </a:solidFill>
                <a:latin typeface="Pattaya" panose="00000500000000000000" pitchFamily="2" charset="-34"/>
                <a:cs typeface="Pattaya" panose="00000500000000000000" pitchFamily="2" charset="-34"/>
              </a:rPr>
              <a:t>Đọc đúng, trôi chảy; đọc diễn cảm bài đọc.</a:t>
            </a:r>
            <a:endParaRPr lang="en-US" sz="3200" b="1" dirty="0">
              <a:solidFill>
                <a:schemeClr val="accent6">
                  <a:lumMod val="50000"/>
                </a:schemeClr>
              </a:solidFill>
              <a:latin typeface="Pattaya" panose="00000500000000000000" pitchFamily="2" charset="-34"/>
              <a:cs typeface="Pattaya" panose="00000500000000000000" pitchFamily="2" charset="-34"/>
            </a:endParaRPr>
          </a:p>
        </p:txBody>
      </p:sp>
      <p:sp>
        <p:nvSpPr>
          <p:cNvPr id="22" name="圆角矩形 21"/>
          <p:cNvSpPr/>
          <p:nvPr/>
        </p:nvSpPr>
        <p:spPr>
          <a:xfrm>
            <a:off x="2301240" y="4500245"/>
            <a:ext cx="8133715" cy="769620"/>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A0CC3F"/>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23" name="圆角矩形 22"/>
          <p:cNvSpPr/>
          <p:nvPr/>
        </p:nvSpPr>
        <p:spPr>
          <a:xfrm>
            <a:off x="2232660" y="3891930"/>
            <a:ext cx="8202295" cy="1309355"/>
          </a:xfrm>
          <a:prstGeom prst="roundRect">
            <a:avLst>
              <a:gd name="adj" fmla="val 50000"/>
            </a:avLst>
          </a:prstGeom>
          <a:solidFill>
            <a:srgbClr val="5F77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bg1"/>
                </a:solidFill>
                <a:latin typeface="Pattaya" panose="00000500000000000000" pitchFamily="2" charset="-34"/>
                <a:cs typeface="Pattaya" panose="00000500000000000000" pitchFamily="2" charset="-34"/>
              </a:rPr>
              <a:t>Trình bày được nội dung, ý nghĩa bài đọc.</a:t>
            </a:r>
            <a:endParaRPr lang="en-US" sz="3200" b="1" dirty="0">
              <a:solidFill>
                <a:schemeClr val="bg1"/>
              </a:solidFill>
              <a:latin typeface="Pattaya" panose="00000500000000000000" pitchFamily="2" charset="-34"/>
              <a:cs typeface="Pattaya" panose="00000500000000000000" pitchFamily="2" charset="-34"/>
            </a:endParaRPr>
          </a:p>
        </p:txBody>
      </p:sp>
      <p:grpSp>
        <p:nvGrpSpPr>
          <p:cNvPr id="30" name="组合 29"/>
          <p:cNvGrpSpPr/>
          <p:nvPr/>
        </p:nvGrpSpPr>
        <p:grpSpPr>
          <a:xfrm>
            <a:off x="2610197" y="870401"/>
            <a:ext cx="7824759" cy="707886"/>
            <a:chOff x="3082097" y="1478032"/>
            <a:chExt cx="5650741" cy="707886"/>
          </a:xfrm>
        </p:grpSpPr>
        <p:cxnSp>
          <p:nvCxnSpPr>
            <p:cNvPr id="31" name="直接连接符 30"/>
            <p:cNvCxnSpPr>
              <a:cxnSpLocks/>
            </p:cNvCxnSpPr>
            <p:nvPr/>
          </p:nvCxnSpPr>
          <p:spPr>
            <a:xfrm>
              <a:off x="3082097" y="1831975"/>
              <a:ext cx="5650741"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4367702" y="1478032"/>
              <a:ext cx="2959592" cy="707886"/>
            </a:xfrm>
            <a:prstGeom prst="rect">
              <a:avLst/>
            </a:prstGeom>
            <a:solidFill>
              <a:srgbClr val="FDFADE"/>
            </a:solidFill>
          </p:spPr>
          <p:txBody>
            <a:bodyPr wrap="square" lIns="91440" tIns="45720" rIns="91440" bIns="45720">
              <a:spAutoFit/>
            </a:bodyPr>
            <a:lstStyle/>
            <a:p>
              <a:pPr algn="ctr" fontAlgn="auto">
                <a:defRPr/>
              </a:pPr>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Đánh giá mục tiêu</a:t>
              </a:r>
              <a:endParaRPr lang="zh-CN" altLang="en-US"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grpSp>
    </p:spTree>
    <p:extLst>
      <p:ext uri="{BB962C8B-B14F-4D97-AF65-F5344CB8AC3E}">
        <p14:creationId xmlns:p14="http://schemas.microsoft.com/office/powerpoint/2010/main" val="23425102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538670" y="548486"/>
            <a:ext cx="6222859" cy="1467262"/>
            <a:chOff x="678" y="2581"/>
            <a:chExt cx="14739" cy="4188"/>
          </a:xfrm>
        </p:grpSpPr>
        <p:grpSp>
          <p:nvGrpSpPr>
            <p:cNvPr id="16" name="组合 15"/>
            <p:cNvGrpSpPr/>
            <p:nvPr/>
          </p:nvGrpSpPr>
          <p:grpSpPr>
            <a:xfrm>
              <a:off x="678" y="2581"/>
              <a:ext cx="13361" cy="4188"/>
              <a:chOff x="1020" y="2566"/>
              <a:chExt cx="10006" cy="3930"/>
            </a:xfrm>
          </p:grpSpPr>
          <p:sp>
            <p:nvSpPr>
              <p:cNvPr id="15" name="云形 14"/>
              <p:cNvSpPr/>
              <p:nvPr/>
            </p:nvSpPr>
            <p:spPr>
              <a:xfrm>
                <a:off x="1220" y="3435"/>
                <a:ext cx="9806" cy="3061"/>
              </a:xfrm>
              <a:prstGeom prst="cloud">
                <a:avLst/>
              </a:prstGeom>
              <a:solidFill>
                <a:srgbClr val="5F770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sp>
            <p:nvSpPr>
              <p:cNvPr id="11" name="云形 10"/>
              <p:cNvSpPr/>
              <p:nvPr/>
            </p:nvSpPr>
            <p:spPr>
              <a:xfrm>
                <a:off x="1020" y="2566"/>
                <a:ext cx="9806" cy="3474"/>
              </a:xfrm>
              <a:prstGeom prst="cloud">
                <a:avLst/>
              </a:prstGeom>
              <a:solidFill>
                <a:schemeClr val="bg1"/>
              </a:solidFill>
              <a:ln w="25400" cmpd="sng">
                <a:solidFill>
                  <a:srgbClr val="5F77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F7700"/>
                  </a:solidFill>
                </a:endParaRPr>
              </a:p>
            </p:txBody>
          </p:sp>
        </p:grpSp>
        <p:sp>
          <p:nvSpPr>
            <p:cNvPr id="12" name="文本框 11"/>
            <p:cNvSpPr txBox="1"/>
            <p:nvPr/>
          </p:nvSpPr>
          <p:spPr>
            <a:xfrm>
              <a:off x="4202" y="3082"/>
              <a:ext cx="11215" cy="3163"/>
            </a:xfrm>
            <a:prstGeom prst="rect">
              <a:avLst/>
            </a:prstGeom>
            <a:noFill/>
          </p:spPr>
          <p:txBody>
            <a:bodyPr wrap="square" rtlCol="0">
              <a:spAutoFit/>
            </a:bodyPr>
            <a:lstStyle/>
            <a:p>
              <a:pPr indent="0" algn="l" fontAlgn="auto">
                <a:buFont typeface="Wingdings" panose="05000000000000000000" pitchFamily="2" charset="2"/>
                <a:buNone/>
                <a:defRPr/>
              </a:pPr>
              <a:r>
                <a:rPr lang="vi-VN" altLang="zh-CN"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Dặn dò</a:t>
              </a:r>
              <a:endParaRPr lang="zh-CN" altLang="en-US" sz="66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sp>
        <p:nvSpPr>
          <p:cNvPr id="8" name="文本框 11">
            <a:extLst>
              <a:ext uri="{FF2B5EF4-FFF2-40B4-BE49-F238E27FC236}">
                <a16:creationId xmlns:a16="http://schemas.microsoft.com/office/drawing/2014/main" id="{A3607113-A78E-41F7-ABFF-E97EF4B7BFF3}"/>
              </a:ext>
            </a:extLst>
          </p:cNvPr>
          <p:cNvSpPr txBox="1"/>
          <p:nvPr/>
        </p:nvSpPr>
        <p:spPr>
          <a:xfrm>
            <a:off x="1435294" y="2256356"/>
            <a:ext cx="5879907" cy="2123658"/>
          </a:xfrm>
          <a:prstGeom prst="rect">
            <a:avLst/>
          </a:prstGeom>
          <a:noFill/>
        </p:spPr>
        <p:txBody>
          <a:bodyPr wrap="square" rtlCol="0">
            <a:spAutoFit/>
          </a:bodyPr>
          <a:lstStyle/>
          <a:p>
            <a:pPr marL="571500" indent="-571500" algn="l" fontAlgn="auto">
              <a:buFontTx/>
              <a:buChar char="-"/>
              <a:defRPr/>
            </a:pPr>
            <a:r>
              <a:rPr lang="vi-VN" altLang="zh-CN" sz="44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rPr>
              <a:t>Học thuộc lòng bài thơ.</a:t>
            </a:r>
          </a:p>
          <a:p>
            <a:pPr marL="571500" indent="-571500" algn="l" fontAlgn="auto">
              <a:buFontTx/>
              <a:buChar char="-"/>
              <a:defRPr/>
            </a:pPr>
            <a:r>
              <a:rPr lang="vi-VN" altLang="zh-CN" sz="4400" dirty="0">
                <a:latin typeface="Pattaya" panose="00000500000000000000" pitchFamily="2" charset="-34"/>
                <a:ea typeface="思源黑体 CN Light" panose="020B0300000000000000" charset="-122"/>
                <a:cs typeface="Pattaya" panose="00000500000000000000" pitchFamily="2" charset="-34"/>
                <a:sym typeface="+mn-ea"/>
              </a:rPr>
              <a:t>Soạn bài “Luật tục xưa của người Ê-đê”.</a:t>
            </a:r>
            <a:endParaRPr lang="zh-CN" altLang="en-US" sz="4400" dirty="0">
              <a:solidFill>
                <a:schemeClr val="tx1"/>
              </a:solidFill>
              <a:latin typeface="Pattaya" panose="00000500000000000000" pitchFamily="2" charset="-34"/>
              <a:ea typeface="思源黑体 CN Light" panose="020B0300000000000000" charset="-122"/>
              <a:cs typeface="Pattaya" panose="00000500000000000000" pitchFamily="2" charset="-34"/>
              <a:sym typeface="+mn-ea"/>
            </a:endParaRPr>
          </a:p>
        </p:txBody>
      </p:sp>
    </p:spTree>
    <p:extLst>
      <p:ext uri="{BB962C8B-B14F-4D97-AF65-F5344CB8AC3E}">
        <p14:creationId xmlns:p14="http://schemas.microsoft.com/office/powerpoint/2010/main" val="39718248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9" name="组合 8"/>
          <p:cNvGrpSpPr/>
          <p:nvPr/>
        </p:nvGrpSpPr>
        <p:grpSpPr>
          <a:xfrm>
            <a:off x="2013151" y="2067689"/>
            <a:ext cx="8641311" cy="1437206"/>
            <a:chOff x="1365" y="1525"/>
            <a:chExt cx="12692" cy="1320"/>
          </a:xfrm>
        </p:grpSpPr>
        <p:sp>
          <p:nvSpPr>
            <p:cNvPr id="8" name="圆角矩形 7"/>
            <p:cNvSpPr/>
            <p:nvPr/>
          </p:nvSpPr>
          <p:spPr>
            <a:xfrm>
              <a:off x="1473" y="1633"/>
              <a:ext cx="12584"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2692"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6">
                      <a:lumMod val="50000"/>
                    </a:schemeClr>
                  </a:solidFill>
                  <a:latin typeface="Pattaya" panose="00000500000000000000" pitchFamily="2" charset="-34"/>
                  <a:cs typeface="Pattaya" panose="00000500000000000000" pitchFamily="2" charset="-34"/>
                </a:rPr>
                <a:t>Đọc đúng, trôi chảy; đọc diễn cảm bài đọc.</a:t>
              </a:r>
              <a:endParaRPr lang="en-US" sz="3600" b="1" dirty="0">
                <a:solidFill>
                  <a:schemeClr val="accent6">
                    <a:lumMod val="50000"/>
                  </a:schemeClr>
                </a:solidFill>
                <a:latin typeface="Pattaya" panose="00000500000000000000" pitchFamily="2" charset="-34"/>
                <a:cs typeface="Pattaya" panose="00000500000000000000" pitchFamily="2" charset="-34"/>
              </a:endParaRPr>
            </a:p>
          </p:txBody>
        </p:sp>
      </p:grpSp>
      <p:grpSp>
        <p:nvGrpSpPr>
          <p:cNvPr id="21" name="组合 20"/>
          <p:cNvGrpSpPr/>
          <p:nvPr/>
        </p:nvGrpSpPr>
        <p:grpSpPr>
          <a:xfrm>
            <a:off x="2232660" y="3704591"/>
            <a:ext cx="8202295" cy="1565274"/>
            <a:chOff x="1365" y="1525"/>
            <a:chExt cx="12917" cy="1320"/>
          </a:xfrm>
        </p:grpSpPr>
        <p:sp>
          <p:nvSpPr>
            <p:cNvPr id="22" name="圆角矩形 21"/>
            <p:cNvSpPr/>
            <p:nvPr/>
          </p:nvSpPr>
          <p:spPr>
            <a:xfrm>
              <a:off x="1473" y="1633"/>
              <a:ext cx="12809"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600" b="1" spc="-300">
                  <a:solidFill>
                    <a:srgbClr val="A0CC3F"/>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23" name="圆角矩形 22"/>
            <p:cNvSpPr/>
            <p:nvPr/>
          </p:nvSpPr>
          <p:spPr>
            <a:xfrm>
              <a:off x="1365" y="1525"/>
              <a:ext cx="12917" cy="1212"/>
            </a:xfrm>
            <a:prstGeom prst="roundRect">
              <a:avLst>
                <a:gd name="adj" fmla="val 50000"/>
              </a:avLst>
            </a:prstGeom>
            <a:solidFill>
              <a:srgbClr val="5F7700"/>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bg1"/>
                  </a:solidFill>
                  <a:latin typeface="Pattaya" panose="00000500000000000000" pitchFamily="2" charset="-34"/>
                  <a:cs typeface="Pattaya" panose="00000500000000000000" pitchFamily="2" charset="-34"/>
                </a:rPr>
                <a:t>Trình bày được nội dung, ý nghĩa bài đọc.</a:t>
              </a:r>
              <a:endParaRPr lang="en-US" sz="3600" b="1" dirty="0">
                <a:solidFill>
                  <a:schemeClr val="bg1"/>
                </a:solidFill>
                <a:latin typeface="Pattaya" panose="00000500000000000000" pitchFamily="2" charset="-34"/>
                <a:cs typeface="Pattaya" panose="00000500000000000000" pitchFamily="2" charset="-34"/>
              </a:endParaRPr>
            </a:p>
          </p:txBody>
        </p:sp>
      </p:grpSp>
      <p:grpSp>
        <p:nvGrpSpPr>
          <p:cNvPr id="30" name="组合 29"/>
          <p:cNvGrpSpPr/>
          <p:nvPr/>
        </p:nvGrpSpPr>
        <p:grpSpPr>
          <a:xfrm>
            <a:off x="3964957" y="880313"/>
            <a:ext cx="4338320" cy="707886"/>
            <a:chOff x="4394518" y="1487944"/>
            <a:chExt cx="4338320" cy="707886"/>
          </a:xfrm>
        </p:grpSpPr>
        <p:cxnSp>
          <p:nvCxnSpPr>
            <p:cNvPr id="31" name="直接连接符 30"/>
            <p:cNvCxnSpPr/>
            <p:nvPr/>
          </p:nvCxnSpPr>
          <p:spPr>
            <a:xfrm>
              <a:off x="4394518" y="1831975"/>
              <a:ext cx="4338320" cy="0"/>
            </a:xfrm>
            <a:prstGeom prst="line">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文本框 31"/>
            <p:cNvSpPr txBox="1"/>
            <p:nvPr/>
          </p:nvSpPr>
          <p:spPr>
            <a:xfrm>
              <a:off x="5596890" y="1487944"/>
              <a:ext cx="1933575" cy="707886"/>
            </a:xfrm>
            <a:prstGeom prst="rect">
              <a:avLst/>
            </a:prstGeom>
            <a:solidFill>
              <a:srgbClr val="FDFADE"/>
            </a:solidFill>
          </p:spPr>
          <p:txBody>
            <a:bodyPr wrap="square" lIns="91440" tIns="45720" rIns="91440" bIns="45720">
              <a:spAutoFit/>
            </a:bodyPr>
            <a:lstStyle/>
            <a:p>
              <a:pPr algn="ctr" fontAlgn="auto">
                <a:defRPr/>
              </a:pPr>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Mục tiêu</a:t>
              </a:r>
              <a:endParaRPr lang="zh-CN" altLang="en-US"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836294" y="569168"/>
            <a:ext cx="3207385" cy="838200"/>
            <a:chOff x="1365" y="1525"/>
            <a:chExt cx="5051" cy="1320"/>
          </a:xfrm>
        </p:grpSpPr>
        <p:sp>
          <p:nvSpPr>
            <p:cNvPr id="8" name="圆角矩形 7"/>
            <p:cNvSpPr/>
            <p:nvPr/>
          </p:nvSpPr>
          <p:spPr>
            <a:xfrm>
              <a:off x="1473" y="1633"/>
              <a:ext cx="494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494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vi-VN" altLang="zh-CN" sz="40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rPr>
                <a:t>Tác giả</a:t>
              </a:r>
              <a:endParaRPr lang="zh-CN" altLang="en-US" sz="4000" b="1" dirty="0">
                <a:solidFill>
                  <a:srgbClr val="5F7700"/>
                </a:solidFill>
                <a:effectLst/>
                <a:latin typeface="Pattaya" panose="00000500000000000000" pitchFamily="2" charset="-34"/>
                <a:ea typeface="字魂189号-星岩乐黑体" panose="00000500000000000000" charset="-122"/>
                <a:cs typeface="Pattaya" panose="00000500000000000000" pitchFamily="2" charset="-34"/>
                <a:sym typeface="+mn-lt"/>
              </a:endParaRPr>
            </a:p>
          </p:txBody>
        </p:sp>
      </p:grpSp>
      <p:pic>
        <p:nvPicPr>
          <p:cNvPr id="24578" name="Picture 2" descr="Nhớ mãi “Chú đi tuần” Trần Ngọc">
            <a:extLst>
              <a:ext uri="{FF2B5EF4-FFF2-40B4-BE49-F238E27FC236}">
                <a16:creationId xmlns:a16="http://schemas.microsoft.com/office/drawing/2014/main" id="{344436CA-F231-4211-B61F-4B1E8B9263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075" y="1046162"/>
            <a:ext cx="3426354" cy="46459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C3E1FE-015C-43F8-B09F-E022F13C1098}"/>
              </a:ext>
            </a:extLst>
          </p:cNvPr>
          <p:cNvSpPr/>
          <p:nvPr/>
        </p:nvSpPr>
        <p:spPr>
          <a:xfrm>
            <a:off x="8803563" y="5838259"/>
            <a:ext cx="1866217" cy="584775"/>
          </a:xfrm>
          <a:prstGeom prst="rect">
            <a:avLst/>
          </a:prstGeom>
        </p:spPr>
        <p:txBody>
          <a:bodyPr wrap="none">
            <a:spAutoFit/>
          </a:bodyPr>
          <a:lstStyle/>
          <a:p>
            <a:pPr algn="ctr" fontAlgn="auto">
              <a:defRPr/>
            </a:pPr>
            <a:r>
              <a:rPr lang="vi-VN" altLang="zh-CN"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Trần Ngọc</a:t>
            </a:r>
            <a:endParaRPr lang="zh-CN" altLang="en-US" sz="3200" b="1" dirty="0">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endParaRPr>
          </a:p>
        </p:txBody>
      </p:sp>
      <p:sp>
        <p:nvSpPr>
          <p:cNvPr id="10" name="Rectangle 9">
            <a:extLst>
              <a:ext uri="{FF2B5EF4-FFF2-40B4-BE49-F238E27FC236}">
                <a16:creationId xmlns:a16="http://schemas.microsoft.com/office/drawing/2014/main" id="{CDE4BD19-F5A0-4D08-86FB-06550B33C9A0}"/>
              </a:ext>
            </a:extLst>
          </p:cNvPr>
          <p:cNvSpPr/>
          <p:nvPr/>
        </p:nvSpPr>
        <p:spPr>
          <a:xfrm>
            <a:off x="615835" y="1508401"/>
            <a:ext cx="6855687" cy="4832092"/>
          </a:xfrm>
          <a:prstGeom prst="rect">
            <a:avLst/>
          </a:prstGeom>
        </p:spPr>
        <p:txBody>
          <a:bodyPr wrap="square">
            <a:spAutoFit/>
          </a:bodyPr>
          <a:lstStyle/>
          <a:p>
            <a:pPr algn="just" fontAlgn="auto">
              <a:defRPr/>
            </a:pPr>
            <a:r>
              <a:rPr lang="vi-VN" altLang="zh-CN" sz="2800" b="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     Tác giả của bài thơ là một nhà báo quân đội. Vào năm 1956, ông là chính trị viên đại đội thuộc trung đoàn có nhiệm vụ bảo vệ thành phố Hải Phòng, nơi có nhiều trường nội trú dành cho con em cán bộ miền Nam học tập. Ngôi trường mà ông thường đi tuần qua là Trường học sinh miền Nam số 4 dành cho các em tuổi mẫu giáo. Xúc động trước hoàn cảnh của các em còn nhỏ đã phải sống xa cha mẹ, ông đã làm bài thơ </a:t>
            </a:r>
            <a:r>
              <a:rPr lang="vi-VN" altLang="zh-CN" sz="2800" b="1" i="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Chú đi tuần </a:t>
            </a:r>
            <a:r>
              <a:rPr lang="vi-VN" altLang="zh-CN" sz="2800" b="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để tặng các em.</a:t>
            </a:r>
            <a:endParaRPr lang="zh-CN" altLang="en-US" sz="2800" b="1" dirty="0">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a:extLst>
              <a:ext uri="{FF2B5EF4-FFF2-40B4-BE49-F238E27FC236}">
                <a16:creationId xmlns:a16="http://schemas.microsoft.com/office/drawing/2014/main" id="{466E61C4-8684-496E-9A42-ED8B0B916CB7}"/>
              </a:ext>
            </a:extLst>
          </p:cNvPr>
          <p:cNvSpPr/>
          <p:nvPr/>
        </p:nvSpPr>
        <p:spPr>
          <a:xfrm>
            <a:off x="1642534" y="1166074"/>
            <a:ext cx="6096000" cy="2677656"/>
          </a:xfrm>
          <a:prstGeom prst="rect">
            <a:avLst/>
          </a:prstGeom>
        </p:spPr>
        <p:txBody>
          <a:bodyPr>
            <a:spAutoFit/>
          </a:bodyPr>
          <a:lstStyle/>
          <a:p>
            <a:r>
              <a:rPr lang="vi-VN" sz="2800" dirty="0">
                <a:solidFill>
                  <a:srgbClr val="000000"/>
                </a:solidFill>
                <a:latin typeface="Calibri" panose="020F0502020204030204" pitchFamily="34" charset="0"/>
                <a:cs typeface="Calibri" panose="020F0502020204030204" pitchFamily="34" charset="0"/>
              </a:rPr>
              <a:t>Gió hun hút lạnh lùng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Trong đêm khuya phố vắng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Súng trong tay im lặng,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Chú đi tuần đêm nay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Hải Phòng yên giấc ngủ say</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Cây rung theo gió, lá bay xuống đường…</a:t>
            </a:r>
            <a:endParaRPr lang="vi-VN" sz="2800" dirty="0">
              <a:solidFill>
                <a:srgbClr val="003399"/>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5E77C3C3-3BE3-4122-BB0A-2CC08B92E93D}"/>
              </a:ext>
            </a:extLst>
          </p:cNvPr>
          <p:cNvSpPr/>
          <p:nvPr/>
        </p:nvSpPr>
        <p:spPr>
          <a:xfrm>
            <a:off x="4859867" y="3919256"/>
            <a:ext cx="6620934" cy="2677656"/>
          </a:xfrm>
          <a:prstGeom prst="rect">
            <a:avLst/>
          </a:prstGeom>
        </p:spPr>
        <p:txBody>
          <a:bodyPr wrap="square">
            <a:spAutoFit/>
          </a:bodyPr>
          <a:lstStyle/>
          <a:p>
            <a:r>
              <a:rPr lang="vi-VN" sz="2800" dirty="0">
                <a:solidFill>
                  <a:srgbClr val="000000"/>
                </a:solidFill>
                <a:latin typeface="Calibri" panose="020F0502020204030204" pitchFamily="34" charset="0"/>
                <a:cs typeface="Calibri" panose="020F0502020204030204" pitchFamily="34" charset="0"/>
              </a:rPr>
              <a:t>Chú đi qua cổng trường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miền Nam yêu mến.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Nhìn ánh điện qua khe phòng lưu luyến</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ơi! Giấc ngủ có ngon không?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Cửa đóng che kín gió, ấm áp dưới mền bông</a:t>
            </a:r>
            <a:endParaRPr lang="vi-VN" sz="2800" dirty="0">
              <a:solidFill>
                <a:srgbClr val="003399"/>
              </a:solidFill>
              <a:latin typeface="Calibri" panose="020F0502020204030204" pitchFamily="34" charset="0"/>
              <a:cs typeface="Calibri" panose="020F0502020204030204" pitchFamily="34" charset="0"/>
            </a:endParaRPr>
          </a:p>
          <a:p>
            <a:r>
              <a:rPr lang="vi-VN" sz="2800" dirty="0">
                <a:solidFill>
                  <a:srgbClr val="000000"/>
                </a:solidFill>
                <a:latin typeface="Calibri" panose="020F0502020204030204" pitchFamily="34" charset="0"/>
                <a:cs typeface="Calibri" panose="020F0502020204030204" pitchFamily="34" charset="0"/>
              </a:rPr>
              <a:t>Các cháu cứ yên tâm ngủ nhé!</a:t>
            </a:r>
            <a:endParaRPr lang="en-US" sz="2800" dirty="0"/>
          </a:p>
        </p:txBody>
      </p:sp>
      <p:sp>
        <p:nvSpPr>
          <p:cNvPr id="5" name="Rectangle 4">
            <a:extLst>
              <a:ext uri="{FF2B5EF4-FFF2-40B4-BE49-F238E27FC236}">
                <a16:creationId xmlns:a16="http://schemas.microsoft.com/office/drawing/2014/main" id="{4AD184F2-8B87-4549-AFFD-B4F96F76203F}"/>
              </a:ext>
            </a:extLst>
          </p:cNvPr>
          <p:cNvSpPr/>
          <p:nvPr/>
        </p:nvSpPr>
        <p:spPr>
          <a:xfrm>
            <a:off x="4837482" y="338276"/>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7" name="Picture 4" descr="Colorful numbers with clouds Container sticker - TenStickers">
            <a:extLst>
              <a:ext uri="{FF2B5EF4-FFF2-40B4-BE49-F238E27FC236}">
                <a16:creationId xmlns:a16="http://schemas.microsoft.com/office/drawing/2014/main" id="{AF9089D3-15AE-4ACC-BE38-790395B1C402}"/>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1108773" y="1090548"/>
            <a:ext cx="643853" cy="5931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olorful numbers with clouds Container sticker - TenStickers">
            <a:extLst>
              <a:ext uri="{FF2B5EF4-FFF2-40B4-BE49-F238E27FC236}">
                <a16:creationId xmlns:a16="http://schemas.microsoft.com/office/drawing/2014/main" id="{B7C4DFA0-EF4B-4515-81FF-F302F60A1DA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418284" y="3942787"/>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2FD27D6-375C-4F3B-9A62-1326DBAF7386}"/>
              </a:ext>
            </a:extLst>
          </p:cNvPr>
          <p:cNvSpPr/>
          <p:nvPr/>
        </p:nvSpPr>
        <p:spPr>
          <a:xfrm>
            <a:off x="2057654" y="603416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id="{835473B9-6AD3-4B8F-8223-3D7FCB8813C8}"/>
              </a:ext>
            </a:extLst>
          </p:cNvPr>
          <p:cNvSpPr/>
          <p:nvPr/>
        </p:nvSpPr>
        <p:spPr>
          <a:xfrm>
            <a:off x="1108773" y="609474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728B8E-D072-4790-B84F-41510DBF1E92}"/>
              </a:ext>
            </a:extLst>
          </p:cNvPr>
          <p:cNvSpPr/>
          <p:nvPr/>
        </p:nvSpPr>
        <p:spPr>
          <a:xfrm>
            <a:off x="2288429" y="1180118"/>
            <a:ext cx="1132104"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1BB467E-7826-442D-962E-694C90F53876}"/>
              </a:ext>
            </a:extLst>
          </p:cNvPr>
          <p:cNvSpPr/>
          <p:nvPr/>
        </p:nvSpPr>
        <p:spPr>
          <a:xfrm>
            <a:off x="3345853" y="1627378"/>
            <a:ext cx="911595"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A8A99B2-3383-4469-89F7-3B4AA927C872}"/>
              </a:ext>
            </a:extLst>
          </p:cNvPr>
          <p:cNvSpPr/>
          <p:nvPr/>
        </p:nvSpPr>
        <p:spPr>
          <a:xfrm>
            <a:off x="9221719" y="4788396"/>
            <a:ext cx="1446281"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357AC4-9C24-44F7-9BBF-54CE37A7658D}"/>
              </a:ext>
            </a:extLst>
          </p:cNvPr>
          <p:cNvSpPr/>
          <p:nvPr/>
        </p:nvSpPr>
        <p:spPr>
          <a:xfrm>
            <a:off x="9894060" y="5657536"/>
            <a:ext cx="1446281"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5A115EA-A4F6-4298-93BD-A6E50B1D028D}"/>
              </a:ext>
            </a:extLst>
          </p:cNvPr>
          <p:cNvSpPr/>
          <p:nvPr/>
        </p:nvSpPr>
        <p:spPr>
          <a:xfrm>
            <a:off x="5908530" y="891742"/>
            <a:ext cx="5828840" cy="523220"/>
          </a:xfrm>
          <a:prstGeom prst="rect">
            <a:avLst/>
          </a:prstGeom>
        </p:spPr>
        <p:txBody>
          <a:bodyPr wrap="none">
            <a:spAutoFit/>
          </a:bodyPr>
          <a:lstStyle/>
          <a:p>
            <a:r>
              <a:rPr lang="vi-VN" altLang="zh-CN" sz="2800" b="1" i="1" spc="-150" noProof="1">
                <a:solidFill>
                  <a:srgbClr val="5F7700"/>
                </a:solidFill>
                <a:latin typeface="Calibri" panose="020F0502020204030204" pitchFamily="34" charset="0"/>
                <a:ea typeface="字魂189号-星岩乐黑体" panose="00000500000000000000" charset="-122"/>
                <a:cs typeface="Calibri" panose="020F0502020204030204" pitchFamily="34" charset="0"/>
                <a:sym typeface="+mn-lt"/>
              </a:rPr>
              <a:t>Thân yêu tặng các cháu học sinh miền Nam</a:t>
            </a:r>
            <a:endParaRPr lang="en-US" sz="2800" i="1" spc="-1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356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a:extLst>
              <a:ext uri="{FF2B5EF4-FFF2-40B4-BE49-F238E27FC236}">
                <a16:creationId xmlns:a16="http://schemas.microsoft.com/office/drawing/2014/main" id="{466E61C4-8684-496E-9A42-ED8B0B916CB7}"/>
              </a:ext>
            </a:extLst>
          </p:cNvPr>
          <p:cNvSpPr/>
          <p:nvPr/>
        </p:nvSpPr>
        <p:spPr>
          <a:xfrm>
            <a:off x="3742265" y="1228397"/>
            <a:ext cx="7340961" cy="4832092"/>
          </a:xfrm>
          <a:prstGeom prst="rect">
            <a:avLst/>
          </a:prstGeom>
        </p:spPr>
        <p:txBody>
          <a:bodyPr wrap="square">
            <a:spAutoFit/>
          </a:bodyPr>
          <a:lstStyle/>
          <a:p>
            <a:r>
              <a:rPr lang="vi-VN" sz="2800" dirty="0">
                <a:solidFill>
                  <a:srgbClr val="000000"/>
                </a:solidFill>
              </a:rPr>
              <a:t>Trong đêm khuya vắng vẻ,</a:t>
            </a:r>
            <a:endParaRPr lang="vi-VN" sz="2800" dirty="0">
              <a:solidFill>
                <a:srgbClr val="003399"/>
              </a:solidFill>
            </a:endParaRPr>
          </a:p>
          <a:p>
            <a:r>
              <a:rPr lang="vi-VN" sz="2800" dirty="0">
                <a:solidFill>
                  <a:srgbClr val="000000"/>
                </a:solidFill>
              </a:rPr>
              <a:t>Chú đi tuần đêm nay</a:t>
            </a:r>
            <a:endParaRPr lang="vi-VN" sz="2800" dirty="0">
              <a:solidFill>
                <a:srgbClr val="003399"/>
              </a:solidFill>
            </a:endParaRPr>
          </a:p>
          <a:p>
            <a:r>
              <a:rPr lang="vi-VN" sz="2800" dirty="0">
                <a:solidFill>
                  <a:srgbClr val="000000"/>
                </a:solidFill>
              </a:rPr>
              <a:t>Nép mình dưới bóng hàng cây</a:t>
            </a:r>
            <a:endParaRPr lang="vi-VN" sz="2800" dirty="0">
              <a:solidFill>
                <a:srgbClr val="003399"/>
              </a:solidFill>
            </a:endParaRPr>
          </a:p>
          <a:p>
            <a:r>
              <a:rPr lang="vi-VN" sz="2800" dirty="0">
                <a:solidFill>
                  <a:srgbClr val="000000"/>
                </a:solidFill>
              </a:rPr>
              <a:t>Gió đông lạnh buốt đôi tay chú rồi!</a:t>
            </a:r>
            <a:endParaRPr lang="vi-VN" sz="2800" dirty="0">
              <a:solidFill>
                <a:srgbClr val="003399"/>
              </a:solidFill>
            </a:endParaRPr>
          </a:p>
          <a:p>
            <a:r>
              <a:rPr lang="vi-VN" sz="2800" dirty="0">
                <a:solidFill>
                  <a:srgbClr val="000000"/>
                </a:solidFill>
              </a:rPr>
              <a:t>Rét thì mặc rét cháu ơi!</a:t>
            </a:r>
            <a:endParaRPr lang="vi-VN" sz="2800" dirty="0">
              <a:solidFill>
                <a:srgbClr val="003399"/>
              </a:solidFill>
            </a:endParaRPr>
          </a:p>
          <a:p>
            <a:r>
              <a:rPr lang="vi-VN" sz="2800" dirty="0">
                <a:solidFill>
                  <a:srgbClr val="000000"/>
                </a:solidFill>
              </a:rPr>
              <a:t>Chú đi giữ mãi ấm nơi cháu nằm.</a:t>
            </a:r>
          </a:p>
          <a:p>
            <a:endParaRPr lang="vi-VN" sz="2800" dirty="0">
              <a:solidFill>
                <a:srgbClr val="003399"/>
              </a:solidFill>
            </a:endParaRPr>
          </a:p>
          <a:p>
            <a:r>
              <a:rPr lang="vi-VN" sz="2800" dirty="0">
                <a:solidFill>
                  <a:srgbClr val="000000"/>
                </a:solidFill>
              </a:rPr>
              <a:t>Mai các cháu học hành tiến bộ</a:t>
            </a:r>
            <a:endParaRPr lang="vi-VN" sz="2800" dirty="0">
              <a:solidFill>
                <a:srgbClr val="003399"/>
              </a:solidFill>
            </a:endParaRPr>
          </a:p>
          <a:p>
            <a:r>
              <a:rPr lang="vi-VN" sz="2800" dirty="0">
                <a:solidFill>
                  <a:srgbClr val="000000"/>
                </a:solidFill>
              </a:rPr>
              <a:t>Đời đẹp tươi khăn đỏ tung bay</a:t>
            </a:r>
            <a:endParaRPr lang="vi-VN" sz="2800" dirty="0">
              <a:solidFill>
                <a:srgbClr val="003399"/>
              </a:solidFill>
            </a:endParaRPr>
          </a:p>
          <a:p>
            <a:r>
              <a:rPr lang="vi-VN" sz="2800" dirty="0">
                <a:solidFill>
                  <a:srgbClr val="000000"/>
                </a:solidFill>
              </a:rPr>
              <a:t>Cháu ơi! Ngủ nhé, cho say …</a:t>
            </a:r>
          </a:p>
          <a:p>
            <a:r>
              <a:rPr lang="vi-VN" sz="2800" dirty="0">
                <a:solidFill>
                  <a:srgbClr val="000000"/>
                </a:solidFill>
              </a:rPr>
              <a:t>                                              </a:t>
            </a:r>
            <a:r>
              <a:rPr lang="vi-VN" sz="2800" b="1" dirty="0">
                <a:solidFill>
                  <a:srgbClr val="000000"/>
                </a:solidFill>
              </a:rPr>
              <a:t>TRẦN NGỌC</a:t>
            </a:r>
            <a:endParaRPr lang="vi-VN" sz="2800" b="1" dirty="0">
              <a:solidFill>
                <a:srgbClr val="003399"/>
              </a:solidFill>
            </a:endParaRPr>
          </a:p>
        </p:txBody>
      </p:sp>
      <p:sp>
        <p:nvSpPr>
          <p:cNvPr id="14" name="Rectangle 13">
            <a:extLst>
              <a:ext uri="{FF2B5EF4-FFF2-40B4-BE49-F238E27FC236}">
                <a16:creationId xmlns:a16="http://schemas.microsoft.com/office/drawing/2014/main" id="{0FA377AF-4635-44D8-8B1B-EDD90840087C}"/>
              </a:ext>
            </a:extLst>
          </p:cNvPr>
          <p:cNvSpPr/>
          <p:nvPr/>
        </p:nvSpPr>
        <p:spPr>
          <a:xfrm>
            <a:off x="4953700" y="399831"/>
            <a:ext cx="2517036" cy="707886"/>
          </a:xfrm>
          <a:prstGeom prst="rect">
            <a:avLst/>
          </a:prstGeom>
        </p:spPr>
        <p:txBody>
          <a:bodyPr wrap="none">
            <a:spAutoFit/>
          </a:bodyPr>
          <a:lstStyle/>
          <a:p>
            <a:r>
              <a:rPr lang="vi-VN" altLang="zh-CN" sz="4000" b="1" noProof="1">
                <a:solidFill>
                  <a:srgbClr val="5F7700"/>
                </a:solidFill>
                <a:latin typeface="Pattaya" panose="00000500000000000000" pitchFamily="2" charset="-34"/>
                <a:ea typeface="字魂189号-星岩乐黑体" panose="00000500000000000000" charset="-122"/>
                <a:cs typeface="Pattaya" panose="00000500000000000000" pitchFamily="2" charset="-34"/>
                <a:sym typeface="+mn-lt"/>
              </a:rPr>
              <a:t>Chú đi tuần</a:t>
            </a:r>
            <a:endParaRPr lang="en-US" sz="4000" dirty="0"/>
          </a:p>
        </p:txBody>
      </p:sp>
      <p:pic>
        <p:nvPicPr>
          <p:cNvPr id="18" name="Picture 8" descr="Colorful numbers with clouds Container sticker - TenStickers">
            <a:extLst>
              <a:ext uri="{FF2B5EF4-FFF2-40B4-BE49-F238E27FC236}">
                <a16:creationId xmlns:a16="http://schemas.microsoft.com/office/drawing/2014/main" id="{DE30F9E1-8CA1-4C4D-89C3-4CDE7C8D232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3259627" y="1228397"/>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Colorful numbers with clouds Container sticker - TenStickers">
            <a:extLst>
              <a:ext uri="{FF2B5EF4-FFF2-40B4-BE49-F238E27FC236}">
                <a16:creationId xmlns:a16="http://schemas.microsoft.com/office/drawing/2014/main" id="{11DD2D2B-8151-4D8D-99BC-082EB8832B3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3409258" y="4092342"/>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D73A8753-1054-4F54-99B4-8E758642C96E}"/>
              </a:ext>
            </a:extLst>
          </p:cNvPr>
          <p:cNvSpPr/>
          <p:nvPr/>
        </p:nvSpPr>
        <p:spPr>
          <a:xfrm>
            <a:off x="2057654" y="6034166"/>
            <a:ext cx="1484702" cy="461665"/>
          </a:xfrm>
          <a:prstGeom prst="rect">
            <a:avLst/>
          </a:prstGeom>
        </p:spPr>
        <p:txBody>
          <a:bodyPr wrap="none">
            <a:spAutoFit/>
          </a:bodyPr>
          <a:lstStyle/>
          <a:p>
            <a:r>
              <a:rPr lang="vi-VN" sz="2400" b="1" dirty="0">
                <a:solidFill>
                  <a:srgbClr val="002060"/>
                </a:solidFill>
                <a:latin typeface="Pattaya" panose="00000500000000000000" pitchFamily="2" charset="-34"/>
                <a:cs typeface="Pattaya" panose="00000500000000000000" pitchFamily="2" charset="-34"/>
              </a:rPr>
              <a:t>Từ khó đọc</a:t>
            </a:r>
            <a:endParaRPr lang="en-US" sz="2400" b="1" dirty="0">
              <a:solidFill>
                <a:srgbClr val="002060"/>
              </a:solidFill>
              <a:latin typeface="Pattaya" panose="00000500000000000000" pitchFamily="2" charset="-34"/>
              <a:cs typeface="Pattaya" panose="00000500000000000000" pitchFamily="2" charset="-34"/>
            </a:endParaRPr>
          </a:p>
        </p:txBody>
      </p:sp>
      <p:sp>
        <p:nvSpPr>
          <p:cNvPr id="21" name="Rectangle 20">
            <a:extLst>
              <a:ext uri="{FF2B5EF4-FFF2-40B4-BE49-F238E27FC236}">
                <a16:creationId xmlns:a16="http://schemas.microsoft.com/office/drawing/2014/main" id="{C42B8009-B77C-4D91-93B4-0A8837D73672}"/>
              </a:ext>
            </a:extLst>
          </p:cNvPr>
          <p:cNvSpPr/>
          <p:nvPr/>
        </p:nvSpPr>
        <p:spPr>
          <a:xfrm>
            <a:off x="1108773" y="6094748"/>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2BE89D75-E800-49E5-8B79-C6B70588557E}"/>
              </a:ext>
            </a:extLst>
          </p:cNvPr>
          <p:cNvSpPr/>
          <p:nvPr/>
        </p:nvSpPr>
        <p:spPr>
          <a:xfrm>
            <a:off x="5343985" y="2534885"/>
            <a:ext cx="1514015" cy="469688"/>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1039495" y="674370"/>
            <a:ext cx="10306685" cy="838200"/>
            <a:chOff x="1365" y="1525"/>
            <a:chExt cx="16231" cy="1320"/>
          </a:xfrm>
        </p:grpSpPr>
        <p:sp>
          <p:nvSpPr>
            <p:cNvPr id="8" name="圆角矩形 7"/>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6" name="圆角矩形 5"/>
            <p:cNvSpPr/>
            <p:nvPr/>
          </p:nvSpPr>
          <p:spPr>
            <a:xfrm>
              <a:off x="1365" y="1525"/>
              <a:ext cx="1612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sp>
        <p:nvSpPr>
          <p:cNvPr id="5" name="Rectangle 4">
            <a:extLst>
              <a:ext uri="{FF2B5EF4-FFF2-40B4-BE49-F238E27FC236}">
                <a16:creationId xmlns:a16="http://schemas.microsoft.com/office/drawing/2014/main" id="{9E10DDCB-67AA-44CD-A050-A5D128FFECFD}"/>
              </a:ext>
            </a:extLst>
          </p:cNvPr>
          <p:cNvSpPr/>
          <p:nvPr/>
        </p:nvSpPr>
        <p:spPr>
          <a:xfrm>
            <a:off x="2830943" y="482810"/>
            <a:ext cx="6936515" cy="938719"/>
          </a:xfrm>
          <a:prstGeom prst="rect">
            <a:avLst/>
          </a:prstGeom>
        </p:spPr>
        <p:txBody>
          <a:bodyPr wrap="none">
            <a:spAutoFit/>
          </a:bodyPr>
          <a:lstStyle/>
          <a:p>
            <a:pPr algn="ctr">
              <a:lnSpc>
                <a:spcPct val="150000"/>
              </a:lnSpc>
              <a:defRPr/>
            </a:pPr>
            <a:r>
              <a:rPr lang="vi-VN" altLang="zh-CN"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Hoàn cảnh người chiến sĩ đi tuần</a:t>
            </a:r>
            <a:endParaRPr lang="zh-CN" altLang="en-US"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19" name="Picture 18">
            <a:extLst>
              <a:ext uri="{FF2B5EF4-FFF2-40B4-BE49-F238E27FC236}">
                <a16:creationId xmlns:a16="http://schemas.microsoft.com/office/drawing/2014/main" id="{1107A892-E058-4F4B-945B-B5C7A3A97F1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5599" b="94141" l="70864" r="93558">
                        <a14:foregroundMark x1="79868" y1="80990" x2="85286" y2="80208"/>
                        <a14:foregroundMark x1="85286" y1="80208" x2="87921" y2="80208"/>
                        <a14:foregroundMark x1="87921" y1="80078" x2="87921" y2="80078"/>
                        <a14:foregroundMark x1="87921" y1="80078" x2="87921" y2="80078"/>
                        <a14:foregroundMark x1="80307" y1="80078" x2="87482" y2="79036"/>
                        <a14:foregroundMark x1="81698" y1="92578" x2="86384" y2="91406"/>
                        <a14:foregroundMark x1="80820" y1="94141" x2="83163" y2="91667"/>
                        <a14:foregroundMark x1="81113" y1="91667" x2="83748" y2="91667"/>
                        <a14:foregroundMark x1="87335" y1="91406" x2="88580" y2="91667"/>
                        <a14:foregroundMark x1="87775" y1="89844" x2="89019" y2="93620"/>
                        <a14:foregroundMark x1="86823" y1="93099" x2="84041" y2="93099"/>
                      </a14:backgroundRemoval>
                    </a14:imgEffect>
                  </a14:imgLayer>
                </a14:imgProps>
              </a:ext>
            </a:extLst>
          </a:blip>
          <a:srcRect l="68109" t="51168" r="3526" b="4049"/>
          <a:stretch/>
        </p:blipFill>
        <p:spPr>
          <a:xfrm>
            <a:off x="8381999" y="3428149"/>
            <a:ext cx="3549439" cy="3150661"/>
          </a:xfrm>
          <a:prstGeom prst="rect">
            <a:avLst/>
          </a:prstGeom>
        </p:spPr>
      </p:pic>
      <p:grpSp>
        <p:nvGrpSpPr>
          <p:cNvPr id="20" name="Group 19">
            <a:extLst>
              <a:ext uri="{FF2B5EF4-FFF2-40B4-BE49-F238E27FC236}">
                <a16:creationId xmlns:a16="http://schemas.microsoft.com/office/drawing/2014/main" id="{98689807-5D1B-4918-8281-65C50B137390}"/>
              </a:ext>
            </a:extLst>
          </p:cNvPr>
          <p:cNvGrpSpPr/>
          <p:nvPr/>
        </p:nvGrpSpPr>
        <p:grpSpPr>
          <a:xfrm>
            <a:off x="6632141" y="1579667"/>
            <a:ext cx="5129964" cy="2467820"/>
            <a:chOff x="6632141" y="1579667"/>
            <a:chExt cx="5129964" cy="2467820"/>
          </a:xfrm>
        </p:grpSpPr>
        <p:pic>
          <p:nvPicPr>
            <p:cNvPr id="21" name="Picture 4">
              <a:extLst>
                <a:ext uri="{FF2B5EF4-FFF2-40B4-BE49-F238E27FC236}">
                  <a16:creationId xmlns:a16="http://schemas.microsoft.com/office/drawing/2014/main" id="{3330B61D-BA7F-4C1F-955D-6AD9492F27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32141" y="1579667"/>
              <a:ext cx="5129964" cy="2467820"/>
            </a:xfrm>
            <a:prstGeom prst="rect">
              <a:avLst/>
            </a:prstGeom>
          </p:spPr>
        </p:pic>
        <p:sp>
          <p:nvSpPr>
            <p:cNvPr id="22" name="Rectangle 21">
              <a:extLst>
                <a:ext uri="{FF2B5EF4-FFF2-40B4-BE49-F238E27FC236}">
                  <a16:creationId xmlns:a16="http://schemas.microsoft.com/office/drawing/2014/main" id="{98C5EFB3-C481-47AA-90AE-FE818139DEA8}"/>
                </a:ext>
              </a:extLst>
            </p:cNvPr>
            <p:cNvSpPr/>
            <p:nvPr/>
          </p:nvSpPr>
          <p:spPr>
            <a:xfrm>
              <a:off x="6998322" y="2103250"/>
              <a:ext cx="4397602" cy="1200329"/>
            </a:xfrm>
            <a:prstGeom prst="rect">
              <a:avLst/>
            </a:prstGeom>
          </p:spPr>
          <p:txBody>
            <a:bodyPr wrap="square">
              <a:spAutoFit/>
            </a:bodyPr>
            <a:lstStyle/>
            <a:p>
              <a:pPr algn="ctr">
                <a:defRPr/>
              </a:pPr>
              <a:r>
                <a:rPr lang="vi-VN" altLang="zh-CN" sz="36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Người chiến sĩ đi tuần trong hoàn cảnh nào?</a:t>
              </a:r>
              <a:endParaRPr lang="zh-CN" altLang="en-US" sz="36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grpSp>
      <p:sp>
        <p:nvSpPr>
          <p:cNvPr id="23" name="Rectangle 22">
            <a:extLst>
              <a:ext uri="{FF2B5EF4-FFF2-40B4-BE49-F238E27FC236}">
                <a16:creationId xmlns:a16="http://schemas.microsoft.com/office/drawing/2014/main" id="{5BFD2467-68A7-4E51-BE4E-346EA06B691C}"/>
              </a:ext>
            </a:extLst>
          </p:cNvPr>
          <p:cNvSpPr/>
          <p:nvPr/>
        </p:nvSpPr>
        <p:spPr>
          <a:xfrm>
            <a:off x="667370" y="2178420"/>
            <a:ext cx="2353529" cy="837473"/>
          </a:xfrm>
          <a:prstGeom prst="rect">
            <a:avLst/>
          </a:prstGeom>
        </p:spPr>
        <p:txBody>
          <a:bodyPr wrap="none">
            <a:spAutoFit/>
          </a:bodyPr>
          <a:lstStyle/>
          <a:p>
            <a:pPr algn="ctr">
              <a:lnSpc>
                <a:spcPct val="150000"/>
              </a:lnSpc>
              <a:defRPr/>
            </a:pPr>
            <a:r>
              <a:rPr lang="vi-VN" altLang="zh-CN"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 Thời gian:</a:t>
            </a:r>
            <a:endParaRPr lang="zh-CN" altLang="en-US"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sp>
        <p:nvSpPr>
          <p:cNvPr id="25" name="Rectangle 24">
            <a:extLst>
              <a:ext uri="{FF2B5EF4-FFF2-40B4-BE49-F238E27FC236}">
                <a16:creationId xmlns:a16="http://schemas.microsoft.com/office/drawing/2014/main" id="{E0E7459B-C31C-4A29-A859-578F7172697A}"/>
              </a:ext>
            </a:extLst>
          </p:cNvPr>
          <p:cNvSpPr/>
          <p:nvPr/>
        </p:nvSpPr>
        <p:spPr>
          <a:xfrm>
            <a:off x="667369" y="3338506"/>
            <a:ext cx="2210863" cy="837473"/>
          </a:xfrm>
          <a:prstGeom prst="rect">
            <a:avLst/>
          </a:prstGeom>
        </p:spPr>
        <p:txBody>
          <a:bodyPr wrap="none">
            <a:spAutoFit/>
          </a:bodyPr>
          <a:lstStyle/>
          <a:p>
            <a:pPr algn="ctr">
              <a:lnSpc>
                <a:spcPct val="150000"/>
              </a:lnSpc>
              <a:defRPr/>
            </a:pPr>
            <a:r>
              <a:rPr lang="vi-VN" altLang="zh-CN"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 Thời tiết:</a:t>
            </a:r>
            <a:endParaRPr lang="zh-CN" altLang="en-US"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sp>
        <p:nvSpPr>
          <p:cNvPr id="27" name="Rectangle 26">
            <a:extLst>
              <a:ext uri="{FF2B5EF4-FFF2-40B4-BE49-F238E27FC236}">
                <a16:creationId xmlns:a16="http://schemas.microsoft.com/office/drawing/2014/main" id="{E0CA5893-F5BF-4AB3-8C54-655A6633009B}"/>
              </a:ext>
            </a:extLst>
          </p:cNvPr>
          <p:cNvSpPr/>
          <p:nvPr/>
        </p:nvSpPr>
        <p:spPr>
          <a:xfrm>
            <a:off x="667369" y="4431179"/>
            <a:ext cx="5830442" cy="837473"/>
          </a:xfrm>
          <a:prstGeom prst="rect">
            <a:avLst/>
          </a:prstGeom>
        </p:spPr>
        <p:txBody>
          <a:bodyPr wrap="none">
            <a:spAutoFit/>
          </a:bodyPr>
          <a:lstStyle/>
          <a:p>
            <a:pPr algn="ctr">
              <a:lnSpc>
                <a:spcPct val="150000"/>
              </a:lnSpc>
              <a:defRPr/>
            </a:pPr>
            <a:r>
              <a:rPr lang="vi-VN" altLang="zh-CN"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rPr>
              <a:t>- Mọi người trong thành phố:</a:t>
            </a:r>
            <a:endParaRPr lang="zh-CN" altLang="en-US" sz="3600" b="1" dirty="0">
              <a:solidFill>
                <a:schemeClr val="accent6">
                  <a:lumMod val="50000"/>
                </a:schemeClr>
              </a:solidFill>
              <a:latin typeface="Calibri" panose="020F0502020204030204" pitchFamily="34" charset="0"/>
              <a:ea typeface="思源黑体 CN Light" panose="020B0300000000000000" charset="-122"/>
              <a:cs typeface="Calibri" panose="020F0502020204030204" pitchFamily="34" charset="0"/>
              <a:sym typeface="+mn-ea"/>
            </a:endParaRPr>
          </a:p>
        </p:txBody>
      </p:sp>
      <p:sp>
        <p:nvSpPr>
          <p:cNvPr id="28" name="Rectangle 27">
            <a:extLst>
              <a:ext uri="{FF2B5EF4-FFF2-40B4-BE49-F238E27FC236}">
                <a16:creationId xmlns:a16="http://schemas.microsoft.com/office/drawing/2014/main" id="{3C6B56A6-2B0C-4ED6-A923-B83188A695C0}"/>
              </a:ext>
            </a:extLst>
          </p:cNvPr>
          <p:cNvSpPr/>
          <p:nvPr/>
        </p:nvSpPr>
        <p:spPr>
          <a:xfrm>
            <a:off x="2870728" y="2178420"/>
            <a:ext cx="2478564" cy="837473"/>
          </a:xfrm>
          <a:prstGeom prst="rect">
            <a:avLst/>
          </a:prstGeom>
        </p:spPr>
        <p:txBody>
          <a:bodyPr wrap="none">
            <a:spAutoFit/>
          </a:bodyPr>
          <a:lstStyle/>
          <a:p>
            <a:pPr algn="ctr">
              <a:lnSpc>
                <a:spcPct val="150000"/>
              </a:lnSpc>
              <a:defRPr/>
            </a:pPr>
            <a:r>
              <a:rPr lang="vi-VN" altLang="zh-CN"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rPr>
              <a:t>Đêm khuya.</a:t>
            </a:r>
            <a:endParaRPr lang="zh-CN" altLang="en-US"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endParaRPr>
          </a:p>
        </p:txBody>
      </p:sp>
      <p:pic>
        <p:nvPicPr>
          <p:cNvPr id="29" name="Picture 2">
            <a:extLst>
              <a:ext uri="{FF2B5EF4-FFF2-40B4-BE49-F238E27FC236}">
                <a16:creationId xmlns:a16="http://schemas.microsoft.com/office/drawing/2014/main" id="{C07B2FE2-93D6-4B6C-9841-04C89A3DD0E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55272" y="1960692"/>
            <a:ext cx="1107535" cy="926302"/>
          </a:xfrm>
          <a:prstGeom prst="rect">
            <a:avLst/>
          </a:prstGeom>
        </p:spPr>
      </p:pic>
      <p:sp>
        <p:nvSpPr>
          <p:cNvPr id="30" name="Rectangle 29">
            <a:extLst>
              <a:ext uri="{FF2B5EF4-FFF2-40B4-BE49-F238E27FC236}">
                <a16:creationId xmlns:a16="http://schemas.microsoft.com/office/drawing/2014/main" id="{8D3F1F47-22DA-43FA-95A1-CEA421D41F61}"/>
              </a:ext>
            </a:extLst>
          </p:cNvPr>
          <p:cNvSpPr/>
          <p:nvPr/>
        </p:nvSpPr>
        <p:spPr>
          <a:xfrm>
            <a:off x="2723248" y="3332528"/>
            <a:ext cx="4602543" cy="837473"/>
          </a:xfrm>
          <a:prstGeom prst="rect">
            <a:avLst/>
          </a:prstGeom>
        </p:spPr>
        <p:txBody>
          <a:bodyPr wrap="none">
            <a:spAutoFit/>
          </a:bodyPr>
          <a:lstStyle/>
          <a:p>
            <a:pPr algn="ctr">
              <a:lnSpc>
                <a:spcPct val="150000"/>
              </a:lnSpc>
              <a:defRPr/>
            </a:pPr>
            <a:r>
              <a:rPr lang="vi-VN" altLang="zh-CN"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rPr>
              <a:t>Gió đông lạnh hun hút.</a:t>
            </a:r>
            <a:endParaRPr lang="zh-CN" altLang="en-US"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endParaRPr>
          </a:p>
        </p:txBody>
      </p:sp>
      <p:grpSp>
        <p:nvGrpSpPr>
          <p:cNvPr id="24" name="Group 23">
            <a:extLst>
              <a:ext uri="{FF2B5EF4-FFF2-40B4-BE49-F238E27FC236}">
                <a16:creationId xmlns:a16="http://schemas.microsoft.com/office/drawing/2014/main" id="{36F0A6E7-4B95-41A6-B528-FAF4F66AF51F}"/>
              </a:ext>
            </a:extLst>
          </p:cNvPr>
          <p:cNvGrpSpPr/>
          <p:nvPr/>
        </p:nvGrpSpPr>
        <p:grpSpPr>
          <a:xfrm>
            <a:off x="7308942" y="2952150"/>
            <a:ext cx="2406442" cy="1514919"/>
            <a:chOff x="6920876" y="3086100"/>
            <a:chExt cx="7925124" cy="4114800"/>
          </a:xfrm>
        </p:grpSpPr>
        <p:pic>
          <p:nvPicPr>
            <p:cNvPr id="31" name="Picture 3">
              <a:extLst>
                <a:ext uri="{FF2B5EF4-FFF2-40B4-BE49-F238E27FC236}">
                  <a16:creationId xmlns:a16="http://schemas.microsoft.com/office/drawing/2014/main" id="{B5AAAF63-0048-4E58-9686-5F3C45879AD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920876" y="3086100"/>
              <a:ext cx="4446248" cy="4114800"/>
            </a:xfrm>
            <a:prstGeom prst="rect">
              <a:avLst/>
            </a:prstGeom>
          </p:spPr>
        </p:pic>
        <p:pic>
          <p:nvPicPr>
            <p:cNvPr id="32" name="Picture 4">
              <a:extLst>
                <a:ext uri="{FF2B5EF4-FFF2-40B4-BE49-F238E27FC236}">
                  <a16:creationId xmlns:a16="http://schemas.microsoft.com/office/drawing/2014/main" id="{B2264930-02CF-4779-8702-023B86C90B9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367124" y="3086100"/>
              <a:ext cx="3478876" cy="4114800"/>
            </a:xfrm>
            <a:prstGeom prst="rect">
              <a:avLst/>
            </a:prstGeom>
          </p:spPr>
        </p:pic>
      </p:grpSp>
      <p:sp>
        <p:nvSpPr>
          <p:cNvPr id="33" name="Rectangle 32">
            <a:extLst>
              <a:ext uri="{FF2B5EF4-FFF2-40B4-BE49-F238E27FC236}">
                <a16:creationId xmlns:a16="http://schemas.microsoft.com/office/drawing/2014/main" id="{C73D2ADD-EE7E-43E5-B58A-9D49D79FD048}"/>
              </a:ext>
            </a:extLst>
          </p:cNvPr>
          <p:cNvSpPr/>
          <p:nvPr/>
        </p:nvSpPr>
        <p:spPr>
          <a:xfrm>
            <a:off x="6383915" y="4433745"/>
            <a:ext cx="3320140" cy="837473"/>
          </a:xfrm>
          <a:prstGeom prst="rect">
            <a:avLst/>
          </a:prstGeom>
        </p:spPr>
        <p:txBody>
          <a:bodyPr wrap="none">
            <a:spAutoFit/>
          </a:bodyPr>
          <a:lstStyle/>
          <a:p>
            <a:pPr algn="ctr">
              <a:lnSpc>
                <a:spcPct val="150000"/>
              </a:lnSpc>
              <a:defRPr/>
            </a:pPr>
            <a:r>
              <a:rPr lang="vi-VN" altLang="zh-CN"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rPr>
              <a:t>Yên giấc ngủ say</a:t>
            </a:r>
            <a:endParaRPr lang="zh-CN" altLang="en-US" sz="3600" b="1" dirty="0">
              <a:solidFill>
                <a:srgbClr val="FF0000"/>
              </a:solidFill>
              <a:latin typeface="Calibri" panose="020F0502020204030204" pitchFamily="34" charset="0"/>
              <a:ea typeface="思源黑体 CN Light" panose="020B0300000000000000" charset="-122"/>
              <a:cs typeface="Calibri" panose="020F0502020204030204" pitchFamily="34" charset="0"/>
              <a:sym typeface="+mn-ea"/>
            </a:endParaRPr>
          </a:p>
        </p:txBody>
      </p:sp>
      <p:pic>
        <p:nvPicPr>
          <p:cNvPr id="35" name="Picture 5">
            <a:extLst>
              <a:ext uri="{FF2B5EF4-FFF2-40B4-BE49-F238E27FC236}">
                <a16:creationId xmlns:a16="http://schemas.microsoft.com/office/drawing/2014/main" id="{5FEF1F4B-6BBB-477F-A2E0-2EE04049911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630783" y="4284602"/>
            <a:ext cx="2007335" cy="143775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1000"/>
                                        <p:tgtEl>
                                          <p:spTgt spid="28"/>
                                        </p:tgtEl>
                                      </p:cBhvr>
                                    </p:animEffect>
                                    <p:anim calcmode="lin" valueType="num">
                                      <p:cBhvr>
                                        <p:cTn id="41" dur="1000" fill="hold"/>
                                        <p:tgtEl>
                                          <p:spTgt spid="28"/>
                                        </p:tgtEl>
                                        <p:attrNameLst>
                                          <p:attrName>ppt_x</p:attrName>
                                        </p:attrNameLst>
                                      </p:cBhvr>
                                      <p:tavLst>
                                        <p:tav tm="0">
                                          <p:val>
                                            <p:strVal val="#ppt_x"/>
                                          </p:val>
                                        </p:tav>
                                        <p:tav tm="100000">
                                          <p:val>
                                            <p:strVal val="#ppt_x"/>
                                          </p:val>
                                        </p:tav>
                                      </p:tavLst>
                                    </p:anim>
                                    <p:anim calcmode="lin" valueType="num">
                                      <p:cBhvr>
                                        <p:cTn id="42" dur="1000" fill="hold"/>
                                        <p:tgtEl>
                                          <p:spTgt spid="28"/>
                                        </p:tgtEl>
                                        <p:attrNameLst>
                                          <p:attrName>ppt_y</p:attrName>
                                        </p:attrNameLst>
                                      </p:cBhvr>
                                      <p:tavLst>
                                        <p:tav tm="0">
                                          <p:val>
                                            <p:strVal val="#ppt_y+.1"/>
                                          </p:val>
                                        </p:tav>
                                        <p:tav tm="100000">
                                          <p:val>
                                            <p:strVal val="#ppt_y"/>
                                          </p:val>
                                        </p:tav>
                                      </p:tavLst>
                                    </p:anim>
                                  </p:childTnLst>
                                </p:cTn>
                              </p:par>
                              <p:par>
                                <p:cTn id="43" presetID="10"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1000"/>
                                        <p:tgtEl>
                                          <p:spTgt spid="33"/>
                                        </p:tgtEl>
                                      </p:cBhvr>
                                    </p:animEffect>
                                    <p:anim calcmode="lin" valueType="num">
                                      <p:cBhvr>
                                        <p:cTn id="61" dur="1000" fill="hold"/>
                                        <p:tgtEl>
                                          <p:spTgt spid="33"/>
                                        </p:tgtEl>
                                        <p:attrNameLst>
                                          <p:attrName>ppt_x</p:attrName>
                                        </p:attrNameLst>
                                      </p:cBhvr>
                                      <p:tavLst>
                                        <p:tav tm="0">
                                          <p:val>
                                            <p:strVal val="#ppt_x"/>
                                          </p:val>
                                        </p:tav>
                                        <p:tav tm="100000">
                                          <p:val>
                                            <p:strVal val="#ppt_x"/>
                                          </p:val>
                                        </p:tav>
                                      </p:tavLst>
                                    </p:anim>
                                    <p:anim calcmode="lin" valueType="num">
                                      <p:cBhvr>
                                        <p:cTn id="62" dur="1000" fill="hold"/>
                                        <p:tgtEl>
                                          <p:spTgt spid="33"/>
                                        </p:tgtEl>
                                        <p:attrNameLst>
                                          <p:attrName>ppt_y</p:attrName>
                                        </p:attrNameLst>
                                      </p:cBhvr>
                                      <p:tavLst>
                                        <p:tav tm="0">
                                          <p:val>
                                            <p:strVal val="#ppt_y+.1"/>
                                          </p:val>
                                        </p:tav>
                                        <p:tav tm="100000">
                                          <p:val>
                                            <p:strVal val="#ppt_y"/>
                                          </p:val>
                                        </p:tav>
                                      </p:tavLst>
                                    </p:anim>
                                  </p:childTnLst>
                                </p:cTn>
                              </p:par>
                              <p:par>
                                <p:cTn id="63" presetID="10"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P spid="3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53DC06D2-DE3E-47DB-972D-C6EF88B0EBA4}"/>
              </a:ext>
            </a:extLst>
          </p:cNvPr>
          <p:cNvSpPr/>
          <p:nvPr/>
        </p:nvSpPr>
        <p:spPr>
          <a:xfrm>
            <a:off x="429895" y="381000"/>
            <a:ext cx="11332210" cy="6096000"/>
          </a:xfrm>
          <a:prstGeom prst="round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8">
            <a:extLst>
              <a:ext uri="{FF2B5EF4-FFF2-40B4-BE49-F238E27FC236}">
                <a16:creationId xmlns:a16="http://schemas.microsoft.com/office/drawing/2014/main" id="{14CCE276-9F81-450D-B667-1CBA2E2027F8}"/>
              </a:ext>
            </a:extLst>
          </p:cNvPr>
          <p:cNvGrpSpPr/>
          <p:nvPr/>
        </p:nvGrpSpPr>
        <p:grpSpPr>
          <a:xfrm>
            <a:off x="1039495" y="674370"/>
            <a:ext cx="10306685" cy="838200"/>
            <a:chOff x="1365" y="1525"/>
            <a:chExt cx="16231" cy="1320"/>
          </a:xfrm>
        </p:grpSpPr>
        <p:sp>
          <p:nvSpPr>
            <p:cNvPr id="13" name="圆角矩形 7">
              <a:extLst>
                <a:ext uri="{FF2B5EF4-FFF2-40B4-BE49-F238E27FC236}">
                  <a16:creationId xmlns:a16="http://schemas.microsoft.com/office/drawing/2014/main" id="{EF27A0E0-4DDB-44CD-AC56-7127E4525736}"/>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7CABA312-AA36-4433-B923-DB0C22DD6D0E}"/>
                </a:ext>
              </a:extLst>
            </p:cNvPr>
            <p:cNvSpPr/>
            <p:nvPr/>
          </p:nvSpPr>
          <p:spPr>
            <a:xfrm>
              <a:off x="1365" y="1525"/>
              <a:ext cx="16123" cy="1212"/>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sp>
        <p:nvSpPr>
          <p:cNvPr id="17" name="Rectangle 16">
            <a:extLst>
              <a:ext uri="{FF2B5EF4-FFF2-40B4-BE49-F238E27FC236}">
                <a16:creationId xmlns:a16="http://schemas.microsoft.com/office/drawing/2014/main" id="{DE43A522-2581-40A9-81F7-B45B1BAD2314}"/>
              </a:ext>
            </a:extLst>
          </p:cNvPr>
          <p:cNvSpPr/>
          <p:nvPr/>
        </p:nvSpPr>
        <p:spPr>
          <a:xfrm>
            <a:off x="2818118" y="482810"/>
            <a:ext cx="6962163" cy="938719"/>
          </a:xfrm>
          <a:prstGeom prst="rect">
            <a:avLst/>
          </a:prstGeom>
        </p:spPr>
        <p:txBody>
          <a:bodyPr wrap="none">
            <a:spAutoFit/>
          </a:bodyPr>
          <a:lstStyle/>
          <a:p>
            <a:pPr algn="ctr">
              <a:lnSpc>
                <a:spcPct val="150000"/>
              </a:lnSpc>
              <a:defRPr/>
            </a:pPr>
            <a:r>
              <a:rPr lang="vi-VN" altLang="zh-CN"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Hoàn cảnh người chiến sĩ đi tuần</a:t>
            </a:r>
            <a:endParaRPr lang="zh-CN" altLang="en-US" sz="40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5" name="Picture 4">
            <a:extLst>
              <a:ext uri="{FF2B5EF4-FFF2-40B4-BE49-F238E27FC236}">
                <a16:creationId xmlns:a16="http://schemas.microsoft.com/office/drawing/2014/main" id="{CF26CB9B-F9C4-412D-9555-71389DEA7313}"/>
              </a:ext>
            </a:extLst>
          </p:cNvPr>
          <p:cNvPicPr>
            <a:picLocks noChangeAspect="1"/>
          </p:cNvPicPr>
          <p:nvPr/>
        </p:nvPicPr>
        <p:blipFill rotWithShape="1">
          <a:blip r:embed="rId4">
            <a:extLst>
              <a:ext uri="{28A0092B-C50C-407E-A947-70E740481C1C}">
                <a14:useLocalDpi xmlns:a14="http://schemas.microsoft.com/office/drawing/2010/main" val="0"/>
              </a:ext>
            </a:extLst>
          </a:blip>
          <a:srcRect l="10778" t="8667" r="11631"/>
          <a:stretch/>
        </p:blipFill>
        <p:spPr>
          <a:xfrm>
            <a:off x="2373320" y="1839981"/>
            <a:ext cx="2334119" cy="32400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 name="Picture 9">
            <a:extLst>
              <a:ext uri="{FF2B5EF4-FFF2-40B4-BE49-F238E27FC236}">
                <a16:creationId xmlns:a16="http://schemas.microsoft.com/office/drawing/2014/main" id="{D9C02737-EB5E-4F6C-993C-5DCD6BD3E3D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478712" y="2607285"/>
            <a:ext cx="3308589" cy="2365641"/>
          </a:xfrm>
          <a:prstGeom prst="rect">
            <a:avLst/>
          </a:prstGeom>
        </p:spPr>
      </p:pic>
      <p:graphicFrame>
        <p:nvGraphicFramePr>
          <p:cNvPr id="6" name="Diagram 5">
            <a:extLst>
              <a:ext uri="{FF2B5EF4-FFF2-40B4-BE49-F238E27FC236}">
                <a16:creationId xmlns:a16="http://schemas.microsoft.com/office/drawing/2014/main" id="{ECAD9A5E-7A37-4E25-B6E4-F738F5CA36AD}"/>
              </a:ext>
            </a:extLst>
          </p:cNvPr>
          <p:cNvGraphicFramePr/>
          <p:nvPr>
            <p:extLst>
              <p:ext uri="{D42A27DB-BD31-4B8C-83A1-F6EECF244321}">
                <p14:modId xmlns:p14="http://schemas.microsoft.com/office/powerpoint/2010/main" val="3403626944"/>
              </p:ext>
            </p:extLst>
          </p:nvPr>
        </p:nvGraphicFramePr>
        <p:xfrm>
          <a:off x="4967009" y="3050752"/>
          <a:ext cx="2252133" cy="18880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0" name="Rectangle 19">
            <a:extLst>
              <a:ext uri="{FF2B5EF4-FFF2-40B4-BE49-F238E27FC236}">
                <a16:creationId xmlns:a16="http://schemas.microsoft.com/office/drawing/2014/main" id="{FD85229F-7DE1-4249-9E9B-48457161D547}"/>
              </a:ext>
            </a:extLst>
          </p:cNvPr>
          <p:cNvSpPr/>
          <p:nvPr/>
        </p:nvSpPr>
        <p:spPr>
          <a:xfrm>
            <a:off x="699467" y="5248926"/>
            <a:ext cx="10815200" cy="1077218"/>
          </a:xfrm>
          <a:prstGeom prst="rect">
            <a:avLst/>
          </a:prstGeom>
        </p:spPr>
        <p:txBody>
          <a:bodyPr wrap="square">
            <a:spAutoFit/>
          </a:bodyPr>
          <a:lstStyle/>
          <a:p>
            <a:pPr algn="ctr">
              <a:defRPr/>
            </a:pPr>
            <a:r>
              <a:rPr lang="vi-VN" altLang="zh-CN" sz="3200" b="1" dirty="0">
                <a:solidFill>
                  <a:schemeClr val="accent6">
                    <a:lumMod val="50000"/>
                  </a:schemeClr>
                </a:solidFill>
                <a:latin typeface="Pattaya" panose="00000500000000000000" pitchFamily="2" charset="-34"/>
                <a:ea typeface="思源黑体 CN Light" panose="020B0300000000000000" charset="-122"/>
                <a:cs typeface="Pattaya" panose="00000500000000000000" pitchFamily="2" charset="-34"/>
                <a:sym typeface="+mn-ea"/>
              </a:rPr>
              <a:t>Đặt hình ảnh người chiến sĩ đi tuần bên cạnh hình ảnh giấc ngủ yên bình của các cháu học sinh, tác giả muốn nói lên điều gì?</a:t>
            </a:r>
            <a:endParaRPr lang="zh-CN" altLang="en-US" sz="3200" b="1" dirty="0">
              <a:solidFill>
                <a:schemeClr val="accent6">
                  <a:lumMod val="50000"/>
                </a:schemeClr>
              </a:solidFill>
              <a:latin typeface="Pattaya" panose="00000500000000000000" pitchFamily="2" charset="-34"/>
              <a:ea typeface="思源黑体 CN Light" panose="020B0300000000000000" charset="-122"/>
              <a:cs typeface="Pattaya" panose="00000500000000000000" pitchFamily="2" charset="-34"/>
              <a:sym typeface="+mn-ea"/>
            </a:endParaRPr>
          </a:p>
        </p:txBody>
      </p:sp>
      <p:sp>
        <p:nvSpPr>
          <p:cNvPr id="7" name="Rectangle: Rounded Corners 6">
            <a:extLst>
              <a:ext uri="{FF2B5EF4-FFF2-40B4-BE49-F238E27FC236}">
                <a16:creationId xmlns:a16="http://schemas.microsoft.com/office/drawing/2014/main" id="{18669B54-4B72-4E0A-BDA9-D4AE123BC749}"/>
              </a:ext>
            </a:extLst>
          </p:cNvPr>
          <p:cNvSpPr/>
          <p:nvPr/>
        </p:nvSpPr>
        <p:spPr>
          <a:xfrm>
            <a:off x="1291272" y="5248926"/>
            <a:ext cx="9872980" cy="10772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002060"/>
                </a:solidFill>
                <a:latin typeface="Calibri" panose="020F0502020204030204" pitchFamily="34" charset="0"/>
                <a:cs typeface="Calibri" panose="020F0502020204030204" pitchFamily="34" charset="0"/>
              </a:rPr>
              <a:t>Tác giả muốn ca ngợi những người chiến sĩ tận tụy, </a:t>
            </a:r>
          </a:p>
          <a:p>
            <a:pPr algn="ctr"/>
            <a:r>
              <a:rPr lang="vi-VN" sz="3200" b="1" i="1" dirty="0">
                <a:solidFill>
                  <a:srgbClr val="002060"/>
                </a:solidFill>
                <a:latin typeface="Calibri" panose="020F0502020204030204" pitchFamily="34" charset="0"/>
                <a:cs typeface="Calibri" panose="020F0502020204030204" pitchFamily="34" charset="0"/>
              </a:rPr>
              <a:t>yêu thương trẻ thơ, quên mình vì hạnh phúc của trẻ thơ.</a:t>
            </a:r>
            <a:endParaRPr lang="en-US" sz="3200" b="1" i="1" dirty="0">
              <a:solidFill>
                <a:srgbClr val="002060"/>
              </a:solidFill>
              <a:latin typeface="Calibri" panose="020F0502020204030204" pitchFamily="34" charset="0"/>
              <a:cs typeface="Calibri" panose="020F0502020204030204" pitchFamily="34" charset="0"/>
            </a:endParaRP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20" grpId="0"/>
      <p:bldP spid="20" grpId="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B60E9F5B-E8A4-469E-B7A8-7693184901A2}"/>
              </a:ext>
            </a:extLst>
          </p:cNvPr>
          <p:cNvSpPr/>
          <p:nvPr/>
        </p:nvSpPr>
        <p:spPr>
          <a:xfrm>
            <a:off x="169334" y="253999"/>
            <a:ext cx="11768666" cy="6383867"/>
          </a:xfrm>
          <a:prstGeom prst="roundRect">
            <a:avLst>
              <a:gd name="adj" fmla="val 11111"/>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8">
            <a:extLst>
              <a:ext uri="{FF2B5EF4-FFF2-40B4-BE49-F238E27FC236}">
                <a16:creationId xmlns:a16="http://schemas.microsoft.com/office/drawing/2014/main" id="{5CD65150-5ED9-45A5-9105-E950B27A4E2B}"/>
              </a:ext>
            </a:extLst>
          </p:cNvPr>
          <p:cNvGrpSpPr/>
          <p:nvPr/>
        </p:nvGrpSpPr>
        <p:grpSpPr>
          <a:xfrm>
            <a:off x="1039495" y="415290"/>
            <a:ext cx="10306685" cy="1097280"/>
            <a:chOff x="1365" y="1117"/>
            <a:chExt cx="16231" cy="1728"/>
          </a:xfrm>
        </p:grpSpPr>
        <p:sp>
          <p:nvSpPr>
            <p:cNvPr id="13" name="圆角矩形 7">
              <a:extLst>
                <a:ext uri="{FF2B5EF4-FFF2-40B4-BE49-F238E27FC236}">
                  <a16:creationId xmlns:a16="http://schemas.microsoft.com/office/drawing/2014/main" id="{7F3AAAF8-EA1D-4313-9FB9-2C2F1AC3DE15}"/>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4C89A3C8-173E-48B2-90AC-BFFF6E817541}"/>
                </a:ext>
              </a:extLst>
            </p:cNvPr>
            <p:cNvSpPr/>
            <p:nvPr/>
          </p:nvSpPr>
          <p:spPr>
            <a:xfrm>
              <a:off x="1365" y="1117"/>
              <a:ext cx="16123" cy="1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grpSp>
        <p:nvGrpSpPr>
          <p:cNvPr id="29" name="Group 28">
            <a:extLst>
              <a:ext uri="{FF2B5EF4-FFF2-40B4-BE49-F238E27FC236}">
                <a16:creationId xmlns:a16="http://schemas.microsoft.com/office/drawing/2014/main" id="{35150880-4B1D-4364-A329-AADC47609B5B}"/>
              </a:ext>
            </a:extLst>
          </p:cNvPr>
          <p:cNvGrpSpPr/>
          <p:nvPr/>
        </p:nvGrpSpPr>
        <p:grpSpPr>
          <a:xfrm>
            <a:off x="6458133" y="1681139"/>
            <a:ext cx="5313576" cy="4608664"/>
            <a:chOff x="609600" y="1771650"/>
            <a:chExt cx="5313576" cy="4188882"/>
          </a:xfrm>
        </p:grpSpPr>
        <p:sp>
          <p:nvSpPr>
            <p:cNvPr id="3" name="Rectangle: Rounded Corners 2">
              <a:extLst>
                <a:ext uri="{FF2B5EF4-FFF2-40B4-BE49-F238E27FC236}">
                  <a16:creationId xmlns:a16="http://schemas.microsoft.com/office/drawing/2014/main" id="{0AFD7BA0-8298-4D25-BE22-04317A2953FF}"/>
                </a:ext>
              </a:extLst>
            </p:cNvPr>
            <p:cNvSpPr/>
            <p:nvPr/>
          </p:nvSpPr>
          <p:spPr>
            <a:xfrm>
              <a:off x="609600" y="2043853"/>
              <a:ext cx="5313576" cy="391667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755D9655-6828-47C5-8866-64C439E8B589}"/>
                </a:ext>
              </a:extLst>
            </p:cNvPr>
            <p:cNvSpPr/>
            <p:nvPr/>
          </p:nvSpPr>
          <p:spPr>
            <a:xfrm>
              <a:off x="1896535" y="1771650"/>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Tình cảm</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17" name="Rectangle 16">
            <a:extLst>
              <a:ext uri="{FF2B5EF4-FFF2-40B4-BE49-F238E27FC236}">
                <a16:creationId xmlns:a16="http://schemas.microsoft.com/office/drawing/2014/main" id="{1B2516A5-3B49-416A-BC40-33D46776EF5A}"/>
              </a:ext>
            </a:extLst>
          </p:cNvPr>
          <p:cNvSpPr/>
          <p:nvPr/>
        </p:nvSpPr>
        <p:spPr>
          <a:xfrm>
            <a:off x="1795117" y="395226"/>
            <a:ext cx="9233105" cy="1077218"/>
          </a:xfrm>
          <a:prstGeom prst="rect">
            <a:avLst/>
          </a:prstGeom>
        </p:spPr>
        <p:txBody>
          <a:bodyPr wrap="square">
            <a:spAutoFit/>
          </a:bodyPr>
          <a:lstStyle/>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Tình cảm và mong ước của người chiến sĩ đối với</a:t>
            </a:r>
          </a:p>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 các cháu học sinh  được thể hiện qua những chi tiết nào?</a:t>
            </a:r>
            <a:endParaRPr lang="zh-CN" altLang="en-US"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8" name="Picture 7">
            <a:extLst>
              <a:ext uri="{FF2B5EF4-FFF2-40B4-BE49-F238E27FC236}">
                <a16:creationId xmlns:a16="http://schemas.microsoft.com/office/drawing/2014/main" id="{1B1F1BA0-6521-407F-9FEA-C2E6BC6FC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34" y="4491724"/>
            <a:ext cx="2801352" cy="2271366"/>
          </a:xfrm>
          <a:prstGeom prst="rect">
            <a:avLst/>
          </a:prstGeom>
        </p:spPr>
      </p:pic>
      <p:sp>
        <p:nvSpPr>
          <p:cNvPr id="2" name="Rectangle 1">
            <a:extLst>
              <a:ext uri="{FF2B5EF4-FFF2-40B4-BE49-F238E27FC236}">
                <a16:creationId xmlns:a16="http://schemas.microsoft.com/office/drawing/2014/main" id="{4D5E7A87-B4F3-4FED-BF16-D87CC7A7C6D2}"/>
              </a:ext>
            </a:extLst>
          </p:cNvPr>
          <p:cNvSpPr/>
          <p:nvPr/>
        </p:nvSpPr>
        <p:spPr>
          <a:xfrm>
            <a:off x="181579" y="1995962"/>
            <a:ext cx="6852056" cy="2677656"/>
          </a:xfrm>
          <a:prstGeom prst="rect">
            <a:avLst/>
          </a:prstGeom>
        </p:spPr>
        <p:txBody>
          <a:bodyPr wrap="square">
            <a:spAutoFit/>
          </a:bodyPr>
          <a:lstStyle/>
          <a:p>
            <a:r>
              <a:rPr lang="vi-VN" sz="2700" dirty="0">
                <a:solidFill>
                  <a:srgbClr val="000000"/>
                </a:solidFill>
                <a:latin typeface="Calibri" panose="020F0502020204030204" pitchFamily="34" charset="0"/>
                <a:cs typeface="Calibri" panose="020F0502020204030204" pitchFamily="34" charset="0"/>
              </a:rPr>
              <a:t>Chú đi qua cổng trường</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Các cháu miền Nam yêu mến.</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Nhìn ánh điện qua khe phòng lưu luyến</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Các cháu ơi! Giấc ngủ có ngon không?</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Cửa đóng che kín gió, ấm áp dưới mền bông</a:t>
            </a:r>
            <a:endParaRPr lang="vi-VN" sz="2700" dirty="0">
              <a:solidFill>
                <a:srgbClr val="003399"/>
              </a:solidFill>
              <a:latin typeface="Calibri" panose="020F0502020204030204" pitchFamily="34" charset="0"/>
              <a:cs typeface="Calibri" panose="020F0502020204030204" pitchFamily="34" charset="0"/>
            </a:endParaRPr>
          </a:p>
          <a:p>
            <a:r>
              <a:rPr lang="vi-VN" sz="2700" dirty="0">
                <a:solidFill>
                  <a:srgbClr val="000000"/>
                </a:solidFill>
                <a:latin typeface="Calibri" panose="020F0502020204030204" pitchFamily="34" charset="0"/>
                <a:cs typeface="Calibri" panose="020F0502020204030204" pitchFamily="34" charset="0"/>
              </a:rPr>
              <a:t>Các cháu cứ yên tâm ngủ nhé!</a:t>
            </a:r>
            <a:endParaRPr lang="en-US" sz="2700" dirty="0"/>
          </a:p>
        </p:txBody>
      </p:sp>
      <p:sp>
        <p:nvSpPr>
          <p:cNvPr id="21" name="Rectangle 20">
            <a:extLst>
              <a:ext uri="{FF2B5EF4-FFF2-40B4-BE49-F238E27FC236}">
                <a16:creationId xmlns:a16="http://schemas.microsoft.com/office/drawing/2014/main" id="{C6998EFD-C16A-49B4-BE7E-4B55ACEDE833}"/>
              </a:ext>
            </a:extLst>
          </p:cNvPr>
          <p:cNvSpPr/>
          <p:nvPr/>
        </p:nvSpPr>
        <p:spPr>
          <a:xfrm>
            <a:off x="6458133" y="238217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xưng hô</a:t>
            </a:r>
            <a:endParaRPr lang="en-US" sz="2800" b="1" dirty="0"/>
          </a:p>
        </p:txBody>
      </p:sp>
      <p:sp>
        <p:nvSpPr>
          <p:cNvPr id="22" name="Rectangle 21">
            <a:extLst>
              <a:ext uri="{FF2B5EF4-FFF2-40B4-BE49-F238E27FC236}">
                <a16:creationId xmlns:a16="http://schemas.microsoft.com/office/drawing/2014/main" id="{8F4811D5-8FB7-487B-95CE-E1851ADE4EAA}"/>
              </a:ext>
            </a:extLst>
          </p:cNvPr>
          <p:cNvSpPr/>
          <p:nvPr/>
        </p:nvSpPr>
        <p:spPr>
          <a:xfrm>
            <a:off x="8722395" y="238217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thân mật chú - cháu</a:t>
            </a:r>
            <a:endParaRPr lang="en-US" sz="2800" b="1" dirty="0">
              <a:solidFill>
                <a:srgbClr val="C03727"/>
              </a:solidFill>
            </a:endParaRPr>
          </a:p>
        </p:txBody>
      </p:sp>
      <p:sp>
        <p:nvSpPr>
          <p:cNvPr id="23" name="Rectangle 22">
            <a:extLst>
              <a:ext uri="{FF2B5EF4-FFF2-40B4-BE49-F238E27FC236}">
                <a16:creationId xmlns:a16="http://schemas.microsoft.com/office/drawing/2014/main" id="{A00B77C1-5995-41BA-B589-A82C3D386461}"/>
              </a:ext>
            </a:extLst>
          </p:cNvPr>
          <p:cNvSpPr/>
          <p:nvPr/>
        </p:nvSpPr>
        <p:spPr>
          <a:xfrm>
            <a:off x="6458133" y="2829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gọi</a:t>
            </a:r>
            <a:endParaRPr lang="en-US" sz="2800" b="1" dirty="0"/>
          </a:p>
        </p:txBody>
      </p:sp>
      <p:sp>
        <p:nvSpPr>
          <p:cNvPr id="24" name="Rectangle 23">
            <a:extLst>
              <a:ext uri="{FF2B5EF4-FFF2-40B4-BE49-F238E27FC236}">
                <a16:creationId xmlns:a16="http://schemas.microsoft.com/office/drawing/2014/main" id="{27944BEE-8617-4C52-8C7D-D631E04DB9C7}"/>
              </a:ext>
            </a:extLst>
          </p:cNvPr>
          <p:cNvSpPr/>
          <p:nvPr/>
        </p:nvSpPr>
        <p:spPr>
          <a:xfrm>
            <a:off x="7949273" y="282939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yêu thương: Các cháu ơi!</a:t>
            </a:r>
            <a:endParaRPr lang="en-US" sz="2800" b="1" dirty="0">
              <a:solidFill>
                <a:srgbClr val="C03727"/>
              </a:solidFill>
            </a:endParaRPr>
          </a:p>
        </p:txBody>
      </p:sp>
      <p:sp>
        <p:nvSpPr>
          <p:cNvPr id="4" name="Oval 3">
            <a:extLst>
              <a:ext uri="{FF2B5EF4-FFF2-40B4-BE49-F238E27FC236}">
                <a16:creationId xmlns:a16="http://schemas.microsoft.com/office/drawing/2014/main" id="{2F73117E-618F-4D26-A9C6-B4C49AB36932}"/>
              </a:ext>
            </a:extLst>
          </p:cNvPr>
          <p:cNvSpPr/>
          <p:nvPr/>
        </p:nvSpPr>
        <p:spPr>
          <a:xfrm>
            <a:off x="181579" y="1934954"/>
            <a:ext cx="69957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A3A277D-772A-4674-816A-D6C616A38AF0}"/>
              </a:ext>
            </a:extLst>
          </p:cNvPr>
          <p:cNvSpPr/>
          <p:nvPr/>
        </p:nvSpPr>
        <p:spPr>
          <a:xfrm>
            <a:off x="791798" y="2352697"/>
            <a:ext cx="699570" cy="523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0A86141-28A0-47D3-8C09-6D1397DD78F6}"/>
              </a:ext>
            </a:extLst>
          </p:cNvPr>
          <p:cNvCxnSpPr/>
          <p:nvPr/>
        </p:nvCxnSpPr>
        <p:spPr>
          <a:xfrm>
            <a:off x="181579" y="3640975"/>
            <a:ext cx="17469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EC79169-10C9-4682-ABAA-EF7BB98EDD8E}"/>
              </a:ext>
            </a:extLst>
          </p:cNvPr>
          <p:cNvSpPr/>
          <p:nvPr/>
        </p:nvSpPr>
        <p:spPr>
          <a:xfrm>
            <a:off x="6458133" y="331278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Dùng từ</a:t>
            </a:r>
            <a:endParaRPr lang="en-US" sz="2800" b="1" dirty="0"/>
          </a:p>
        </p:txBody>
      </p:sp>
      <p:cxnSp>
        <p:nvCxnSpPr>
          <p:cNvPr id="33" name="Straight Connector 32">
            <a:extLst>
              <a:ext uri="{FF2B5EF4-FFF2-40B4-BE49-F238E27FC236}">
                <a16:creationId xmlns:a16="http://schemas.microsoft.com/office/drawing/2014/main" id="{F6F80C77-FBE4-463E-B4EA-45B0832B5CEC}"/>
              </a:ext>
            </a:extLst>
          </p:cNvPr>
          <p:cNvCxnSpPr>
            <a:cxnSpLocks/>
          </p:cNvCxnSpPr>
          <p:nvPr/>
        </p:nvCxnSpPr>
        <p:spPr>
          <a:xfrm>
            <a:off x="3143681" y="2829390"/>
            <a:ext cx="112906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22427E6-586D-4A15-BBC0-B1CA3E351130}"/>
              </a:ext>
            </a:extLst>
          </p:cNvPr>
          <p:cNvCxnSpPr>
            <a:cxnSpLocks/>
          </p:cNvCxnSpPr>
          <p:nvPr/>
        </p:nvCxnSpPr>
        <p:spPr>
          <a:xfrm>
            <a:off x="4443237" y="3252114"/>
            <a:ext cx="125929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EF1495E-A76B-4014-824D-E90998D42168}"/>
              </a:ext>
            </a:extLst>
          </p:cNvPr>
          <p:cNvSpPr/>
          <p:nvPr/>
        </p:nvSpPr>
        <p:spPr>
          <a:xfrm>
            <a:off x="7949273" y="329744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 yêu mến, lưu luyến</a:t>
            </a:r>
            <a:endParaRPr lang="en-US" sz="2800" b="1" dirty="0">
              <a:solidFill>
                <a:srgbClr val="C03727"/>
              </a:solidFill>
            </a:endParaRPr>
          </a:p>
        </p:txBody>
      </p:sp>
      <p:sp>
        <p:nvSpPr>
          <p:cNvPr id="39" name="Rectangle 38">
            <a:extLst>
              <a:ext uri="{FF2B5EF4-FFF2-40B4-BE49-F238E27FC236}">
                <a16:creationId xmlns:a16="http://schemas.microsoft.com/office/drawing/2014/main" id="{C0949438-D992-4E03-9633-E8636E9AC977}"/>
              </a:ext>
            </a:extLst>
          </p:cNvPr>
          <p:cNvSpPr/>
          <p:nvPr/>
        </p:nvSpPr>
        <p:spPr>
          <a:xfrm>
            <a:off x="6458133" y="37471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Hỏi thăm</a:t>
            </a:r>
            <a:endParaRPr lang="en-US" sz="2800" b="1" dirty="0"/>
          </a:p>
        </p:txBody>
      </p:sp>
      <p:cxnSp>
        <p:nvCxnSpPr>
          <p:cNvPr id="40" name="Straight Connector 39">
            <a:extLst>
              <a:ext uri="{FF2B5EF4-FFF2-40B4-BE49-F238E27FC236}">
                <a16:creationId xmlns:a16="http://schemas.microsoft.com/office/drawing/2014/main" id="{E27A0513-9A84-40A7-8F62-CE8832FF452F}"/>
              </a:ext>
            </a:extLst>
          </p:cNvPr>
          <p:cNvCxnSpPr>
            <a:cxnSpLocks/>
          </p:cNvCxnSpPr>
          <p:nvPr/>
        </p:nvCxnSpPr>
        <p:spPr>
          <a:xfrm>
            <a:off x="2044495" y="3653896"/>
            <a:ext cx="3308901" cy="37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823F6838-B49D-44F7-A5F8-BA04D57DFAEC}"/>
              </a:ext>
            </a:extLst>
          </p:cNvPr>
          <p:cNvSpPr/>
          <p:nvPr/>
        </p:nvSpPr>
        <p:spPr>
          <a:xfrm>
            <a:off x="8065328" y="373308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ân cần</a:t>
            </a:r>
            <a:endParaRPr lang="en-US" sz="2800" b="1" dirty="0">
              <a:solidFill>
                <a:srgbClr val="C03727"/>
              </a:solidFill>
            </a:endParaRPr>
          </a:p>
        </p:txBody>
      </p:sp>
      <p:sp>
        <p:nvSpPr>
          <p:cNvPr id="42" name="Rectangle 41">
            <a:extLst>
              <a:ext uri="{FF2B5EF4-FFF2-40B4-BE49-F238E27FC236}">
                <a16:creationId xmlns:a16="http://schemas.microsoft.com/office/drawing/2014/main" id="{6635631A-A539-4E68-94BD-7AF6D01A9797}"/>
              </a:ext>
            </a:extLst>
          </p:cNvPr>
          <p:cNvSpPr/>
          <p:nvPr/>
        </p:nvSpPr>
        <p:spPr>
          <a:xfrm>
            <a:off x="6459201" y="4244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Vỗ về yêu thương</a:t>
            </a:r>
            <a:endParaRPr lang="en-US" sz="2800" b="1" dirty="0"/>
          </a:p>
        </p:txBody>
      </p:sp>
      <p:cxnSp>
        <p:nvCxnSpPr>
          <p:cNvPr id="43" name="Straight Connector 42">
            <a:extLst>
              <a:ext uri="{FF2B5EF4-FFF2-40B4-BE49-F238E27FC236}">
                <a16:creationId xmlns:a16="http://schemas.microsoft.com/office/drawing/2014/main" id="{6586B3F7-C074-493F-B859-7BAC26491B2D}"/>
              </a:ext>
            </a:extLst>
          </p:cNvPr>
          <p:cNvCxnSpPr>
            <a:cxnSpLocks/>
          </p:cNvCxnSpPr>
          <p:nvPr/>
        </p:nvCxnSpPr>
        <p:spPr>
          <a:xfrm>
            <a:off x="182454" y="4504453"/>
            <a:ext cx="4260783" cy="15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fade">
                                      <p:cBhvr>
                                        <p:cTn id="54" dur="500"/>
                                        <p:tgtEl>
                                          <p:spTgt spid="3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8"/>
                                        </p:tgtEl>
                                        <p:attrNameLst>
                                          <p:attrName>style.visibility</p:attrName>
                                        </p:attrNameLst>
                                      </p:cBhvr>
                                      <p:to>
                                        <p:strVal val="visible"/>
                                      </p:to>
                                    </p:set>
                                    <p:animEffect transition="in" filter="fade">
                                      <p:cBhvr>
                                        <p:cTn id="69" dur="500"/>
                                        <p:tgtEl>
                                          <p:spTgt spid="3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40"/>
                                        </p:tgtEl>
                                        <p:attrNameLst>
                                          <p:attrName>style.visibility</p:attrName>
                                        </p:attrNameLst>
                                      </p:cBhvr>
                                      <p:to>
                                        <p:strVal val="visible"/>
                                      </p:to>
                                    </p:set>
                                    <p:animEffect transition="in" filter="wipe(left)">
                                      <p:cBhvr>
                                        <p:cTn id="79" dur="500"/>
                                        <p:tgtEl>
                                          <p:spTgt spid="4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ipe(left)">
                                      <p:cBhvr>
                                        <p:cTn id="9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P spid="22" grpId="0"/>
      <p:bldP spid="23" grpId="0"/>
      <p:bldP spid="24" grpId="0"/>
      <p:bldP spid="4" grpId="0" animBg="1"/>
      <p:bldP spid="26" grpId="0" animBg="1"/>
      <p:bldP spid="32" grpId="0"/>
      <p:bldP spid="38" grpId="0"/>
      <p:bldP spid="39"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3">
            <a:extLst>
              <a:ext uri="{FF2B5EF4-FFF2-40B4-BE49-F238E27FC236}">
                <a16:creationId xmlns:a16="http://schemas.microsoft.com/office/drawing/2014/main" id="{B60E9F5B-E8A4-469E-B7A8-7693184901A2}"/>
              </a:ext>
            </a:extLst>
          </p:cNvPr>
          <p:cNvSpPr/>
          <p:nvPr/>
        </p:nvSpPr>
        <p:spPr>
          <a:xfrm>
            <a:off x="169334" y="253999"/>
            <a:ext cx="11768666" cy="6383867"/>
          </a:xfrm>
          <a:prstGeom prst="roundRect">
            <a:avLst>
              <a:gd name="adj" fmla="val 11111"/>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8">
            <a:extLst>
              <a:ext uri="{FF2B5EF4-FFF2-40B4-BE49-F238E27FC236}">
                <a16:creationId xmlns:a16="http://schemas.microsoft.com/office/drawing/2014/main" id="{5CD65150-5ED9-45A5-9105-E950B27A4E2B}"/>
              </a:ext>
            </a:extLst>
          </p:cNvPr>
          <p:cNvGrpSpPr/>
          <p:nvPr/>
        </p:nvGrpSpPr>
        <p:grpSpPr>
          <a:xfrm>
            <a:off x="1039495" y="415290"/>
            <a:ext cx="10306685" cy="1097280"/>
            <a:chOff x="1365" y="1117"/>
            <a:chExt cx="16231" cy="1728"/>
          </a:xfrm>
        </p:grpSpPr>
        <p:sp>
          <p:nvSpPr>
            <p:cNvPr id="13" name="圆角矩形 7">
              <a:extLst>
                <a:ext uri="{FF2B5EF4-FFF2-40B4-BE49-F238E27FC236}">
                  <a16:creationId xmlns:a16="http://schemas.microsoft.com/office/drawing/2014/main" id="{7F3AAAF8-EA1D-4313-9FB9-2C2F1AC3DE15}"/>
                </a:ext>
              </a:extLst>
            </p:cNvPr>
            <p:cNvSpPr/>
            <p:nvPr/>
          </p:nvSpPr>
          <p:spPr>
            <a:xfrm>
              <a:off x="1473" y="1633"/>
              <a:ext cx="16123" cy="1212"/>
            </a:xfrm>
            <a:prstGeom prst="roundRect">
              <a:avLst>
                <a:gd name="adj" fmla="val 50000"/>
              </a:avLst>
            </a:prstGeom>
            <a:noFill/>
            <a:ln w="25400" cmpd="sng">
              <a:solidFill>
                <a:srgbClr val="759501"/>
              </a:solidFill>
              <a:prstDash val="dash"/>
            </a:ln>
            <a:extLst>
              <a:ext uri="{909E8E84-426E-40DD-AFC4-6F175D3DCCD1}">
                <a14:hiddenFill xmlns:a14="http://schemas.microsoft.com/office/drawing/2010/main">
                  <a:solidFill>
                    <a:srgbClr val="A0CC3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r>
                <a:rPr lang="zh-CN" altLang="en-US" sz="3200" b="1" spc="-30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rPr>
                <a:t>开头</a:t>
              </a:r>
            </a:p>
          </p:txBody>
        </p:sp>
        <p:sp>
          <p:nvSpPr>
            <p:cNvPr id="14" name="圆角矩形 5">
              <a:extLst>
                <a:ext uri="{FF2B5EF4-FFF2-40B4-BE49-F238E27FC236}">
                  <a16:creationId xmlns:a16="http://schemas.microsoft.com/office/drawing/2014/main" id="{4C89A3C8-173E-48B2-90AC-BFFF6E817541}"/>
                </a:ext>
              </a:extLst>
            </p:cNvPr>
            <p:cNvSpPr/>
            <p:nvPr/>
          </p:nvSpPr>
          <p:spPr>
            <a:xfrm>
              <a:off x="1365" y="1117"/>
              <a:ext cx="16123" cy="1620"/>
            </a:xfrm>
            <a:prstGeom prst="roundRect">
              <a:avLst>
                <a:gd name="adj" fmla="val 50000"/>
              </a:avLst>
            </a:prstGeom>
            <a:solidFill>
              <a:srgbClr val="A0CC3F"/>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defRPr/>
              </a:pPr>
              <a:endParaRPr lang="zh-CN" altLang="en-US" sz="3200" b="1" spc="-300" dirty="0">
                <a:solidFill>
                  <a:srgbClr val="5F7700"/>
                </a:solidFill>
                <a:effectLst/>
                <a:latin typeface="字魂189号-星岩乐黑体" panose="00000500000000000000" charset="-122"/>
                <a:ea typeface="字魂189号-星岩乐黑体" panose="00000500000000000000" charset="-122"/>
                <a:cs typeface="Open Sans Light" pitchFamily="34" charset="0"/>
                <a:sym typeface="+mn-lt"/>
              </a:endParaRPr>
            </a:p>
          </p:txBody>
        </p:sp>
      </p:grpSp>
      <p:grpSp>
        <p:nvGrpSpPr>
          <p:cNvPr id="29" name="Group 28">
            <a:extLst>
              <a:ext uri="{FF2B5EF4-FFF2-40B4-BE49-F238E27FC236}">
                <a16:creationId xmlns:a16="http://schemas.microsoft.com/office/drawing/2014/main" id="{35150880-4B1D-4364-A329-AADC47609B5B}"/>
              </a:ext>
            </a:extLst>
          </p:cNvPr>
          <p:cNvGrpSpPr/>
          <p:nvPr/>
        </p:nvGrpSpPr>
        <p:grpSpPr>
          <a:xfrm>
            <a:off x="6458133" y="1681139"/>
            <a:ext cx="5313576" cy="4608664"/>
            <a:chOff x="609600" y="1771650"/>
            <a:chExt cx="5313576" cy="4188882"/>
          </a:xfrm>
        </p:grpSpPr>
        <p:sp>
          <p:nvSpPr>
            <p:cNvPr id="3" name="Rectangle: Rounded Corners 2">
              <a:extLst>
                <a:ext uri="{FF2B5EF4-FFF2-40B4-BE49-F238E27FC236}">
                  <a16:creationId xmlns:a16="http://schemas.microsoft.com/office/drawing/2014/main" id="{0AFD7BA0-8298-4D25-BE22-04317A2953FF}"/>
                </a:ext>
              </a:extLst>
            </p:cNvPr>
            <p:cNvSpPr/>
            <p:nvPr/>
          </p:nvSpPr>
          <p:spPr>
            <a:xfrm>
              <a:off x="609600" y="2043853"/>
              <a:ext cx="5313576" cy="3916679"/>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7" name="Flowchart: Terminator 26">
              <a:extLst>
                <a:ext uri="{FF2B5EF4-FFF2-40B4-BE49-F238E27FC236}">
                  <a16:creationId xmlns:a16="http://schemas.microsoft.com/office/drawing/2014/main" id="{755D9655-6828-47C5-8866-64C439E8B589}"/>
                </a:ext>
              </a:extLst>
            </p:cNvPr>
            <p:cNvSpPr/>
            <p:nvPr/>
          </p:nvSpPr>
          <p:spPr>
            <a:xfrm>
              <a:off x="1896535" y="1771650"/>
              <a:ext cx="2590800" cy="54046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5F7700"/>
                  </a:solidFill>
                  <a:latin typeface="Pattaya" panose="00000500000000000000" pitchFamily="2" charset="-34"/>
                  <a:cs typeface="Pattaya" panose="00000500000000000000" pitchFamily="2" charset="-34"/>
                </a:rPr>
                <a:t>Tình cảm</a:t>
              </a:r>
              <a:endParaRPr lang="en-US" sz="3600" dirty="0">
                <a:solidFill>
                  <a:srgbClr val="5F7700"/>
                </a:solidFill>
                <a:latin typeface="Pattaya" panose="00000500000000000000" pitchFamily="2" charset="-34"/>
                <a:cs typeface="Pattaya" panose="00000500000000000000" pitchFamily="2" charset="-34"/>
              </a:endParaRPr>
            </a:p>
          </p:txBody>
        </p:sp>
      </p:grpSp>
      <p:sp>
        <p:nvSpPr>
          <p:cNvPr id="17" name="Rectangle 16">
            <a:extLst>
              <a:ext uri="{FF2B5EF4-FFF2-40B4-BE49-F238E27FC236}">
                <a16:creationId xmlns:a16="http://schemas.microsoft.com/office/drawing/2014/main" id="{1B2516A5-3B49-416A-BC40-33D46776EF5A}"/>
              </a:ext>
            </a:extLst>
          </p:cNvPr>
          <p:cNvSpPr/>
          <p:nvPr/>
        </p:nvSpPr>
        <p:spPr>
          <a:xfrm>
            <a:off x="2171858" y="477685"/>
            <a:ext cx="8266120" cy="1077218"/>
          </a:xfrm>
          <a:prstGeom prst="rect">
            <a:avLst/>
          </a:prstGeom>
        </p:spPr>
        <p:txBody>
          <a:bodyPr wrap="square">
            <a:spAutoFit/>
          </a:bodyPr>
          <a:lstStyle/>
          <a:p>
            <a:pPr algn="ctr">
              <a:defRPr/>
            </a:pPr>
            <a:r>
              <a:rPr lang="vi-VN" altLang="zh-CN"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rPr>
              <a:t>Tình cảm và mong ước của người chiến sĩ đối với các cháu học sinh</a:t>
            </a:r>
            <a:endParaRPr lang="zh-CN" altLang="en-US" sz="3200" b="1" dirty="0">
              <a:solidFill>
                <a:schemeClr val="bg1"/>
              </a:solidFill>
              <a:latin typeface="Pattaya" panose="00000500000000000000" pitchFamily="2" charset="-34"/>
              <a:ea typeface="思源黑体 CN Light" panose="020B0300000000000000" charset="-122"/>
              <a:cs typeface="Pattaya" panose="00000500000000000000" pitchFamily="2" charset="-34"/>
              <a:sym typeface="+mn-ea"/>
            </a:endParaRPr>
          </a:p>
        </p:txBody>
      </p:sp>
      <p:pic>
        <p:nvPicPr>
          <p:cNvPr id="8" name="Picture 7">
            <a:extLst>
              <a:ext uri="{FF2B5EF4-FFF2-40B4-BE49-F238E27FC236}">
                <a16:creationId xmlns:a16="http://schemas.microsoft.com/office/drawing/2014/main" id="{1B1F1BA0-6521-407F-9FEA-C2E6BC6FC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822743" y="4767610"/>
            <a:ext cx="2521289" cy="2044288"/>
          </a:xfrm>
          <a:prstGeom prst="rect">
            <a:avLst/>
          </a:prstGeom>
        </p:spPr>
      </p:pic>
      <p:sp>
        <p:nvSpPr>
          <p:cNvPr id="21" name="Rectangle 20">
            <a:extLst>
              <a:ext uri="{FF2B5EF4-FFF2-40B4-BE49-F238E27FC236}">
                <a16:creationId xmlns:a16="http://schemas.microsoft.com/office/drawing/2014/main" id="{C6998EFD-C16A-49B4-BE7E-4B55ACEDE833}"/>
              </a:ext>
            </a:extLst>
          </p:cNvPr>
          <p:cNvSpPr/>
          <p:nvPr/>
        </p:nvSpPr>
        <p:spPr>
          <a:xfrm>
            <a:off x="6458133" y="238217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xưng hô</a:t>
            </a:r>
            <a:endParaRPr lang="en-US" sz="2800" b="1" dirty="0"/>
          </a:p>
        </p:txBody>
      </p:sp>
      <p:sp>
        <p:nvSpPr>
          <p:cNvPr id="22" name="Rectangle 21">
            <a:extLst>
              <a:ext uri="{FF2B5EF4-FFF2-40B4-BE49-F238E27FC236}">
                <a16:creationId xmlns:a16="http://schemas.microsoft.com/office/drawing/2014/main" id="{8F4811D5-8FB7-487B-95CE-E1851ADE4EAA}"/>
              </a:ext>
            </a:extLst>
          </p:cNvPr>
          <p:cNvSpPr/>
          <p:nvPr/>
        </p:nvSpPr>
        <p:spPr>
          <a:xfrm>
            <a:off x="8722395" y="238217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thân mật chú - cháu</a:t>
            </a:r>
            <a:endParaRPr lang="en-US" sz="2800" b="1" dirty="0">
              <a:solidFill>
                <a:srgbClr val="C03727"/>
              </a:solidFill>
            </a:endParaRPr>
          </a:p>
        </p:txBody>
      </p:sp>
      <p:sp>
        <p:nvSpPr>
          <p:cNvPr id="23" name="Rectangle 22">
            <a:extLst>
              <a:ext uri="{FF2B5EF4-FFF2-40B4-BE49-F238E27FC236}">
                <a16:creationId xmlns:a16="http://schemas.microsoft.com/office/drawing/2014/main" id="{A00B77C1-5995-41BA-B589-A82C3D386461}"/>
              </a:ext>
            </a:extLst>
          </p:cNvPr>
          <p:cNvSpPr/>
          <p:nvPr/>
        </p:nvSpPr>
        <p:spPr>
          <a:xfrm>
            <a:off x="6458133" y="2829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Cách gọi</a:t>
            </a:r>
            <a:endParaRPr lang="en-US" sz="2800" b="1" dirty="0"/>
          </a:p>
        </p:txBody>
      </p:sp>
      <p:sp>
        <p:nvSpPr>
          <p:cNvPr id="24" name="Rectangle 23">
            <a:extLst>
              <a:ext uri="{FF2B5EF4-FFF2-40B4-BE49-F238E27FC236}">
                <a16:creationId xmlns:a16="http://schemas.microsoft.com/office/drawing/2014/main" id="{27944BEE-8617-4C52-8C7D-D631E04DB9C7}"/>
              </a:ext>
            </a:extLst>
          </p:cNvPr>
          <p:cNvSpPr/>
          <p:nvPr/>
        </p:nvSpPr>
        <p:spPr>
          <a:xfrm>
            <a:off x="7949273" y="282939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yêu thương: Các cháu ơi!</a:t>
            </a:r>
            <a:endParaRPr lang="en-US" sz="2800" b="1" dirty="0">
              <a:solidFill>
                <a:srgbClr val="C03727"/>
              </a:solidFill>
            </a:endParaRPr>
          </a:p>
        </p:txBody>
      </p:sp>
      <p:sp>
        <p:nvSpPr>
          <p:cNvPr id="32" name="Rectangle 31">
            <a:extLst>
              <a:ext uri="{FF2B5EF4-FFF2-40B4-BE49-F238E27FC236}">
                <a16:creationId xmlns:a16="http://schemas.microsoft.com/office/drawing/2014/main" id="{BEC79169-10C9-4682-ABAA-EF7BB98EDD8E}"/>
              </a:ext>
            </a:extLst>
          </p:cNvPr>
          <p:cNvSpPr/>
          <p:nvPr/>
        </p:nvSpPr>
        <p:spPr>
          <a:xfrm>
            <a:off x="6458133" y="3312782"/>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Dùng từ</a:t>
            </a:r>
            <a:endParaRPr lang="en-US" sz="2800" b="1" dirty="0"/>
          </a:p>
        </p:txBody>
      </p:sp>
      <p:sp>
        <p:nvSpPr>
          <p:cNvPr id="38" name="Rectangle 37">
            <a:extLst>
              <a:ext uri="{FF2B5EF4-FFF2-40B4-BE49-F238E27FC236}">
                <a16:creationId xmlns:a16="http://schemas.microsoft.com/office/drawing/2014/main" id="{4EF1495E-A76B-4014-824D-E90998D42168}"/>
              </a:ext>
            </a:extLst>
          </p:cNvPr>
          <p:cNvSpPr/>
          <p:nvPr/>
        </p:nvSpPr>
        <p:spPr>
          <a:xfrm>
            <a:off x="7949273" y="3297440"/>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 yêu mến, lưu luyến</a:t>
            </a:r>
            <a:endParaRPr lang="en-US" sz="2800" b="1" dirty="0">
              <a:solidFill>
                <a:srgbClr val="C03727"/>
              </a:solidFill>
            </a:endParaRPr>
          </a:p>
        </p:txBody>
      </p:sp>
      <p:sp>
        <p:nvSpPr>
          <p:cNvPr id="39" name="Rectangle 38">
            <a:extLst>
              <a:ext uri="{FF2B5EF4-FFF2-40B4-BE49-F238E27FC236}">
                <a16:creationId xmlns:a16="http://schemas.microsoft.com/office/drawing/2014/main" id="{C0949438-D992-4E03-9633-E8636E9AC977}"/>
              </a:ext>
            </a:extLst>
          </p:cNvPr>
          <p:cNvSpPr/>
          <p:nvPr/>
        </p:nvSpPr>
        <p:spPr>
          <a:xfrm>
            <a:off x="6458133" y="37471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Hỏi thăm</a:t>
            </a:r>
            <a:endParaRPr lang="en-US" sz="2800" b="1" dirty="0"/>
          </a:p>
        </p:txBody>
      </p:sp>
      <p:sp>
        <p:nvSpPr>
          <p:cNvPr id="41" name="Rectangle 40">
            <a:extLst>
              <a:ext uri="{FF2B5EF4-FFF2-40B4-BE49-F238E27FC236}">
                <a16:creationId xmlns:a16="http://schemas.microsoft.com/office/drawing/2014/main" id="{823F6838-B49D-44F7-A5F8-BA04D57DFAEC}"/>
              </a:ext>
            </a:extLst>
          </p:cNvPr>
          <p:cNvSpPr/>
          <p:nvPr/>
        </p:nvSpPr>
        <p:spPr>
          <a:xfrm>
            <a:off x="8065328" y="3733082"/>
            <a:ext cx="4977409" cy="523220"/>
          </a:xfrm>
          <a:prstGeom prst="rect">
            <a:avLst/>
          </a:prstGeom>
        </p:spPr>
        <p:txBody>
          <a:bodyPr wrap="square">
            <a:spAutoFit/>
          </a:bodyPr>
          <a:lstStyle/>
          <a:p>
            <a:r>
              <a:rPr lang="vi-VN" sz="2800" b="1" dirty="0">
                <a:solidFill>
                  <a:srgbClr val="C03727"/>
                </a:solidFill>
                <a:latin typeface="Calibri" panose="020F0502020204030204" pitchFamily="34" charset="0"/>
                <a:cs typeface="Calibri" panose="020F0502020204030204" pitchFamily="34" charset="0"/>
              </a:rPr>
              <a:t>ân cần</a:t>
            </a:r>
            <a:endParaRPr lang="en-US" sz="2800" b="1" dirty="0">
              <a:solidFill>
                <a:srgbClr val="C03727"/>
              </a:solidFill>
            </a:endParaRPr>
          </a:p>
        </p:txBody>
      </p:sp>
      <p:sp>
        <p:nvSpPr>
          <p:cNvPr id="42" name="Rectangle 41">
            <a:extLst>
              <a:ext uri="{FF2B5EF4-FFF2-40B4-BE49-F238E27FC236}">
                <a16:creationId xmlns:a16="http://schemas.microsoft.com/office/drawing/2014/main" id="{6635631A-A539-4E68-94BD-7AF6D01A9797}"/>
              </a:ext>
            </a:extLst>
          </p:cNvPr>
          <p:cNvSpPr/>
          <p:nvPr/>
        </p:nvSpPr>
        <p:spPr>
          <a:xfrm>
            <a:off x="6459201" y="42443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Vỗ về yêu thương</a:t>
            </a:r>
            <a:endParaRPr lang="en-US" sz="2800" b="1" dirty="0"/>
          </a:p>
        </p:txBody>
      </p:sp>
      <p:sp>
        <p:nvSpPr>
          <p:cNvPr id="5" name="Rectangle 4">
            <a:extLst>
              <a:ext uri="{FF2B5EF4-FFF2-40B4-BE49-F238E27FC236}">
                <a16:creationId xmlns:a16="http://schemas.microsoft.com/office/drawing/2014/main" id="{8B1C621B-B737-4BC8-9EBB-8E8ACAF95923}"/>
              </a:ext>
            </a:extLst>
          </p:cNvPr>
          <p:cNvSpPr/>
          <p:nvPr/>
        </p:nvSpPr>
        <p:spPr>
          <a:xfrm>
            <a:off x="493981" y="1895782"/>
            <a:ext cx="6096000" cy="4401205"/>
          </a:xfrm>
          <a:prstGeom prst="rect">
            <a:avLst/>
          </a:prstGeom>
        </p:spPr>
        <p:txBody>
          <a:bodyPr>
            <a:spAutoFit/>
          </a:bodyPr>
          <a:lstStyle/>
          <a:p>
            <a:r>
              <a:rPr lang="vi-VN" sz="2800" dirty="0">
                <a:solidFill>
                  <a:srgbClr val="000000"/>
                </a:solidFill>
              </a:rPr>
              <a:t>Trong đêm khuya vắng vẻ</a:t>
            </a:r>
            <a:endParaRPr lang="vi-VN" sz="2800" dirty="0">
              <a:solidFill>
                <a:srgbClr val="003399"/>
              </a:solidFill>
            </a:endParaRPr>
          </a:p>
          <a:p>
            <a:r>
              <a:rPr lang="vi-VN" sz="2800" dirty="0">
                <a:solidFill>
                  <a:srgbClr val="000000"/>
                </a:solidFill>
              </a:rPr>
              <a:t>Chú đi tuần đêm nay</a:t>
            </a:r>
            <a:endParaRPr lang="vi-VN" sz="2800" dirty="0">
              <a:solidFill>
                <a:srgbClr val="003399"/>
              </a:solidFill>
            </a:endParaRPr>
          </a:p>
          <a:p>
            <a:r>
              <a:rPr lang="vi-VN" sz="2800" dirty="0">
                <a:solidFill>
                  <a:srgbClr val="000000"/>
                </a:solidFill>
              </a:rPr>
              <a:t>Nép mình dưới bóng hàng cây</a:t>
            </a:r>
            <a:endParaRPr lang="vi-VN" sz="2800" dirty="0">
              <a:solidFill>
                <a:srgbClr val="003399"/>
              </a:solidFill>
            </a:endParaRPr>
          </a:p>
          <a:p>
            <a:r>
              <a:rPr lang="vi-VN" sz="2800" dirty="0">
                <a:solidFill>
                  <a:srgbClr val="000000"/>
                </a:solidFill>
              </a:rPr>
              <a:t>Gió đông lạnh buốt đôi tay chú rồi!</a:t>
            </a:r>
            <a:endParaRPr lang="vi-VN" sz="2800" dirty="0">
              <a:solidFill>
                <a:srgbClr val="003399"/>
              </a:solidFill>
            </a:endParaRPr>
          </a:p>
          <a:p>
            <a:r>
              <a:rPr lang="vi-VN" sz="2800" dirty="0">
                <a:solidFill>
                  <a:srgbClr val="000000"/>
                </a:solidFill>
              </a:rPr>
              <a:t>Rét thì mặc rét cháu ơi!</a:t>
            </a:r>
            <a:endParaRPr lang="vi-VN" sz="2800" dirty="0">
              <a:solidFill>
                <a:srgbClr val="003399"/>
              </a:solidFill>
            </a:endParaRPr>
          </a:p>
          <a:p>
            <a:r>
              <a:rPr lang="vi-VN" sz="2800" dirty="0">
                <a:solidFill>
                  <a:srgbClr val="000000"/>
                </a:solidFill>
              </a:rPr>
              <a:t>Chú đi giữ mãi ấm nơi cháu nằm.</a:t>
            </a:r>
          </a:p>
          <a:p>
            <a:endParaRPr lang="vi-VN" sz="2800" dirty="0">
              <a:solidFill>
                <a:srgbClr val="003399"/>
              </a:solidFill>
            </a:endParaRPr>
          </a:p>
          <a:p>
            <a:r>
              <a:rPr lang="vi-VN" sz="2800" dirty="0">
                <a:solidFill>
                  <a:srgbClr val="000000"/>
                </a:solidFill>
              </a:rPr>
              <a:t>Mai các cháu học hành tiến bộ</a:t>
            </a:r>
            <a:endParaRPr lang="vi-VN" sz="2800" dirty="0">
              <a:solidFill>
                <a:srgbClr val="003399"/>
              </a:solidFill>
            </a:endParaRPr>
          </a:p>
          <a:p>
            <a:r>
              <a:rPr lang="vi-VN" sz="2800" dirty="0">
                <a:solidFill>
                  <a:srgbClr val="000000"/>
                </a:solidFill>
              </a:rPr>
              <a:t>Đời đẹp tươi khăn đỏ tung bay</a:t>
            </a:r>
            <a:endParaRPr lang="vi-VN" sz="2800" dirty="0">
              <a:solidFill>
                <a:srgbClr val="003399"/>
              </a:solidFill>
            </a:endParaRPr>
          </a:p>
          <a:p>
            <a:r>
              <a:rPr lang="vi-VN" sz="2800" dirty="0">
                <a:solidFill>
                  <a:srgbClr val="000000"/>
                </a:solidFill>
              </a:rPr>
              <a:t>Cháu ơi! Ngủ nhé, cho say …</a:t>
            </a:r>
          </a:p>
        </p:txBody>
      </p:sp>
      <p:cxnSp>
        <p:nvCxnSpPr>
          <p:cNvPr id="30" name="Straight Connector 29">
            <a:extLst>
              <a:ext uri="{FF2B5EF4-FFF2-40B4-BE49-F238E27FC236}">
                <a16:creationId xmlns:a16="http://schemas.microsoft.com/office/drawing/2014/main" id="{A481E2E7-0385-4163-AC2E-3D3A6796C3C6}"/>
              </a:ext>
            </a:extLst>
          </p:cNvPr>
          <p:cNvCxnSpPr>
            <a:cxnSpLocks/>
          </p:cNvCxnSpPr>
          <p:nvPr/>
        </p:nvCxnSpPr>
        <p:spPr>
          <a:xfrm>
            <a:off x="2043629" y="6184668"/>
            <a:ext cx="264474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E5C1339C-FB99-48DE-80FC-E28E2283CE67}"/>
              </a:ext>
            </a:extLst>
          </p:cNvPr>
          <p:cNvSpPr/>
          <p:nvPr/>
        </p:nvSpPr>
        <p:spPr>
          <a:xfrm>
            <a:off x="6458133" y="471244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Dặn dò âu yếm</a:t>
            </a:r>
            <a:endParaRPr lang="en-US" sz="2800" b="1" dirty="0"/>
          </a:p>
        </p:txBody>
      </p:sp>
      <p:cxnSp>
        <p:nvCxnSpPr>
          <p:cNvPr id="36" name="Straight Connector 35">
            <a:extLst>
              <a:ext uri="{FF2B5EF4-FFF2-40B4-BE49-F238E27FC236}">
                <a16:creationId xmlns:a16="http://schemas.microsoft.com/office/drawing/2014/main" id="{6BAC123B-4BA4-47CA-B55A-3CD2D5110062}"/>
              </a:ext>
            </a:extLst>
          </p:cNvPr>
          <p:cNvCxnSpPr>
            <a:cxnSpLocks/>
          </p:cNvCxnSpPr>
          <p:nvPr/>
        </p:nvCxnSpPr>
        <p:spPr>
          <a:xfrm>
            <a:off x="721254" y="4506000"/>
            <a:ext cx="501452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EB1F846-D358-4FAE-9494-5772B77420D3}"/>
              </a:ext>
            </a:extLst>
          </p:cNvPr>
          <p:cNvSpPr/>
          <p:nvPr/>
        </p:nvSpPr>
        <p:spPr>
          <a:xfrm>
            <a:off x="6458133" y="5180490"/>
            <a:ext cx="6852056" cy="523220"/>
          </a:xfrm>
          <a:prstGeom prst="rect">
            <a:avLst/>
          </a:prstGeom>
        </p:spPr>
        <p:txBody>
          <a:bodyPr wrap="square">
            <a:spAutoFit/>
          </a:bodyPr>
          <a:lstStyle/>
          <a:p>
            <a:r>
              <a:rPr lang="vi-VN" sz="2800" b="1" dirty="0">
                <a:solidFill>
                  <a:srgbClr val="000000"/>
                </a:solidFill>
                <a:latin typeface="Calibri" panose="020F0502020204030204" pitchFamily="34" charset="0"/>
                <a:cs typeface="Calibri" panose="020F0502020204030204" pitchFamily="34" charset="0"/>
              </a:rPr>
              <a:t>- Tự nhủ</a:t>
            </a:r>
            <a:endParaRPr lang="en-US" sz="2800" b="1" dirty="0"/>
          </a:p>
        </p:txBody>
      </p:sp>
    </p:spTree>
    <p:custDataLst>
      <p:tags r:id="rId1"/>
    </p:custDataLst>
    <p:extLst>
      <p:ext uri="{BB962C8B-B14F-4D97-AF65-F5344CB8AC3E}">
        <p14:creationId xmlns:p14="http://schemas.microsoft.com/office/powerpoint/2010/main" val="23580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left)">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30241353"/>
</p:tagLst>
</file>

<file path=ppt/tags/tag2.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3.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4.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5.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ags/tag6.xml><?xml version="1.0" encoding="utf-8"?>
<p:tagLst xmlns:a="http://schemas.openxmlformats.org/drawingml/2006/main" xmlns:r="http://schemas.openxmlformats.org/officeDocument/2006/relationships" xmlns:p="http://schemas.openxmlformats.org/presentationml/2006/main">
  <p:tag name="ISLIDE.ICON" val="#393751;#104326;#393756;#18047;#156327;"/>
</p:tagLst>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753</TotalTime>
  <Words>1029</Words>
  <Application>Microsoft Office PowerPoint</Application>
  <PresentationFormat>Màn hình rộng</PresentationFormat>
  <Paragraphs>162</Paragraphs>
  <Slides>15</Slides>
  <Notes>15</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15</vt:i4>
      </vt:variant>
    </vt:vector>
  </HeadingPairs>
  <TitlesOfParts>
    <vt:vector size="24" baseType="lpstr">
      <vt:lpstr>SVN-Cheeseburga</vt:lpstr>
      <vt:lpstr>Arial</vt:lpstr>
      <vt:lpstr>Pattaya</vt:lpstr>
      <vt:lpstr>字魂189号-星岩乐黑体</vt:lpstr>
      <vt:lpstr>等线</vt:lpstr>
      <vt:lpstr>Fleur De Leah</vt:lpstr>
      <vt:lpstr>Calibri</vt:lpstr>
      <vt:lpstr>Wingdings</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cp:lastModifiedBy>
  <cp:revision>61</cp:revision>
  <dcterms:created xsi:type="dcterms:W3CDTF">2021-10-09T06:26:30Z</dcterms:created>
  <dcterms:modified xsi:type="dcterms:W3CDTF">2023-02-22T05:46:17Z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2CBB1D6B750747668D00D161BE7D6652</vt:lpwstr>
  </property>
  <property fmtid="{D5CDD505-2E9C-101B-9397-08002B2CF9AE}" pid="3" name="KSOProductBuildVer">
    <vt:lpwstr>2052-11.1.0.10700</vt:lpwstr>
  </property>
</Properties>
</file>