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bel" panose="02000506030000020004" pitchFamily="2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oZ1UnLfGiak5I0n8XR708AAZA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Cóc kiện trời: https://www.youtube.com/watch?v=GQKoZW0HJzw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Chú Cuội cung trăng: https://www.youtube.com/watch?v=QWBBCO5cFVM</a:t>
            </a:r>
            <a:endParaRPr/>
          </a:p>
        </p:txBody>
      </p:sp>
      <p:sp>
        <p:nvSpPr>
          <p:cNvPr id="71" name="Google Shape;7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ngọc: </a:t>
            </a:r>
            <a:r>
              <a:rPr lang="en-US"/>
              <a:t>https://www.youtube.com/watch?v=n_x9uM8vZOE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chó nhà hàng xóm: </a:t>
            </a:r>
            <a:r>
              <a:rPr lang="en-US"/>
              <a:t>https://www.youtube.com/watch?v=2yWsA-9pamQ</a:t>
            </a:r>
            <a:endParaRPr/>
          </a:p>
        </p:txBody>
      </p:sp>
      <p:sp>
        <p:nvSpPr>
          <p:cNvPr id="80" name="Google Shape;8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Ông Mạnh thắng thần gió: </a:t>
            </a:r>
            <a:r>
              <a:rPr lang="en-US"/>
              <a:t>https://www.youtube.com/watch?v=WNlRpm6Gx3c</a:t>
            </a:r>
            <a:endParaRPr/>
          </a:p>
        </p:txBody>
      </p:sp>
      <p:sp>
        <p:nvSpPr>
          <p:cNvPr id="89" name="Google Shape;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gradFill>
          <a:gsLst>
            <a:gs pos="0">
              <a:srgbClr val="FEA4B9"/>
            </a:gs>
            <a:gs pos="84000">
              <a:srgbClr val="B3D1EC"/>
            </a:gs>
            <a:gs pos="96000">
              <a:srgbClr val="CCE0F2"/>
            </a:gs>
            <a:gs pos="100000">
              <a:srgbClr val="CCE0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132828" y="731324"/>
            <a:ext cx="12499218" cy="599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 l="7965" t="-1" r="14428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4198" y="296562"/>
            <a:ext cx="9737802" cy="656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42" y="-766119"/>
            <a:ext cx="12499218" cy="7624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bg>
      <p:bgPr>
        <a:gradFill>
          <a:gsLst>
            <a:gs pos="0">
              <a:srgbClr val="FEA4B9"/>
            </a:gs>
            <a:gs pos="84000">
              <a:srgbClr val="B3D1EC"/>
            </a:gs>
            <a:gs pos="96000">
              <a:srgbClr val="CCE0F2"/>
            </a:gs>
            <a:gs pos="100000">
              <a:srgbClr val="CCE0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20"/>
          <p:cNvPicPr preferRelativeResize="0"/>
          <p:nvPr/>
        </p:nvPicPr>
        <p:blipFill rotWithShape="1">
          <a:blip r:embed="rId2">
            <a:alphaModFix/>
          </a:blip>
          <a:srcRect l="7965" t="-1" r="14428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/>
          <p:nvPr/>
        </p:nvSpPr>
        <p:spPr>
          <a:xfrm>
            <a:off x="4124764" y="2185425"/>
            <a:ext cx="47118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el"/>
              <a:buNone/>
            </a:pPr>
            <a:r>
              <a:rPr lang="en-US" sz="4400" b="0" i="0" strike="noStrike" cap="none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KỂ CHUYỆN</a:t>
            </a:r>
            <a:endParaRPr dirty="0"/>
          </a:p>
        </p:txBody>
      </p:sp>
      <p:sp>
        <p:nvSpPr>
          <p:cNvPr id="45" name="Google Shape;45;p1"/>
          <p:cNvSpPr/>
          <p:nvPr/>
        </p:nvSpPr>
        <p:spPr>
          <a:xfrm>
            <a:off x="1868630" y="3781425"/>
            <a:ext cx="8970819" cy="11476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6600"/>
                </a:solidFill>
                <a:latin typeface="Abel"/>
              </a:rPr>
              <a:t>KỂ CHUYỆN ĐÃ NGHE, ĐÃ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57150" cap="flat" cmpd="sng">
                  <a:solidFill>
                    <a:srgbClr val="FF66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822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 t="80288" r="41526"/>
          <a:stretch/>
        </p:blipFill>
        <p:spPr>
          <a:xfrm>
            <a:off x="1" y="5189838"/>
            <a:ext cx="12192000" cy="16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982214" y="244587"/>
            <a:ext cx="2048907" cy="266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034" y="2059762"/>
            <a:ext cx="1975236" cy="45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/>
        </p:nvSpPr>
        <p:spPr>
          <a:xfrm>
            <a:off x="3714762" y="2412305"/>
            <a:ext cx="6400800" cy="2308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đạt</a:t>
            </a:r>
            <a:r>
              <a:rPr lang="en-US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điệu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57" name="Google Shape;157;p11"/>
          <p:cNvSpPr/>
          <p:nvPr/>
        </p:nvSpPr>
        <p:spPr>
          <a:xfrm>
            <a:off x="2793655" y="1044099"/>
            <a:ext cx="66046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Tiêu</a:t>
            </a:r>
            <a:r>
              <a:rPr lang="en-US" sz="36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chí</a:t>
            </a:r>
            <a:r>
              <a:rPr lang="en-US" sz="36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đánh</a:t>
            </a:r>
            <a:r>
              <a:rPr lang="en-US" sz="36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36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t="80288" r="41526"/>
          <a:stretch/>
        </p:blipFill>
        <p:spPr>
          <a:xfrm>
            <a:off x="1" y="5189838"/>
            <a:ext cx="12192000" cy="16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982214" y="244587"/>
            <a:ext cx="2048907" cy="2664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2"/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sp>
          <p:nvSpPr>
            <p:cNvPr id="166" name="Google Shape;166;p12"/>
            <p:cNvSpPr/>
            <p:nvPr/>
          </p:nvSpPr>
          <p:spPr>
            <a:xfrm>
              <a:off x="1178243" y="2737881"/>
              <a:ext cx="10238816" cy="6782140"/>
            </a:xfrm>
            <a:custGeom>
              <a:avLst/>
              <a:gdLst/>
              <a:ahLst/>
              <a:cxnLst/>
              <a:rect l="l" t="t" r="r" b="b"/>
              <a:pathLst>
                <a:path w="8250011" h="5464765" extrusionOk="0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514974" y="1396760"/>
              <a:ext cx="9592164" cy="3189755"/>
            </a:xfrm>
            <a:custGeom>
              <a:avLst/>
              <a:gdLst/>
              <a:ahLst/>
              <a:cxnLst/>
              <a:rect l="l" t="t" r="r" b="b"/>
              <a:pathLst>
                <a:path w="3443102" h="1144961" extrusionOk="0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2"/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3600"/>
                <a:buFont typeface="Cambria"/>
                <a:buNone/>
              </a:pPr>
              <a:r>
                <a:rPr lang="en-US" sz="3600" b="1" i="0" u="none" strike="noStrike" cap="none">
                  <a:solidFill>
                    <a:srgbClr val="FFC000"/>
                  </a:solidFill>
                  <a:latin typeface="Cambria"/>
                  <a:ea typeface="Cambria"/>
                  <a:cs typeface="Cambria"/>
                  <a:sym typeface="Cambria"/>
                </a:rPr>
                <a:t>THẢO LUẬN NHÓM</a:t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0" i="0" u="none" strike="noStrike" cap="none">
                  <a:solidFill>
                    <a:srgbClr val="212F3F"/>
                  </a:solidFill>
                  <a:latin typeface="Arial"/>
                  <a:ea typeface="Arial"/>
                  <a:cs typeface="Arial"/>
                  <a:sym typeface="Arial"/>
                </a:rPr>
                <a:t>Trao đổi với các bạn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0" i="0" u="none" strike="noStrike" cap="none">
                  <a:solidFill>
                    <a:srgbClr val="212F3F"/>
                  </a:solidFill>
                  <a:latin typeface="Arial"/>
                  <a:ea typeface="Arial"/>
                  <a:cs typeface="Arial"/>
                  <a:sym typeface="Arial"/>
                </a:rPr>
                <a:t>ý nghĩa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0" i="0" u="none" strike="noStrike" cap="none">
                  <a:solidFill>
                    <a:srgbClr val="212F3F"/>
                  </a:solidFill>
                  <a:latin typeface="Arial"/>
                  <a:ea typeface="Arial"/>
                  <a:cs typeface="Arial"/>
                  <a:sym typeface="Arial"/>
                </a:rPr>
                <a:t>của câu chuyện</a:t>
              </a:r>
              <a:endParaRPr sz="4400" b="0" i="0" u="none" strike="noStrike" cap="none">
                <a:solidFill>
                  <a:srgbClr val="212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" name="Google Shape;17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4034" y="2059762"/>
            <a:ext cx="1975236" cy="45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t="80288" r="41526"/>
          <a:stretch/>
        </p:blipFill>
        <p:spPr>
          <a:xfrm>
            <a:off x="1" y="5189838"/>
            <a:ext cx="12192000" cy="166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người cần làm gì để thiên nhiên mãi tươi đẹp?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Luôn bảo vệ, giữ gìn các phong cảnh thiên nhiên.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Không chặt phá rừng và tài nguyên thiên nhiên.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Không săn bắn động vật hoang dã.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Không thải các loại rác thải bừa bãi ra môi trường.</a:t>
            </a:r>
            <a:endParaRPr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Bảo vệ nguồn nước luôn trong sạch. </a:t>
            </a:r>
            <a:endParaRPr/>
          </a:p>
        </p:txBody>
      </p:sp>
      <p:pic>
        <p:nvPicPr>
          <p:cNvPr id="180" name="Google Shape;180;p13" descr="Cách vẽ một con sóc phim hoạt hình"/>
          <p:cNvPicPr preferRelativeResize="0"/>
          <p:nvPr/>
        </p:nvPicPr>
        <p:blipFill rotWithShape="1">
          <a:blip r:embed="rId4">
            <a:alphaModFix/>
          </a:blip>
          <a:srcRect l="49808" t="10914" r="9865" b="4113"/>
          <a:stretch/>
        </p:blipFill>
        <p:spPr>
          <a:xfrm>
            <a:off x="10007415" y="3555657"/>
            <a:ext cx="2184585" cy="240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/>
          <p:nvPr/>
        </p:nvSpPr>
        <p:spPr>
          <a:xfrm>
            <a:off x="2446317" y="682239"/>
            <a:ext cx="7398327" cy="549352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rgbClr val="40272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3">
            <a:alphaModFix/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899694"/>
            <a:ext cx="3886200" cy="61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3038422" y="1223446"/>
            <a:ext cx="611515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4ABAAC"/>
                </a:solidFill>
                <a:latin typeface="Tahoma"/>
                <a:ea typeface="Tahoma"/>
                <a:cs typeface="Tahoma"/>
                <a:sym typeface="Tahoma"/>
              </a:rPr>
              <a:t>KẾT THÚC TIẾT HỌC</a:t>
            </a:r>
            <a:endParaRPr sz="4400" b="1" i="0" u="none" strike="noStrike" cap="none" dirty="0">
              <a:solidFill>
                <a:srgbClr val="4ABAA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0" y="848894"/>
            <a:ext cx="3886200" cy="61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/>
        </p:nvSpPr>
        <p:spPr>
          <a:xfrm>
            <a:off x="4305300" y="3028950"/>
            <a:ext cx="621122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một câu chuyện em đã nghe hay đã đọc nói về quan hệ giữa con người với thiên nhiên.</a:t>
            </a:r>
            <a:endParaRPr sz="40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173605" y="1922859"/>
            <a:ext cx="30465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Đề</a:t>
            </a:r>
            <a:r>
              <a:rPr lang="en-US" sz="60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endParaRPr sz="60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t="80288" r="41526"/>
          <a:stretch/>
        </p:blipFill>
        <p:spPr>
          <a:xfrm>
            <a:off x="1" y="5189838"/>
            <a:ext cx="12192000" cy="16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8248" y="-569608"/>
            <a:ext cx="2773752" cy="437960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5144957" y="532332"/>
            <a:ext cx="31703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Gợi</a:t>
            </a:r>
            <a:r>
              <a:rPr lang="en-US" sz="60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ý</a:t>
            </a:r>
            <a:endParaRPr dirty="0"/>
          </a:p>
        </p:txBody>
      </p:sp>
      <p:sp>
        <p:nvSpPr>
          <p:cNvPr id="62" name="Google Shape;62;p3"/>
          <p:cNvSpPr txBox="1"/>
          <p:nvPr/>
        </p:nvSpPr>
        <p:spPr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Char char="-"/>
            </a:pPr>
            <a:r>
              <a:rPr lang="en-US" sz="24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truyện kể về tình cảm thân thiết, gắn bó giữa con người với thiên nhiên: </a:t>
            </a:r>
            <a:endParaRPr/>
          </a:p>
        </p:txBody>
      </p:sp>
      <p:sp>
        <p:nvSpPr>
          <p:cNvPr id="63" name="Google Shape;63;p3"/>
          <p:cNvSpPr txBox="1"/>
          <p:nvPr/>
        </p:nvSpPr>
        <p:spPr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Những truyện cổ tích giải thích các hiện tượng hoặc sự vật trong thiên nhiên: Cóc kiện Trời, Sự tích chú Cuội cung trăng,…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Thiên nhiên giúp đỡ con người: Những người bạn tốt, …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Con người làm bạn với thiên nhiên, dựa vào thiên nhiên để cải thiện cuộc sống của mình: Ông Mạnh thắng thần gió, …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Tình cảm con người với vật nuôi trong nhà: Tìm ngọc, con chó nhà hàng xóm, …</a:t>
            </a:r>
            <a:endParaRPr/>
          </a:p>
        </p:txBody>
      </p:sp>
      <p:sp>
        <p:nvSpPr>
          <p:cNvPr id="67" name="Google Shape;67;p3"/>
          <p:cNvSpPr txBox="1"/>
          <p:nvPr/>
        </p:nvSpPr>
        <p:spPr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200" b="1" i="0" u="sng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r>
              <a:rPr lang="en-US" sz="32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 descr="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truyện cổ tích giải thích các hiện tượng hoặc sự vật trong thiên nhiên: Cóc kiện Trời, Sự tích chú Cuội cung trăng, …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4" descr="Truyện Cổ Tích Cóc Kiện Trời - Kể Chuyện Con Cóc Là Cậu Ông Trời Cho Bé  Nghe - You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76" name="Google Shape;76;p4" descr="Truyện Sự tích chú Cuội cung trăng (Có file MP3) - Sự tích chú Cuội cung  tră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/>
        </p:nvSpPr>
        <p:spPr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truyện kể về tình cảm thân thiết, gắn bó giữa con người với thiên nhiên: 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Tình cảm con người với vật nuôi trong nhà: Tìm ngọc, con chó nhà hàng xóm, …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5" descr="Tập đọc: Tìm ngọc"/>
          <p:cNvPicPr preferRelativeResize="0"/>
          <p:nvPr/>
        </p:nvPicPr>
        <p:blipFill rotWithShape="1">
          <a:blip r:embed="rId3">
            <a:alphaModFix/>
          </a:blip>
          <a:srcRect r="12252"/>
          <a:stretch/>
        </p:blipFill>
        <p:spPr>
          <a:xfrm>
            <a:off x="1970947" y="2719073"/>
            <a:ext cx="3705953" cy="304566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4" name="Google Shape;84;p5" descr="Soạn bài tập đọc Con chó nhà hàng xóm (Tuần 16) | SGK Tiếng Việt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83453">
            <a:off x="6208201" y="2839823"/>
            <a:ext cx="4116899" cy="259587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5" name="Google Shape;85;p5" descr="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truyện kể về tình cảm thân thiết, gắn bó giữa con người với thiên nhiên: 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Con người làm bạn với thiên nhiên, dựa vào thiên nhiên để cải thiện cuộc sống của mình: Ông Mạnh thắng thần gió, …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6" descr="13"/>
          <p:cNvPicPr preferRelativeResize="0"/>
          <p:nvPr/>
        </p:nvPicPr>
        <p:blipFill rotWithShape="1">
          <a:blip r:embed="rId3">
            <a:alphaModFix/>
          </a:blip>
          <a:srcRect l="68955" t="-2288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 descr="Lý thuyết tập đọc: ông mạnh thắng thần gió tiếng việt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Những truyện kể về tình cảm thân thiết, gắn bó giữa con người với thiên nhiên: </a:t>
            </a: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Thiên nhiên giúp đỡ con người: Những người bạn tốt, …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7" descr="13"/>
          <p:cNvPicPr preferRelativeResize="0"/>
          <p:nvPr/>
        </p:nvPicPr>
        <p:blipFill rotWithShape="1">
          <a:blip r:embed="rId3">
            <a:alphaModFix/>
          </a:blip>
          <a:srcRect l="68955" t="-2288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7" descr="Soạn bài – Tập đọc: Những người bạn tốt | Giải bài tập Tiếng Việt lớp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5345" y="2298057"/>
            <a:ext cx="2001181" cy="363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 descr="Cá heo nhảy nhót trên mặt biển để... tập thể dụ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096000" y="2744540"/>
            <a:ext cx="3436403" cy="287270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t="80288" r="41526"/>
          <a:stretch/>
        </p:blipFill>
        <p:spPr>
          <a:xfrm>
            <a:off x="1" y="5189838"/>
            <a:ext cx="12192000" cy="1668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"/>
          <p:cNvSpPr/>
          <p:nvPr/>
        </p:nvSpPr>
        <p:spPr>
          <a:xfrm>
            <a:off x="7635769" y="1014732"/>
            <a:ext cx="2303522" cy="1393195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7778722" y="2457852"/>
            <a:ext cx="2303522" cy="1393195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7778722" y="3992873"/>
            <a:ext cx="2303522" cy="1393195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1796724" y="2033189"/>
            <a:ext cx="3645784" cy="2060750"/>
          </a:xfrm>
          <a:custGeom>
            <a:avLst/>
            <a:gdLst/>
            <a:ahLst/>
            <a:cxnLst/>
            <a:rect l="l" t="t" r="r" b="b"/>
            <a:pathLst>
              <a:path w="3443102" h="1144961" extrusionOk="0">
                <a:moveTo>
                  <a:pt x="2504203" y="1133773"/>
                </a:moveTo>
                <a:cubicBezTo>
                  <a:pt x="2504203" y="1133773"/>
                  <a:pt x="2084450" y="1144961"/>
                  <a:pt x="1621865" y="1142339"/>
                </a:cubicBezTo>
                <a:cubicBezTo>
                  <a:pt x="1584822" y="1140177"/>
                  <a:pt x="1057073" y="1132352"/>
                  <a:pt x="1057073" y="1132352"/>
                </a:cubicBezTo>
                <a:cubicBezTo>
                  <a:pt x="812931" y="1123518"/>
                  <a:pt x="565145" y="1106537"/>
                  <a:pt x="398404" y="1048359"/>
                </a:cubicBezTo>
                <a:cubicBezTo>
                  <a:pt x="120505" y="951398"/>
                  <a:pt x="0" y="773869"/>
                  <a:pt x="0" y="577261"/>
                </a:cubicBezTo>
                <a:lnTo>
                  <a:pt x="0" y="577259"/>
                </a:lnTo>
                <a:cubicBezTo>
                  <a:pt x="8536" y="440430"/>
                  <a:pt x="34263" y="311302"/>
                  <a:pt x="140291" y="225758"/>
                </a:cubicBezTo>
                <a:cubicBezTo>
                  <a:pt x="342602" y="62530"/>
                  <a:pt x="736658" y="7673"/>
                  <a:pt x="1155311" y="7673"/>
                </a:cubicBezTo>
                <a:cubicBezTo>
                  <a:pt x="1155311" y="7673"/>
                  <a:pt x="1551711" y="15681"/>
                  <a:pt x="1584822" y="7673"/>
                </a:cubicBezTo>
                <a:cubicBezTo>
                  <a:pt x="1865523" y="0"/>
                  <a:pt x="2329451" y="7673"/>
                  <a:pt x="2329451" y="7673"/>
                </a:cubicBezTo>
                <a:cubicBezTo>
                  <a:pt x="2697758" y="15152"/>
                  <a:pt x="3061071" y="84484"/>
                  <a:pt x="3258811" y="207066"/>
                </a:cubicBezTo>
                <a:cubicBezTo>
                  <a:pt x="3409828" y="300683"/>
                  <a:pt x="3443102" y="425358"/>
                  <a:pt x="3433962" y="577261"/>
                </a:cubicBezTo>
                <a:lnTo>
                  <a:pt x="3433962" y="577262"/>
                </a:lnTo>
                <a:cubicBezTo>
                  <a:pt x="3433962" y="891835"/>
                  <a:pt x="3150965" y="1105932"/>
                  <a:pt x="2504203" y="1133773"/>
                </a:cubicBezTo>
                <a:close/>
              </a:path>
            </a:pathLst>
          </a:custGeom>
          <a:solidFill>
            <a:srgbClr val="FDF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 txBox="1"/>
          <p:nvPr/>
        </p:nvSpPr>
        <p:spPr>
          <a:xfrm>
            <a:off x="1948565" y="2593199"/>
            <a:ext cx="3298097" cy="98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CHÚNG MÌNH TÌM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CÁC CÂU CHUYỆN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Ở ĐÂU ?</a:t>
            </a:r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09790" y="1862585"/>
            <a:ext cx="1206265" cy="341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8"/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</p:grpSpPr>
        <p:sp>
          <p:nvSpPr>
            <p:cNvPr id="116" name="Google Shape;116;p8"/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mbria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Từ sách, báo, truyện đọc xưa và nay</a:t>
              </a:r>
              <a:endParaRPr/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</p:grpSpPr>
        <p:sp>
          <p:nvSpPr>
            <p:cNvPr id="119" name="Google Shape;119;p8"/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mbria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Trên youtube, mạng xã hội….</a:t>
              </a: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4963745" y="905447"/>
            <a:ext cx="2477880" cy="1471763"/>
            <a:chOff x="7006854" y="580214"/>
            <a:chExt cx="5234968" cy="3109363"/>
          </a:xfrm>
        </p:grpSpPr>
        <p:grpSp>
          <p:nvGrpSpPr>
            <p:cNvPr id="122" name="Google Shape;122;p8"/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</p:grpSpPr>
          <p:sp>
            <p:nvSpPr>
              <p:cNvPr id="123" name="Google Shape;123;p8"/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950" tIns="13950" rIns="13950" bIns="139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imes New Roman"/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Từ người thân, bạn bè, thầy cô</a:t>
                </a:r>
                <a:endParaRPr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pic>
          <p:nvPicPr>
            <p:cNvPr id="125" name="Google Shape;125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729287">
            <a:off x="4905556" y="4076848"/>
            <a:ext cx="1111585" cy="363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38875" y="3012604"/>
            <a:ext cx="636450" cy="20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t="80288" r="41526"/>
          <a:stretch/>
        </p:blipFill>
        <p:spPr>
          <a:xfrm>
            <a:off x="1" y="5189838"/>
            <a:ext cx="12192000" cy="166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8248" y="-569608"/>
            <a:ext cx="2773752" cy="437960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/>
          <p:nvPr/>
        </p:nvSpPr>
        <p:spPr>
          <a:xfrm>
            <a:off x="5144957" y="532332"/>
            <a:ext cx="29896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Gợi</a:t>
            </a:r>
            <a:r>
              <a:rPr lang="en-US" sz="6000" b="0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ý</a:t>
            </a:r>
            <a:endParaRPr dirty="0"/>
          </a:p>
        </p:txBody>
      </p:sp>
      <p:sp>
        <p:nvSpPr>
          <p:cNvPr id="136" name="Google Shape;136;p9"/>
          <p:cNvSpPr txBox="1"/>
          <p:nvPr/>
        </p:nvSpPr>
        <p:spPr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b="1" i="0" u="sng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kể chuyện</a:t>
            </a:r>
            <a:r>
              <a:rPr lang="en-US" sz="2800" b="1" i="0" u="none" strike="noStrike" cap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Giới thiệu câu chuyện sẽ kể.</a:t>
            </a:r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Có thể nêu cảm nghĩ của bản thân về câu chuyện.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Kể diễn biến câu chuyện.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588</Words>
  <Application>Microsoft Office PowerPoint</Application>
  <PresentationFormat>Màn hình rộng</PresentationFormat>
  <Paragraphs>64</Paragraphs>
  <Slides>14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Cambria</vt:lpstr>
      <vt:lpstr>Abel</vt:lpstr>
      <vt:lpstr>Tahoma</vt:lpstr>
      <vt:lpstr>Arial</vt:lpstr>
      <vt:lpstr>Times New Roman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微软用户</dc:creator>
  <cp:lastModifiedBy>WINDOWS</cp:lastModifiedBy>
  <cp:revision>2</cp:revision>
  <dcterms:created xsi:type="dcterms:W3CDTF">2018-05-08T06:24:03Z</dcterms:created>
  <dcterms:modified xsi:type="dcterms:W3CDTF">2023-10-23T05:09:49Z</dcterms:modified>
</cp:coreProperties>
</file>