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3" r:id="rId4"/>
    <p:sldId id="259" r:id="rId5"/>
    <p:sldId id="282" r:id="rId6"/>
    <p:sldId id="283" r:id="rId7"/>
    <p:sldId id="264" r:id="rId8"/>
    <p:sldId id="296" r:id="rId9"/>
    <p:sldId id="292" r:id="rId10"/>
    <p:sldId id="297" r:id="rId11"/>
    <p:sldId id="298" r:id="rId12"/>
    <p:sldId id="284" r:id="rId13"/>
    <p:sldId id="299" r:id="rId14"/>
    <p:sldId id="288" r:id="rId15"/>
    <p:sldId id="281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CCCC"/>
    <a:srgbClr val="C33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10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C93DEDE-07B8-4FAC-9522-042787A7ACF7}" type="datetimeFigureOut">
              <a:rPr lang="zh-CN" altLang="en-US" smtClean="0"/>
              <a:pPr/>
              <a:t>2023/7/20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FE7965A4-4F9B-42AD-97F6-5956B56DB13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54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428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971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928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805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708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444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073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000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140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262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30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388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10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770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70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98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68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5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31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6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71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76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1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8027BDE-594E-2697-AE52-67251830E07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A6E5F6AD-1DCF-4F18-9BBA-2BC622BDF2FB}" type="datetimeFigureOut">
              <a:rPr lang="zh-CN" altLang="en-US" smtClean="0"/>
              <a:pPr/>
              <a:t>2023/7/20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41B0D12B-A1F6-4D3F-98AE-9ADCFED71E0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389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5" Type="http://schemas.openxmlformats.org/officeDocument/2006/relationships/image" Target="../media/image1.jpeg"/><Relationship Id="rId15" Type="http://schemas.microsoft.com/office/2007/relationships/hdphoto" Target="../media/hdphoto4.wdp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jpg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jp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jp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jp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jp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14338" y="442913"/>
            <a:ext cx="11401425" cy="58578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14338" y="2336006"/>
            <a:ext cx="11401425" cy="207168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41452" y="2481222"/>
            <a:ext cx="8210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LUYỆN TẬP</a:t>
            </a:r>
            <a:endParaRPr lang="zh-CN" altLang="en-US" sz="72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545" y="594668"/>
            <a:ext cx="1857214" cy="1828807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37" b="99766" l="0" r="90396">
                        <a14:foregroundMark x1="51861" y1="38084" x2="51861" y2="3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487" y="885873"/>
            <a:ext cx="1585913" cy="16287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30" b="94797" l="0" r="828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1735" y="1843087"/>
            <a:ext cx="1604640" cy="158596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4055" l="16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8926" y="357164"/>
            <a:ext cx="1573223" cy="1092991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122100" y="3810134"/>
            <a:ext cx="2693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C3305A"/>
                </a:solidFill>
                <a:latin typeface="Jokerman" panose="04090605060D06020702" pitchFamily="82" charset="0"/>
                <a:ea typeface="inpin heiti" charset="-122"/>
              </a:rPr>
              <a:t>Trang 171</a:t>
            </a:r>
            <a:endParaRPr lang="zh-CN" altLang="en-US" sz="3200" dirty="0">
              <a:solidFill>
                <a:srgbClr val="C3305A"/>
              </a:solidFill>
              <a:latin typeface="Jokerman" panose="04090605060D06020702" pitchFamily="82" charset="0"/>
              <a:ea typeface="inpin heiti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38171" y="3158529"/>
            <a:ext cx="11176684" cy="3558018"/>
            <a:chOff x="438171" y="3158529"/>
            <a:chExt cx="11176684" cy="355801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0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3951" y="3968090"/>
              <a:ext cx="2889474" cy="2748457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815" b="100000" l="20308" r="100000">
                          <a14:foregroundMark x1="31793" y1="52687" x2="31793" y2="52687"/>
                          <a14:foregroundMark x1="64566" y1="53604" x2="64566" y2="536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6648" y="3873608"/>
              <a:ext cx="2280570" cy="243961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9822" r="100000">
                          <a14:backgroundMark x1="91279" y1="0" x2="98250" y2="6173"/>
                          <a14:backgroundMark x1="66215" y1="0" x2="89416" y2="22904"/>
                          <a14:backgroundMark x1="98532" y1="46580" x2="99181" y2="50859"/>
                          <a14:backgroundMark x1="96641" y1="75412" x2="99831" y2="86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3541" y="3765648"/>
              <a:ext cx="3121314" cy="251129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9308" l="0" r="899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171" y="3158529"/>
              <a:ext cx="4571570" cy="3170838"/>
            </a:xfrm>
            <a:prstGeom prst="rect">
              <a:avLst/>
            </a:prstGeom>
          </p:spPr>
        </p:pic>
      </p:grp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327349" y="-1485604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71F2EA-EE9E-4B30-AF6F-6F86851B4C2F}"/>
              </a:ext>
            </a:extLst>
          </p:cNvPr>
          <p:cNvSpPr txBox="1"/>
          <p:nvPr/>
        </p:nvSpPr>
        <p:spPr>
          <a:xfrm>
            <a:off x="847966" y="699881"/>
            <a:ext cx="2168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2"/>
                </a:solidFill>
                <a:latin typeface="#9Slide07 SVNAdam Gorry" panose="02040603050506020204" pitchFamily="18" charset="0"/>
              </a:rPr>
              <a:t>TOÁN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C810E8-378F-4660-9172-4909139E86DC}"/>
              </a:ext>
            </a:extLst>
          </p:cNvPr>
          <p:cNvSpPr txBox="1"/>
          <p:nvPr/>
        </p:nvSpPr>
        <p:spPr>
          <a:xfrm>
            <a:off x="3042207" y="1192798"/>
            <a:ext cx="2168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2"/>
                </a:solidFill>
                <a:latin typeface="#9Slide07 SVNAdam Gorry" panose="02040603050506020204" pitchFamily="18" charset="0"/>
              </a:rPr>
              <a:t>TUẦN 34</a:t>
            </a:r>
          </a:p>
        </p:txBody>
      </p:sp>
    </p:spTree>
    <p:extLst>
      <p:ext uri="{BB962C8B-B14F-4D97-AF65-F5344CB8AC3E}">
        <p14:creationId xmlns:p14="http://schemas.microsoft.com/office/powerpoint/2010/main" val="1577268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0" grpId="0" animBg="1"/>
      <p:bldP spid="11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378114" y="46355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0941" y="147982"/>
            <a:ext cx="11401425" cy="1716194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9634" y="173034"/>
            <a:ext cx="1133273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300">
                <a:latin typeface="#9Slide05 SVNLobster" panose="02040603050506020204" pitchFamily="18" charset="0"/>
                <a:ea typeface="inpin heiti" charset="-122"/>
              </a:rPr>
              <a:t>Một ô tô và một xe máy xuất phát cùng một lúc từ A đến B. Quãng đường AB dài 90 km. Hỏi ô tô đến B trước xe máy bao nhiêu lâu, biết thời gian ô tô đi là 1,5 giờ và vận tốc ô tô gấp 2 lần vận tốc xe máy.</a:t>
            </a:r>
            <a:endParaRPr lang="zh-CN" altLang="en-US" sz="3300" dirty="0">
              <a:latin typeface="#9Slide05 SVNLobster" panose="02040603050506020204" pitchFamily="18" charset="0"/>
              <a:ea typeface="inpin heiti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231546" y="1944844"/>
            <a:ext cx="3761403" cy="769441"/>
            <a:chOff x="4204700" y="5141928"/>
            <a:chExt cx="3761403" cy="769441"/>
          </a:xfrm>
        </p:grpSpPr>
        <p:sp>
          <p:nvSpPr>
            <p:cNvPr id="4" name="文本框 3"/>
            <p:cNvSpPr txBox="1"/>
            <p:nvPr/>
          </p:nvSpPr>
          <p:spPr>
            <a:xfrm>
              <a:off x="4786312" y="5141928"/>
              <a:ext cx="27901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>
                  <a:latin typeface="iCielPr Fetridge" panose="02000000000000000000" pitchFamily="50" charset="0"/>
                  <a:ea typeface="inpin heiti" charset="-122"/>
                </a:rPr>
                <a:t>Bài giải</a:t>
              </a:r>
              <a:endParaRPr lang="zh-CN" altLang="en-US" sz="4400" dirty="0">
                <a:latin typeface="iCielPr Fetridge" panose="02000000000000000000" pitchFamily="50" charset="0"/>
                <a:ea typeface="inpin heiti" charset="-122"/>
              </a:endParaRPr>
            </a:p>
          </p:txBody>
        </p:sp>
        <p:sp>
          <p:nvSpPr>
            <p:cNvPr id="11" name="五角星 20"/>
            <p:cNvSpPr/>
            <p:nvPr/>
          </p:nvSpPr>
          <p:spPr>
            <a:xfrm>
              <a:off x="4204700" y="5143510"/>
              <a:ext cx="581612" cy="581611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" name="五角星 20"/>
            <p:cNvSpPr/>
            <p:nvPr/>
          </p:nvSpPr>
          <p:spPr>
            <a:xfrm>
              <a:off x="7384491" y="5143510"/>
              <a:ext cx="581612" cy="581611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E3EF8D-1C9D-4D9A-B7B1-2D2146246477}"/>
              </a:ext>
            </a:extLst>
          </p:cNvPr>
          <p:cNvCxnSpPr>
            <a:cxnSpLocks/>
          </p:cNvCxnSpPr>
          <p:nvPr/>
        </p:nvCxnSpPr>
        <p:spPr>
          <a:xfrm>
            <a:off x="429634" y="1176999"/>
            <a:ext cx="973281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F1F5524-3157-4CFC-9449-036FB6A6BC70}"/>
              </a:ext>
            </a:extLst>
          </p:cNvPr>
          <p:cNvCxnSpPr>
            <a:cxnSpLocks/>
          </p:cNvCxnSpPr>
          <p:nvPr/>
        </p:nvCxnSpPr>
        <p:spPr>
          <a:xfrm>
            <a:off x="7819212" y="1189077"/>
            <a:ext cx="3454213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44A28C-8E4F-4177-9038-A82EE98F689A}"/>
              </a:ext>
            </a:extLst>
          </p:cNvPr>
          <p:cNvCxnSpPr>
            <a:cxnSpLocks/>
          </p:cNvCxnSpPr>
          <p:nvPr/>
        </p:nvCxnSpPr>
        <p:spPr>
          <a:xfrm>
            <a:off x="530268" y="1680064"/>
            <a:ext cx="4868450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57E755-02DD-4255-B50E-304267C1E4C0}"/>
              </a:ext>
            </a:extLst>
          </p:cNvPr>
          <p:cNvCxnSpPr>
            <a:cxnSpLocks/>
          </p:cNvCxnSpPr>
          <p:nvPr/>
        </p:nvCxnSpPr>
        <p:spPr>
          <a:xfrm>
            <a:off x="2121074" y="1201155"/>
            <a:ext cx="499371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F1CE2B5-B80C-416F-A202-0408186D35AA}"/>
              </a:ext>
            </a:extLst>
          </p:cNvPr>
          <p:cNvCxnSpPr>
            <a:cxnSpLocks/>
          </p:cNvCxnSpPr>
          <p:nvPr/>
        </p:nvCxnSpPr>
        <p:spPr>
          <a:xfrm>
            <a:off x="530268" y="675958"/>
            <a:ext cx="7974905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8">
            <a:extLst>
              <a:ext uri="{FF2B5EF4-FFF2-40B4-BE49-F238E27FC236}">
                <a16:creationId xmlns:a16="http://schemas.microsoft.com/office/drawing/2014/main" id="{288A9358-E1AD-4884-B7D4-125FA37AFBB2}"/>
              </a:ext>
            </a:extLst>
          </p:cNvPr>
          <p:cNvSpPr/>
          <p:nvPr/>
        </p:nvSpPr>
        <p:spPr>
          <a:xfrm flipH="1">
            <a:off x="584845" y="2708260"/>
            <a:ext cx="56563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Trên cùng một quãng đường, thời gian và vận tốc là </a:t>
            </a:r>
            <a:r>
              <a:rPr lang="vi-VN" altLang="zh-CN" sz="3200">
                <a:solidFill>
                  <a:srgbClr val="C3305A"/>
                </a:solidFill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hai đại lượng tỉ lệ nghịch</a:t>
            </a:r>
            <a:r>
              <a:rPr lang="vi-VN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 với nhau. Vận tốc ô tô gấp 2 lần vận tốc xe máy thì thời gian xe máy đi từ A đến B gấp 2 lần thời gian ô tô đi từ A đến B.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DF6A94-74E7-4F8E-9DCD-0E21D8F32AC0}"/>
              </a:ext>
            </a:extLst>
          </p:cNvPr>
          <p:cNvSpPr txBox="1"/>
          <p:nvPr/>
        </p:nvSpPr>
        <p:spPr>
          <a:xfrm>
            <a:off x="6498318" y="2642612"/>
            <a:ext cx="526404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Ô tô đi từ A đến B mất 1,5 giờ thì xe máy đi từ A đến B hết số thời gian là:</a:t>
            </a:r>
          </a:p>
          <a:p>
            <a:pPr algn="ctr"/>
            <a:r>
              <a:rPr lang="vi-VN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1,5 × 2 = 3 (giờ)</a:t>
            </a:r>
          </a:p>
          <a:p>
            <a:pPr algn="just"/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Thời gian ô tô đến B trước xe máy </a:t>
            </a:r>
            <a:r>
              <a:rPr lang="vi-VN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là:</a:t>
            </a:r>
          </a:p>
          <a:p>
            <a:pPr algn="ctr"/>
            <a:r>
              <a:rPr lang="vi-VN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3 − 1,5 = 1,5 (giờ)</a:t>
            </a:r>
          </a:p>
          <a:p>
            <a:pPr algn="ctr"/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Đổi </a:t>
            </a:r>
            <a:r>
              <a:rPr lang="vi-VN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1,5 giờ = 1 giờ 30 phút.</a:t>
            </a:r>
            <a:endParaRPr lang="en-US" altLang="zh-CN" sz="3200">
              <a:latin typeface="#9Slide05 SVNLobster" panose="02040603050506020204" pitchFamily="18" charset="0"/>
              <a:ea typeface="inpin heiti" charset="-122"/>
              <a:cs typeface="#9Slide03 Arima Madurai Black" panose="00000A00000000000000" pitchFamily="2" charset="0"/>
            </a:endParaRPr>
          </a:p>
          <a:p>
            <a:pPr algn="ctr"/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		Đáp số: 1 giờ 30 phút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72230FD-B7AC-41A6-8BA2-8058DDB1E71A}"/>
              </a:ext>
            </a:extLst>
          </p:cNvPr>
          <p:cNvCxnSpPr/>
          <p:nvPr/>
        </p:nvCxnSpPr>
        <p:spPr>
          <a:xfrm>
            <a:off x="6346371" y="2912709"/>
            <a:ext cx="0" cy="32050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6">
            <a:extLst>
              <a:ext uri="{FF2B5EF4-FFF2-40B4-BE49-F238E27FC236}">
                <a16:creationId xmlns:a16="http://schemas.microsoft.com/office/drawing/2014/main" id="{3ABD8E02-67AE-4497-9207-920AD13E25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274" b="99697" l="0" r="89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3765"/>
          <a:stretch/>
        </p:blipFill>
        <p:spPr>
          <a:xfrm>
            <a:off x="46359" y="4893288"/>
            <a:ext cx="2892784" cy="200643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59AB571-AA0B-4505-9F52-AB1C71B70B58}"/>
              </a:ext>
            </a:extLst>
          </p:cNvPr>
          <p:cNvGrpSpPr/>
          <p:nvPr/>
        </p:nvGrpSpPr>
        <p:grpSpPr>
          <a:xfrm>
            <a:off x="1026568" y="1279837"/>
            <a:ext cx="2109955" cy="1851680"/>
            <a:chOff x="1026568" y="1279837"/>
            <a:chExt cx="2109955" cy="185168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D29D193-B930-4244-A440-5B69F841E4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22" b="68571"/>
            <a:stretch/>
          </p:blipFill>
          <p:spPr>
            <a:xfrm>
              <a:off x="1026568" y="1279837"/>
              <a:ext cx="2109955" cy="185168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A713EDF-4EE8-4BF1-81AC-CB19CD30107E}"/>
                </a:ext>
              </a:extLst>
            </p:cNvPr>
            <p:cNvSpPr txBox="1"/>
            <p:nvPr/>
          </p:nvSpPr>
          <p:spPr>
            <a:xfrm>
              <a:off x="1116981" y="2076589"/>
              <a:ext cx="17113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accent2">
                      <a:lumMod val="75000"/>
                    </a:schemeClr>
                  </a:solidFill>
                  <a:latin typeface="#9Slide07 SVNGuerrilla" panose="00000500000000000000" pitchFamily="2" charset="0"/>
                </a:rPr>
                <a:t>Cách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6623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圆角矩形 42"/>
          <p:cNvSpPr/>
          <p:nvPr/>
        </p:nvSpPr>
        <p:spPr>
          <a:xfrm>
            <a:off x="395286" y="46355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814386" y="715389"/>
            <a:ext cx="10563227" cy="5427222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2" name="五角星 20"/>
          <p:cNvSpPr/>
          <p:nvPr/>
        </p:nvSpPr>
        <p:spPr>
          <a:xfrm>
            <a:off x="461957" y="4701653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3" name="五角星 20"/>
          <p:cNvSpPr/>
          <p:nvPr/>
        </p:nvSpPr>
        <p:spPr>
          <a:xfrm>
            <a:off x="461957" y="2652705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4" name="五角星 20"/>
          <p:cNvSpPr/>
          <p:nvPr/>
        </p:nvSpPr>
        <p:spPr>
          <a:xfrm>
            <a:off x="814386" y="599592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5" name="五角星 20"/>
          <p:cNvSpPr/>
          <p:nvPr/>
        </p:nvSpPr>
        <p:spPr>
          <a:xfrm>
            <a:off x="259963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6" name="五角星 20"/>
          <p:cNvSpPr/>
          <p:nvPr/>
        </p:nvSpPr>
        <p:spPr>
          <a:xfrm>
            <a:off x="429917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7" name="五角星 20"/>
          <p:cNvSpPr/>
          <p:nvPr/>
        </p:nvSpPr>
        <p:spPr>
          <a:xfrm>
            <a:off x="599871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8" name="五角星 20"/>
          <p:cNvSpPr/>
          <p:nvPr/>
        </p:nvSpPr>
        <p:spPr>
          <a:xfrm>
            <a:off x="769825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9" name="五角星 20"/>
          <p:cNvSpPr/>
          <p:nvPr/>
        </p:nvSpPr>
        <p:spPr>
          <a:xfrm>
            <a:off x="9397796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0" name="五角星 20"/>
          <p:cNvSpPr/>
          <p:nvPr/>
        </p:nvSpPr>
        <p:spPr>
          <a:xfrm>
            <a:off x="10825155" y="599591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1" name="五角星 20"/>
          <p:cNvSpPr/>
          <p:nvPr/>
        </p:nvSpPr>
        <p:spPr>
          <a:xfrm>
            <a:off x="11002796" y="4422815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2" name="五角星 20"/>
          <p:cNvSpPr/>
          <p:nvPr/>
        </p:nvSpPr>
        <p:spPr>
          <a:xfrm>
            <a:off x="11002796" y="2373867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438171" y="3158529"/>
            <a:ext cx="11176684" cy="3558018"/>
            <a:chOff x="438171" y="3158529"/>
            <a:chExt cx="11176684" cy="3558018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3951" y="3968090"/>
              <a:ext cx="2889474" cy="2748457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5" b="100000" l="20308" r="100000">
                          <a14:foregroundMark x1="31793" y1="52687" x2="31793" y2="52687"/>
                          <a14:foregroundMark x1="64566" y1="53604" x2="64566" y2="536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6648" y="3873608"/>
              <a:ext cx="2280570" cy="2439615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822" r="100000">
                          <a14:backgroundMark x1="91279" y1="0" x2="98250" y2="6173"/>
                          <a14:backgroundMark x1="66215" y1="0" x2="89416" y2="22904"/>
                          <a14:backgroundMark x1="98532" y1="46580" x2="99181" y2="50859"/>
                          <a14:backgroundMark x1="96641" y1="75412" x2="99831" y2="86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3541" y="3765648"/>
              <a:ext cx="3121314" cy="2511296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308" l="0" r="899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171" y="3158529"/>
              <a:ext cx="4571570" cy="317083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DBFA58-0EA0-4D27-B031-EEB042929AFD}"/>
              </a:ext>
            </a:extLst>
          </p:cNvPr>
          <p:cNvSpPr/>
          <p:nvPr/>
        </p:nvSpPr>
        <p:spPr>
          <a:xfrm>
            <a:off x="3655338" y="1827006"/>
            <a:ext cx="4987919" cy="1702011"/>
          </a:xfrm>
          <a:prstGeom prst="roundRect">
            <a:avLst/>
          </a:prstGeom>
          <a:solidFill>
            <a:srgbClr val="FFCC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7 SVNAdam Gorry" panose="02040603050506020204" pitchFamily="18" charset="0"/>
              </a:rPr>
              <a:t>Bài 3 (T.172)</a:t>
            </a:r>
          </a:p>
        </p:txBody>
      </p:sp>
    </p:spTree>
    <p:extLst>
      <p:ext uri="{BB962C8B-B14F-4D97-AF65-F5344CB8AC3E}">
        <p14:creationId xmlns:p14="http://schemas.microsoft.com/office/powerpoint/2010/main" val="1644672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378114" y="500062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19" name="组合 20">
            <a:extLst>
              <a:ext uri="{FF2B5EF4-FFF2-40B4-BE49-F238E27FC236}">
                <a16:creationId xmlns:a16="http://schemas.microsoft.com/office/drawing/2014/main" id="{2C252DA6-4CFA-4BFE-9DF1-60A505FFB124}"/>
              </a:ext>
            </a:extLst>
          </p:cNvPr>
          <p:cNvGrpSpPr/>
          <p:nvPr/>
        </p:nvGrpSpPr>
        <p:grpSpPr>
          <a:xfrm>
            <a:off x="235732" y="271125"/>
            <a:ext cx="11792982" cy="1948921"/>
            <a:chOff x="2497882" y="1424217"/>
            <a:chExt cx="7692220" cy="912150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20" name="组合 11">
              <a:extLst>
                <a:ext uri="{FF2B5EF4-FFF2-40B4-BE49-F238E27FC236}">
                  <a16:creationId xmlns:a16="http://schemas.microsoft.com/office/drawing/2014/main" id="{084AF815-728F-4669-8D7F-89DC43943E49}"/>
                </a:ext>
              </a:extLst>
            </p:cNvPr>
            <p:cNvGrpSpPr/>
            <p:nvPr/>
          </p:nvGrpSpPr>
          <p:grpSpPr>
            <a:xfrm>
              <a:off x="2497882" y="1424217"/>
              <a:ext cx="7692220" cy="912150"/>
              <a:chOff x="3304160" y="1615917"/>
              <a:chExt cx="6097014" cy="511746"/>
            </a:xfrm>
            <a:grpFill/>
          </p:grpSpPr>
          <p:sp>
            <p:nvSpPr>
              <p:cNvPr id="28" name="Freeform: Shape 25">
                <a:extLst>
                  <a:ext uri="{FF2B5EF4-FFF2-40B4-BE49-F238E27FC236}">
                    <a16:creationId xmlns:a16="http://schemas.microsoft.com/office/drawing/2014/main" id="{07E2D3AD-19F1-4D56-AEAA-368240244A38}"/>
                  </a:ext>
                </a:extLst>
              </p:cNvPr>
              <p:cNvSpPr/>
              <p:nvPr/>
            </p:nvSpPr>
            <p:spPr bwMode="auto">
              <a:xfrm>
                <a:off x="3712379" y="1645667"/>
                <a:ext cx="5688795" cy="465058"/>
              </a:xfrm>
              <a:custGeom>
                <a:avLst/>
                <a:gdLst>
                  <a:gd name="connsiteX0" fmla="*/ 0 w 3672408"/>
                  <a:gd name="connsiteY0" fmla="*/ 0 h 720080"/>
                  <a:gd name="connsiteX1" fmla="*/ 3312368 w 3672408"/>
                  <a:gd name="connsiteY1" fmla="*/ 0 h 720080"/>
                  <a:gd name="connsiteX2" fmla="*/ 3672408 w 3672408"/>
                  <a:gd name="connsiteY2" fmla="*/ 360040 h 720080"/>
                  <a:gd name="connsiteX3" fmla="*/ 3312368 w 3672408"/>
                  <a:gd name="connsiteY3" fmla="*/ 720080 h 720080"/>
                  <a:gd name="connsiteX4" fmla="*/ 0 w 3672408"/>
                  <a:gd name="connsiteY4" fmla="*/ 720080 h 720080"/>
                  <a:gd name="connsiteX5" fmla="*/ 0 w 3672408"/>
                  <a:gd name="connsiteY5" fmla="*/ 0 h 72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2408" h="720080">
                    <a:moveTo>
                      <a:pt x="0" y="0"/>
                    </a:moveTo>
                    <a:lnTo>
                      <a:pt x="3312368" y="0"/>
                    </a:lnTo>
                    <a:cubicBezTo>
                      <a:pt x="3511213" y="0"/>
                      <a:pt x="3672408" y="161195"/>
                      <a:pt x="3672408" y="360040"/>
                    </a:cubicBezTo>
                    <a:cubicBezTo>
                      <a:pt x="3672408" y="558885"/>
                      <a:pt x="3511213" y="720080"/>
                      <a:pt x="3312368" y="720080"/>
                    </a:cubicBezTo>
                    <a:lnTo>
                      <a:pt x="0" y="72008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29" name="流程图: 存储数据 1">
                <a:extLst>
                  <a:ext uri="{FF2B5EF4-FFF2-40B4-BE49-F238E27FC236}">
                    <a16:creationId xmlns:a16="http://schemas.microsoft.com/office/drawing/2014/main" id="{FF4B31AA-D877-4D9B-9D56-D01E48FAE231}"/>
                  </a:ext>
                </a:extLst>
              </p:cNvPr>
              <p:cNvSpPr/>
              <p:nvPr/>
            </p:nvSpPr>
            <p:spPr>
              <a:xfrm>
                <a:off x="3304160" y="1615917"/>
                <a:ext cx="536202" cy="511746"/>
              </a:xfrm>
              <a:prstGeom prst="flowChartOnlineStorag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FF999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27" name="矩形 12">
              <a:extLst>
                <a:ext uri="{FF2B5EF4-FFF2-40B4-BE49-F238E27FC236}">
                  <a16:creationId xmlns:a16="http://schemas.microsoft.com/office/drawing/2014/main" id="{064C77BD-0B21-4712-AD4A-9C69A7581C6E}"/>
                </a:ext>
              </a:extLst>
            </p:cNvPr>
            <p:cNvSpPr/>
            <p:nvPr/>
          </p:nvSpPr>
          <p:spPr>
            <a:xfrm>
              <a:off x="3517600" y="1590186"/>
              <a:ext cx="5991030" cy="33669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zh-CN" altLang="en-US" sz="1200" dirty="0"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1025CC8-5B5A-4BFE-9C67-408F54897397}"/>
              </a:ext>
            </a:extLst>
          </p:cNvPr>
          <p:cNvSpPr txBox="1"/>
          <p:nvPr/>
        </p:nvSpPr>
        <p:spPr>
          <a:xfrm>
            <a:off x="1294205" y="337187"/>
            <a:ext cx="104853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latin typeface="#9Slide05 SVNLobster" panose="02040603050506020204" pitchFamily="18" charset="0"/>
              </a:rPr>
              <a:t>Hai ô tô xuất phát từ A và B cùng một lúc và đi ngược chiều nhau, sau 2 giờ chúng gặp nhau. Quãng đường AB dài 180km. Tìm vận tốc của mỗi ô tô, biết vận tốc ô tô đi từ A bằng         vận tốc ô tô đi từ B.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E6BF8E0-7D05-4378-A85E-2A7098D5ACDC}"/>
              </a:ext>
            </a:extLst>
          </p:cNvPr>
          <p:cNvGrpSpPr/>
          <p:nvPr/>
        </p:nvGrpSpPr>
        <p:grpSpPr>
          <a:xfrm>
            <a:off x="4615297" y="1155281"/>
            <a:ext cx="528189" cy="1077218"/>
            <a:chOff x="8626022" y="4921595"/>
            <a:chExt cx="528189" cy="107721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C13995-521E-43D8-B151-E11318F196F0}"/>
                </a:ext>
              </a:extLst>
            </p:cNvPr>
            <p:cNvSpPr txBox="1"/>
            <p:nvPr/>
          </p:nvSpPr>
          <p:spPr>
            <a:xfrm>
              <a:off x="8663891" y="4921595"/>
              <a:ext cx="4903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#9Slide05 SVNLobster" panose="02040603050506020204" pitchFamily="18" charset="0"/>
                </a:rPr>
                <a:t>2</a:t>
              </a:r>
            </a:p>
            <a:p>
              <a:r>
                <a:rPr lang="en-US" sz="3200">
                  <a:latin typeface="#9Slide05 SVNLobster" panose="02040603050506020204" pitchFamily="18" charset="0"/>
                </a:rPr>
                <a:t>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263AA29-4808-4E9C-8407-30B478DE40CB}"/>
                </a:ext>
              </a:extLst>
            </p:cNvPr>
            <p:cNvCxnSpPr/>
            <p:nvPr/>
          </p:nvCxnSpPr>
          <p:spPr>
            <a:xfrm>
              <a:off x="8626022" y="5460204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12C8701-961B-4FEC-895E-92B52A00F661}"/>
              </a:ext>
            </a:extLst>
          </p:cNvPr>
          <p:cNvCxnSpPr>
            <a:cxnSpLocks/>
          </p:cNvCxnSpPr>
          <p:nvPr/>
        </p:nvCxnSpPr>
        <p:spPr>
          <a:xfrm>
            <a:off x="2435268" y="861017"/>
            <a:ext cx="7350989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7B3019-97C3-413E-A02C-077F509D089B}"/>
              </a:ext>
            </a:extLst>
          </p:cNvPr>
          <p:cNvCxnSpPr>
            <a:cxnSpLocks/>
          </p:cNvCxnSpPr>
          <p:nvPr/>
        </p:nvCxnSpPr>
        <p:spPr>
          <a:xfrm>
            <a:off x="9928032" y="862061"/>
            <a:ext cx="1251597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6380D79-BE23-4057-A6D1-28443613AD76}"/>
              </a:ext>
            </a:extLst>
          </p:cNvPr>
          <p:cNvCxnSpPr>
            <a:cxnSpLocks/>
          </p:cNvCxnSpPr>
          <p:nvPr/>
        </p:nvCxnSpPr>
        <p:spPr>
          <a:xfrm>
            <a:off x="1294205" y="1345128"/>
            <a:ext cx="2158802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1AF7C9C-D33C-4404-A5B2-84CA796D3260}"/>
              </a:ext>
            </a:extLst>
          </p:cNvPr>
          <p:cNvCxnSpPr>
            <a:cxnSpLocks/>
          </p:cNvCxnSpPr>
          <p:nvPr/>
        </p:nvCxnSpPr>
        <p:spPr>
          <a:xfrm>
            <a:off x="3693739" y="1312470"/>
            <a:ext cx="3762975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5AC2275-8A07-4B8A-BDF6-2CD8D3C73D3B}"/>
              </a:ext>
            </a:extLst>
          </p:cNvPr>
          <p:cNvCxnSpPr>
            <a:cxnSpLocks/>
          </p:cNvCxnSpPr>
          <p:nvPr/>
        </p:nvCxnSpPr>
        <p:spPr>
          <a:xfrm>
            <a:off x="1328577" y="2101989"/>
            <a:ext cx="6215223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C9B309A-D28E-46B3-88A6-9CCDF09A6437}"/>
              </a:ext>
            </a:extLst>
          </p:cNvPr>
          <p:cNvCxnSpPr>
            <a:cxnSpLocks/>
          </p:cNvCxnSpPr>
          <p:nvPr/>
        </p:nvCxnSpPr>
        <p:spPr>
          <a:xfrm>
            <a:off x="7605685" y="1335285"/>
            <a:ext cx="301877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合 11">
            <a:extLst>
              <a:ext uri="{FF2B5EF4-FFF2-40B4-BE49-F238E27FC236}">
                <a16:creationId xmlns:a16="http://schemas.microsoft.com/office/drawing/2014/main" id="{0E68653F-E413-4866-83E0-C3A8A730F2C9}"/>
              </a:ext>
            </a:extLst>
          </p:cNvPr>
          <p:cNvGrpSpPr/>
          <p:nvPr/>
        </p:nvGrpSpPr>
        <p:grpSpPr>
          <a:xfrm>
            <a:off x="2435268" y="2526762"/>
            <a:ext cx="4249595" cy="945690"/>
            <a:chOff x="6973550" y="1672584"/>
            <a:chExt cx="4249595" cy="945690"/>
          </a:xfrm>
        </p:grpSpPr>
        <p:grpSp>
          <p:nvGrpSpPr>
            <p:cNvPr id="51" name="组合 12">
              <a:extLst>
                <a:ext uri="{FF2B5EF4-FFF2-40B4-BE49-F238E27FC236}">
                  <a16:creationId xmlns:a16="http://schemas.microsoft.com/office/drawing/2014/main" id="{9E3AC4E4-A9B1-4533-A62A-93AF585DEBA9}"/>
                </a:ext>
              </a:extLst>
            </p:cNvPr>
            <p:cNvGrpSpPr/>
            <p:nvPr/>
          </p:nvGrpSpPr>
          <p:grpSpPr>
            <a:xfrm flipH="1">
              <a:off x="6973550" y="1672584"/>
              <a:ext cx="4249594" cy="945690"/>
              <a:chOff x="3621376" y="1777845"/>
              <a:chExt cx="3017550" cy="671515"/>
            </a:xfrm>
          </p:grpSpPr>
          <p:sp>
            <p:nvSpPr>
              <p:cNvPr id="54" name="矩形 13">
                <a:extLst>
                  <a:ext uri="{FF2B5EF4-FFF2-40B4-BE49-F238E27FC236}">
                    <a16:creationId xmlns:a16="http://schemas.microsoft.com/office/drawing/2014/main" id="{0DE1F5D5-0B5C-4C1C-9D1D-4D32B998A743}"/>
                  </a:ext>
                </a:extLst>
              </p:cNvPr>
              <p:cNvSpPr/>
              <p:nvPr/>
            </p:nvSpPr>
            <p:spPr>
              <a:xfrm>
                <a:off x="3621376" y="1777845"/>
                <a:ext cx="2457450" cy="671513"/>
              </a:xfrm>
              <a:prstGeom prst="rect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55" name="梯形 18">
                <a:extLst>
                  <a:ext uri="{FF2B5EF4-FFF2-40B4-BE49-F238E27FC236}">
                    <a16:creationId xmlns:a16="http://schemas.microsoft.com/office/drawing/2014/main" id="{1165A5AE-67FE-4C62-A475-777B91323EFA}"/>
                  </a:ext>
                </a:extLst>
              </p:cNvPr>
              <p:cNvSpPr/>
              <p:nvPr/>
            </p:nvSpPr>
            <p:spPr>
              <a:xfrm rot="5400000">
                <a:off x="6023119" y="1833552"/>
                <a:ext cx="671514" cy="560101"/>
              </a:xfrm>
              <a:prstGeom prst="trapezoid">
                <a:avLst/>
              </a:pr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52" name="矩形 9">
              <a:extLst>
                <a:ext uri="{FF2B5EF4-FFF2-40B4-BE49-F238E27FC236}">
                  <a16:creationId xmlns:a16="http://schemas.microsoft.com/office/drawing/2014/main" id="{B393B922-947D-4EE7-B4E4-54383E556ECB}"/>
                </a:ext>
              </a:extLst>
            </p:cNvPr>
            <p:cNvSpPr/>
            <p:nvPr/>
          </p:nvSpPr>
          <p:spPr>
            <a:xfrm>
              <a:off x="7762334" y="1776095"/>
              <a:ext cx="3460811" cy="6080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500" b="1">
                  <a:latin typeface="#9Slide03 Simplifica" panose="02000000000000000000" pitchFamily="2" charset="0"/>
                  <a:ea typeface="inpin heiti" charset="-122"/>
                </a:rPr>
                <a:t>t </a:t>
              </a:r>
              <a:r>
                <a:rPr lang="en-US" altLang="zh-CN" sz="2500" b="1" baseline="-25000">
                  <a:latin typeface="#9Slide03 Simplifica" panose="02000000000000000000" pitchFamily="2" charset="0"/>
                  <a:ea typeface="inpin heiti" charset="-122"/>
                </a:rPr>
                <a:t>gặp nhau</a:t>
              </a:r>
              <a:r>
                <a:rPr lang="en-US" altLang="zh-CN" sz="2500" b="1">
                  <a:latin typeface="#9Slide03 Simplifica" panose="02000000000000000000" pitchFamily="2" charset="0"/>
                  <a:ea typeface="inpin heiti" charset="-122"/>
                </a:rPr>
                <a:t> = quãng đường : tổng vận tốc</a:t>
              </a:r>
              <a:endParaRPr lang="zh-CN" altLang="en-US" sz="2500" b="1" dirty="0">
                <a:latin typeface="#9Slide03 Simplifica" panose="02000000000000000000" pitchFamily="2" charset="0"/>
                <a:ea typeface="inpin heiti" charset="-122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B0FAD8B-F97C-4E87-A5BA-3B56F24C7306}"/>
              </a:ext>
            </a:extLst>
          </p:cNvPr>
          <p:cNvGrpSpPr/>
          <p:nvPr/>
        </p:nvGrpSpPr>
        <p:grpSpPr>
          <a:xfrm>
            <a:off x="2975907" y="3851649"/>
            <a:ext cx="4309291" cy="945690"/>
            <a:chOff x="6608234" y="2526762"/>
            <a:chExt cx="4309291" cy="945690"/>
          </a:xfrm>
        </p:grpSpPr>
        <p:grpSp>
          <p:nvGrpSpPr>
            <p:cNvPr id="57" name="组合 40">
              <a:extLst>
                <a:ext uri="{FF2B5EF4-FFF2-40B4-BE49-F238E27FC236}">
                  <a16:creationId xmlns:a16="http://schemas.microsoft.com/office/drawing/2014/main" id="{8DFBC760-2026-4E4A-9601-77DB29DAEC72}"/>
                </a:ext>
              </a:extLst>
            </p:cNvPr>
            <p:cNvGrpSpPr/>
            <p:nvPr/>
          </p:nvGrpSpPr>
          <p:grpSpPr>
            <a:xfrm flipH="1">
              <a:off x="6608234" y="2526762"/>
              <a:ext cx="4249594" cy="945690"/>
              <a:chOff x="3621376" y="1777845"/>
              <a:chExt cx="3017550" cy="671515"/>
            </a:xfrm>
          </p:grpSpPr>
          <p:sp>
            <p:nvSpPr>
              <p:cNvPr id="60" name="矩形 43">
                <a:extLst>
                  <a:ext uri="{FF2B5EF4-FFF2-40B4-BE49-F238E27FC236}">
                    <a16:creationId xmlns:a16="http://schemas.microsoft.com/office/drawing/2014/main" id="{CEAADF57-F993-477E-AADB-36613BE42BCA}"/>
                  </a:ext>
                </a:extLst>
              </p:cNvPr>
              <p:cNvSpPr/>
              <p:nvPr/>
            </p:nvSpPr>
            <p:spPr>
              <a:xfrm>
                <a:off x="3621376" y="1777845"/>
                <a:ext cx="2457450" cy="67151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61" name="梯形 44">
                <a:extLst>
                  <a:ext uri="{FF2B5EF4-FFF2-40B4-BE49-F238E27FC236}">
                    <a16:creationId xmlns:a16="http://schemas.microsoft.com/office/drawing/2014/main" id="{E7BA4768-963D-4AD9-A5FC-D465EFC4D271}"/>
                  </a:ext>
                </a:extLst>
              </p:cNvPr>
              <p:cNvSpPr/>
              <p:nvPr/>
            </p:nvSpPr>
            <p:spPr>
              <a:xfrm rot="5400000">
                <a:off x="6023119" y="1833552"/>
                <a:ext cx="671514" cy="560101"/>
              </a:xfrm>
              <a:prstGeom prst="trapezoi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62" name="矩形 9">
              <a:extLst>
                <a:ext uri="{FF2B5EF4-FFF2-40B4-BE49-F238E27FC236}">
                  <a16:creationId xmlns:a16="http://schemas.microsoft.com/office/drawing/2014/main" id="{6D78167F-127B-41BB-9B33-562D34F847EB}"/>
                </a:ext>
              </a:extLst>
            </p:cNvPr>
            <p:cNvSpPr/>
            <p:nvPr/>
          </p:nvSpPr>
          <p:spPr>
            <a:xfrm>
              <a:off x="7456714" y="2630273"/>
              <a:ext cx="3460811" cy="6080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500" b="1">
                  <a:solidFill>
                    <a:schemeClr val="bg1"/>
                  </a:solidFill>
                  <a:latin typeface="#9Slide03 Simplifica" panose="02000000000000000000" pitchFamily="2" charset="0"/>
                  <a:ea typeface="inpin heiti" charset="-122"/>
                </a:rPr>
                <a:t>tổng vận tốc = quãng đường : t </a:t>
              </a:r>
              <a:r>
                <a:rPr lang="en-US" altLang="zh-CN" sz="2500" b="1" baseline="-25000">
                  <a:solidFill>
                    <a:schemeClr val="bg1"/>
                  </a:solidFill>
                  <a:latin typeface="#9Slide03 Simplifica" panose="02000000000000000000" pitchFamily="2" charset="0"/>
                  <a:ea typeface="inpin heiti" charset="-122"/>
                </a:rPr>
                <a:t>gặp nhau</a:t>
              </a:r>
              <a:endParaRPr lang="zh-CN" altLang="en-US" sz="2500" b="1" dirty="0">
                <a:solidFill>
                  <a:schemeClr val="bg1"/>
                </a:solidFill>
                <a:latin typeface="#9Slide03 Simplifica" panose="02000000000000000000" pitchFamily="2" charset="0"/>
                <a:ea typeface="inpin heiti" charset="-122"/>
              </a:endParaRPr>
            </a:p>
          </p:txBody>
        </p:sp>
      </p:grpSp>
      <p:sp>
        <p:nvSpPr>
          <p:cNvPr id="64" name="Arrow: Curved Right 63">
            <a:extLst>
              <a:ext uri="{FF2B5EF4-FFF2-40B4-BE49-F238E27FC236}">
                <a16:creationId xmlns:a16="http://schemas.microsoft.com/office/drawing/2014/main" id="{6BD5DB93-9C7A-4407-A40B-10724DDAD79D}"/>
              </a:ext>
            </a:extLst>
          </p:cNvPr>
          <p:cNvSpPr/>
          <p:nvPr/>
        </p:nvSpPr>
        <p:spPr>
          <a:xfrm rot="21440035">
            <a:off x="1741174" y="3042096"/>
            <a:ext cx="632627" cy="1374257"/>
          </a:xfrm>
          <a:prstGeom prst="curvedRightArrow">
            <a:avLst>
              <a:gd name="adj1" fmla="val 38988"/>
              <a:gd name="adj2" fmla="val 50000"/>
              <a:gd name="adj3" fmla="val 25000"/>
            </a:avLst>
          </a:prstGeom>
          <a:solidFill>
            <a:srgbClr val="FFCCCC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Arrow: Curved Right 64">
            <a:extLst>
              <a:ext uri="{FF2B5EF4-FFF2-40B4-BE49-F238E27FC236}">
                <a16:creationId xmlns:a16="http://schemas.microsoft.com/office/drawing/2014/main" id="{9E7739D3-CC1D-4848-8809-10BFDD660260}"/>
              </a:ext>
            </a:extLst>
          </p:cNvPr>
          <p:cNvSpPr/>
          <p:nvPr/>
        </p:nvSpPr>
        <p:spPr>
          <a:xfrm rot="21440035">
            <a:off x="2253888" y="4559930"/>
            <a:ext cx="632627" cy="1374257"/>
          </a:xfrm>
          <a:prstGeom prst="curvedRightArrow">
            <a:avLst>
              <a:gd name="adj1" fmla="val 38988"/>
              <a:gd name="adj2" fmla="val 50000"/>
              <a:gd name="adj3" fmla="val 25000"/>
            </a:avLst>
          </a:prstGeom>
          <a:solidFill>
            <a:srgbClr val="FFCCCC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F759EE3-D108-4668-97A3-091AE33EB26E}"/>
              </a:ext>
            </a:extLst>
          </p:cNvPr>
          <p:cNvGrpSpPr/>
          <p:nvPr/>
        </p:nvGrpSpPr>
        <p:grpSpPr>
          <a:xfrm>
            <a:off x="3370299" y="5176536"/>
            <a:ext cx="4309291" cy="945690"/>
            <a:chOff x="6608234" y="2526762"/>
            <a:chExt cx="4309291" cy="945690"/>
          </a:xfrm>
        </p:grpSpPr>
        <p:grpSp>
          <p:nvGrpSpPr>
            <p:cNvPr id="67" name="组合 40">
              <a:extLst>
                <a:ext uri="{FF2B5EF4-FFF2-40B4-BE49-F238E27FC236}">
                  <a16:creationId xmlns:a16="http://schemas.microsoft.com/office/drawing/2014/main" id="{A541E888-BD6A-45EF-9123-CFD60AC898D2}"/>
                </a:ext>
              </a:extLst>
            </p:cNvPr>
            <p:cNvGrpSpPr/>
            <p:nvPr/>
          </p:nvGrpSpPr>
          <p:grpSpPr>
            <a:xfrm flipH="1">
              <a:off x="6608234" y="2526762"/>
              <a:ext cx="4249594" cy="945690"/>
              <a:chOff x="3621376" y="1777845"/>
              <a:chExt cx="3017550" cy="671515"/>
            </a:xfrm>
          </p:grpSpPr>
          <p:sp>
            <p:nvSpPr>
              <p:cNvPr id="69" name="矩形 43">
                <a:extLst>
                  <a:ext uri="{FF2B5EF4-FFF2-40B4-BE49-F238E27FC236}">
                    <a16:creationId xmlns:a16="http://schemas.microsoft.com/office/drawing/2014/main" id="{B14CB17E-E488-4FD4-806D-BBA43DF99930}"/>
                  </a:ext>
                </a:extLst>
              </p:cNvPr>
              <p:cNvSpPr/>
              <p:nvPr/>
            </p:nvSpPr>
            <p:spPr>
              <a:xfrm>
                <a:off x="3621376" y="1777845"/>
                <a:ext cx="2457450" cy="67151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70" name="梯形 44">
                <a:extLst>
                  <a:ext uri="{FF2B5EF4-FFF2-40B4-BE49-F238E27FC236}">
                    <a16:creationId xmlns:a16="http://schemas.microsoft.com/office/drawing/2014/main" id="{9E234DAA-F638-49F8-9CD5-646CB7310C34}"/>
                  </a:ext>
                </a:extLst>
              </p:cNvPr>
              <p:cNvSpPr/>
              <p:nvPr/>
            </p:nvSpPr>
            <p:spPr>
              <a:xfrm rot="5400000">
                <a:off x="6023119" y="1833552"/>
                <a:ext cx="671514" cy="560101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68" name="矩形 9">
              <a:extLst>
                <a:ext uri="{FF2B5EF4-FFF2-40B4-BE49-F238E27FC236}">
                  <a16:creationId xmlns:a16="http://schemas.microsoft.com/office/drawing/2014/main" id="{B968A4FF-A751-4065-A2DB-14579B732BAC}"/>
                </a:ext>
              </a:extLst>
            </p:cNvPr>
            <p:cNvSpPr/>
            <p:nvPr/>
          </p:nvSpPr>
          <p:spPr>
            <a:xfrm>
              <a:off x="7456714" y="2630273"/>
              <a:ext cx="3460811" cy="6080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500" b="1">
                  <a:solidFill>
                    <a:schemeClr val="bg1"/>
                  </a:solidFill>
                  <a:latin typeface="#9Slide03 Simplifica" panose="02000000000000000000" pitchFamily="2" charset="0"/>
                  <a:ea typeface="inpin heiti" charset="-122"/>
                </a:rPr>
                <a:t>Bài toán tìm 2 số khi biết tổng và tỉ số</a:t>
              </a:r>
              <a:endParaRPr lang="zh-CN" altLang="en-US" sz="2500" b="1" dirty="0">
                <a:solidFill>
                  <a:schemeClr val="bg1"/>
                </a:solidFill>
                <a:latin typeface="#9Slide03 Simplifica" panose="02000000000000000000" pitchFamily="2" charset="0"/>
                <a:ea typeface="inpin heiti" charset="-122"/>
              </a:endParaRPr>
            </a:p>
          </p:txBody>
        </p:sp>
      </p:grpSp>
      <p:pic>
        <p:nvPicPr>
          <p:cNvPr id="71" name="图片 6">
            <a:extLst>
              <a:ext uri="{FF2B5EF4-FFF2-40B4-BE49-F238E27FC236}">
                <a16:creationId xmlns:a16="http://schemas.microsoft.com/office/drawing/2014/main" id="{45C7FC80-B95F-4AE6-81DD-5330B494E7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274" b="99697" l="0" r="89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3765"/>
          <a:stretch/>
        </p:blipFill>
        <p:spPr>
          <a:xfrm flipH="1">
            <a:off x="6084839" y="2842689"/>
            <a:ext cx="5683539" cy="394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47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378114" y="500062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19" name="组合 20">
            <a:extLst>
              <a:ext uri="{FF2B5EF4-FFF2-40B4-BE49-F238E27FC236}">
                <a16:creationId xmlns:a16="http://schemas.microsoft.com/office/drawing/2014/main" id="{2C252DA6-4CFA-4BFE-9DF1-60A505FFB124}"/>
              </a:ext>
            </a:extLst>
          </p:cNvPr>
          <p:cNvGrpSpPr/>
          <p:nvPr/>
        </p:nvGrpSpPr>
        <p:grpSpPr>
          <a:xfrm>
            <a:off x="235732" y="271125"/>
            <a:ext cx="11792982" cy="1948921"/>
            <a:chOff x="2497882" y="1424217"/>
            <a:chExt cx="7692220" cy="912150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20" name="组合 11">
              <a:extLst>
                <a:ext uri="{FF2B5EF4-FFF2-40B4-BE49-F238E27FC236}">
                  <a16:creationId xmlns:a16="http://schemas.microsoft.com/office/drawing/2014/main" id="{084AF815-728F-4669-8D7F-89DC43943E49}"/>
                </a:ext>
              </a:extLst>
            </p:cNvPr>
            <p:cNvGrpSpPr/>
            <p:nvPr/>
          </p:nvGrpSpPr>
          <p:grpSpPr>
            <a:xfrm>
              <a:off x="2497882" y="1424217"/>
              <a:ext cx="7692220" cy="912150"/>
              <a:chOff x="3304160" y="1615917"/>
              <a:chExt cx="6097014" cy="511746"/>
            </a:xfrm>
            <a:grpFill/>
          </p:grpSpPr>
          <p:sp>
            <p:nvSpPr>
              <p:cNvPr id="28" name="Freeform: Shape 25">
                <a:extLst>
                  <a:ext uri="{FF2B5EF4-FFF2-40B4-BE49-F238E27FC236}">
                    <a16:creationId xmlns:a16="http://schemas.microsoft.com/office/drawing/2014/main" id="{07E2D3AD-19F1-4D56-AEAA-368240244A38}"/>
                  </a:ext>
                </a:extLst>
              </p:cNvPr>
              <p:cNvSpPr/>
              <p:nvPr/>
            </p:nvSpPr>
            <p:spPr bwMode="auto">
              <a:xfrm>
                <a:off x="3712379" y="1645667"/>
                <a:ext cx="5688795" cy="465058"/>
              </a:xfrm>
              <a:custGeom>
                <a:avLst/>
                <a:gdLst>
                  <a:gd name="connsiteX0" fmla="*/ 0 w 3672408"/>
                  <a:gd name="connsiteY0" fmla="*/ 0 h 720080"/>
                  <a:gd name="connsiteX1" fmla="*/ 3312368 w 3672408"/>
                  <a:gd name="connsiteY1" fmla="*/ 0 h 720080"/>
                  <a:gd name="connsiteX2" fmla="*/ 3672408 w 3672408"/>
                  <a:gd name="connsiteY2" fmla="*/ 360040 h 720080"/>
                  <a:gd name="connsiteX3" fmla="*/ 3312368 w 3672408"/>
                  <a:gd name="connsiteY3" fmla="*/ 720080 h 720080"/>
                  <a:gd name="connsiteX4" fmla="*/ 0 w 3672408"/>
                  <a:gd name="connsiteY4" fmla="*/ 720080 h 720080"/>
                  <a:gd name="connsiteX5" fmla="*/ 0 w 3672408"/>
                  <a:gd name="connsiteY5" fmla="*/ 0 h 72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2408" h="720080">
                    <a:moveTo>
                      <a:pt x="0" y="0"/>
                    </a:moveTo>
                    <a:lnTo>
                      <a:pt x="3312368" y="0"/>
                    </a:lnTo>
                    <a:cubicBezTo>
                      <a:pt x="3511213" y="0"/>
                      <a:pt x="3672408" y="161195"/>
                      <a:pt x="3672408" y="360040"/>
                    </a:cubicBezTo>
                    <a:cubicBezTo>
                      <a:pt x="3672408" y="558885"/>
                      <a:pt x="3511213" y="720080"/>
                      <a:pt x="3312368" y="720080"/>
                    </a:cubicBezTo>
                    <a:lnTo>
                      <a:pt x="0" y="72008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29" name="流程图: 存储数据 1">
                <a:extLst>
                  <a:ext uri="{FF2B5EF4-FFF2-40B4-BE49-F238E27FC236}">
                    <a16:creationId xmlns:a16="http://schemas.microsoft.com/office/drawing/2014/main" id="{FF4B31AA-D877-4D9B-9D56-D01E48FAE231}"/>
                  </a:ext>
                </a:extLst>
              </p:cNvPr>
              <p:cNvSpPr/>
              <p:nvPr/>
            </p:nvSpPr>
            <p:spPr>
              <a:xfrm>
                <a:off x="3304160" y="1615917"/>
                <a:ext cx="536202" cy="511746"/>
              </a:xfrm>
              <a:prstGeom prst="flowChartOnlineStorag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FF999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27" name="矩形 12">
              <a:extLst>
                <a:ext uri="{FF2B5EF4-FFF2-40B4-BE49-F238E27FC236}">
                  <a16:creationId xmlns:a16="http://schemas.microsoft.com/office/drawing/2014/main" id="{064C77BD-0B21-4712-AD4A-9C69A7581C6E}"/>
                </a:ext>
              </a:extLst>
            </p:cNvPr>
            <p:cNvSpPr/>
            <p:nvPr/>
          </p:nvSpPr>
          <p:spPr>
            <a:xfrm>
              <a:off x="3517600" y="1590186"/>
              <a:ext cx="5991030" cy="33669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zh-CN" altLang="en-US" sz="1200" dirty="0"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1025CC8-5B5A-4BFE-9C67-408F54897397}"/>
              </a:ext>
            </a:extLst>
          </p:cNvPr>
          <p:cNvSpPr txBox="1"/>
          <p:nvPr/>
        </p:nvSpPr>
        <p:spPr>
          <a:xfrm>
            <a:off x="1294205" y="337187"/>
            <a:ext cx="104853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latin typeface="#9Slide05 SVNLobster" panose="02040603050506020204" pitchFamily="18" charset="0"/>
              </a:rPr>
              <a:t>Hai ô tô xuất phát từ A và B cùng một lúc và đi ngược chiều nhau, sau 2 giờ chúng gặp nhau. Quãng đường AB dài 180km. Tìm vận tốc của mỗi ô tô, biết vận tốc ô tô đi từ A bằng         vận tốc ô tô đi từ B.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E6BF8E0-7D05-4378-A85E-2A7098D5ACDC}"/>
              </a:ext>
            </a:extLst>
          </p:cNvPr>
          <p:cNvGrpSpPr/>
          <p:nvPr/>
        </p:nvGrpSpPr>
        <p:grpSpPr>
          <a:xfrm>
            <a:off x="4615297" y="1155281"/>
            <a:ext cx="528189" cy="1077218"/>
            <a:chOff x="8626022" y="4921595"/>
            <a:chExt cx="528189" cy="107721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C13995-521E-43D8-B151-E11318F196F0}"/>
                </a:ext>
              </a:extLst>
            </p:cNvPr>
            <p:cNvSpPr txBox="1"/>
            <p:nvPr/>
          </p:nvSpPr>
          <p:spPr>
            <a:xfrm>
              <a:off x="8663891" y="4921595"/>
              <a:ext cx="4903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#9Slide05 SVNLobster" panose="02040603050506020204" pitchFamily="18" charset="0"/>
                </a:rPr>
                <a:t>2</a:t>
              </a:r>
            </a:p>
            <a:p>
              <a:r>
                <a:rPr lang="en-US" sz="3200">
                  <a:latin typeface="#9Slide05 SVNLobster" panose="02040603050506020204" pitchFamily="18" charset="0"/>
                </a:rPr>
                <a:t>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263AA29-4808-4E9C-8407-30B478DE40CB}"/>
                </a:ext>
              </a:extLst>
            </p:cNvPr>
            <p:cNvCxnSpPr/>
            <p:nvPr/>
          </p:nvCxnSpPr>
          <p:spPr>
            <a:xfrm>
              <a:off x="8626022" y="5460204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12C8701-961B-4FEC-895E-92B52A00F661}"/>
              </a:ext>
            </a:extLst>
          </p:cNvPr>
          <p:cNvCxnSpPr>
            <a:cxnSpLocks/>
          </p:cNvCxnSpPr>
          <p:nvPr/>
        </p:nvCxnSpPr>
        <p:spPr>
          <a:xfrm>
            <a:off x="2435268" y="861017"/>
            <a:ext cx="7350989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7B3019-97C3-413E-A02C-077F509D089B}"/>
              </a:ext>
            </a:extLst>
          </p:cNvPr>
          <p:cNvCxnSpPr>
            <a:cxnSpLocks/>
          </p:cNvCxnSpPr>
          <p:nvPr/>
        </p:nvCxnSpPr>
        <p:spPr>
          <a:xfrm>
            <a:off x="9928032" y="862061"/>
            <a:ext cx="1251597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6380D79-BE23-4057-A6D1-28443613AD76}"/>
              </a:ext>
            </a:extLst>
          </p:cNvPr>
          <p:cNvCxnSpPr>
            <a:cxnSpLocks/>
          </p:cNvCxnSpPr>
          <p:nvPr/>
        </p:nvCxnSpPr>
        <p:spPr>
          <a:xfrm>
            <a:off x="1294205" y="1345128"/>
            <a:ext cx="2158802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1AF7C9C-D33C-4404-A5B2-84CA796D3260}"/>
              </a:ext>
            </a:extLst>
          </p:cNvPr>
          <p:cNvCxnSpPr>
            <a:cxnSpLocks/>
          </p:cNvCxnSpPr>
          <p:nvPr/>
        </p:nvCxnSpPr>
        <p:spPr>
          <a:xfrm>
            <a:off x="3693739" y="1312470"/>
            <a:ext cx="3762975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5AC2275-8A07-4B8A-BDF6-2CD8D3C73D3B}"/>
              </a:ext>
            </a:extLst>
          </p:cNvPr>
          <p:cNvCxnSpPr>
            <a:cxnSpLocks/>
          </p:cNvCxnSpPr>
          <p:nvPr/>
        </p:nvCxnSpPr>
        <p:spPr>
          <a:xfrm>
            <a:off x="1328577" y="2101989"/>
            <a:ext cx="6215223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C9B309A-D28E-46B3-88A6-9CCDF09A6437}"/>
              </a:ext>
            </a:extLst>
          </p:cNvPr>
          <p:cNvCxnSpPr>
            <a:cxnSpLocks/>
          </p:cNvCxnSpPr>
          <p:nvPr/>
        </p:nvCxnSpPr>
        <p:spPr>
          <a:xfrm>
            <a:off x="7605685" y="1335285"/>
            <a:ext cx="301877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9FC9252-C9E5-4A06-8D81-854F4EDCFC44}"/>
              </a:ext>
            </a:extLst>
          </p:cNvPr>
          <p:cNvSpPr txBox="1"/>
          <p:nvPr/>
        </p:nvSpPr>
        <p:spPr>
          <a:xfrm>
            <a:off x="584221" y="2427641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>
                <a:effectLst/>
                <a:latin typeface="#9Slide05 SVNLobster" panose="02040603050506020204" pitchFamily="18" charset="0"/>
              </a:rPr>
              <a:t>Bài giải</a:t>
            </a:r>
          </a:p>
          <a:p>
            <a:pPr algn="just"/>
            <a:r>
              <a:rPr lang="en-US" sz="2800" b="0" i="0">
                <a:effectLst/>
                <a:latin typeface="#9Slide05 SVNLobster" panose="02040603050506020204" pitchFamily="18" charset="0"/>
              </a:rPr>
              <a:t>Tổng vận tốc của hai ô tô là:</a:t>
            </a:r>
          </a:p>
          <a:p>
            <a:pPr algn="just"/>
            <a:r>
              <a:rPr lang="en-US" sz="2800" b="0" i="0">
                <a:effectLst/>
                <a:latin typeface="#9Slide05 SVNLobster" panose="02040603050506020204" pitchFamily="18" charset="0"/>
              </a:rPr>
              <a:t>	180 : 2 = 90 (km/giờ)</a:t>
            </a:r>
          </a:p>
          <a:p>
            <a:pPr algn="just"/>
            <a:r>
              <a:rPr lang="en-US" sz="2800">
                <a:latin typeface="#9Slide05 SVNLobster" panose="02040603050506020204" pitchFamily="18" charset="0"/>
              </a:rPr>
              <a:t>Ta có sơ đồ:</a:t>
            </a:r>
          </a:p>
          <a:p>
            <a:pPr algn="just"/>
            <a:r>
              <a:rPr lang="en-US" sz="2800" b="0" i="0">
                <a:effectLst/>
                <a:latin typeface="#9Slide05 SVNLobster" panose="02040603050506020204" pitchFamily="18" charset="0"/>
              </a:rPr>
              <a:t>v</a:t>
            </a:r>
            <a:r>
              <a:rPr lang="en-US" sz="2800" b="0" i="0" baseline="-25000">
                <a:effectLst/>
                <a:latin typeface="#9Slide05 SVNLobster" panose="02040603050506020204" pitchFamily="18" charset="0"/>
              </a:rPr>
              <a:t>A</a:t>
            </a:r>
            <a:r>
              <a:rPr lang="en-US" sz="2800" b="0" i="0">
                <a:effectLst/>
                <a:latin typeface="#9Slide05 SVNLobster" panose="02040603050506020204" pitchFamily="18" charset="0"/>
              </a:rPr>
              <a:t> </a:t>
            </a:r>
          </a:p>
          <a:p>
            <a:pPr algn="just"/>
            <a:r>
              <a:rPr lang="en-US" sz="2800">
                <a:latin typeface="#9Slide05 SVNLobster" panose="02040603050506020204" pitchFamily="18" charset="0"/>
              </a:rPr>
              <a:t>v</a:t>
            </a:r>
            <a:r>
              <a:rPr lang="en-US" sz="2800" baseline="-25000">
                <a:latin typeface="#9Slide05 SVNLobster" panose="02040603050506020204" pitchFamily="18" charset="0"/>
              </a:rPr>
              <a:t>B </a:t>
            </a:r>
          </a:p>
          <a:p>
            <a:pPr algn="just"/>
            <a:r>
              <a:rPr lang="en-US" sz="2800" b="0" i="0">
                <a:effectLst/>
                <a:latin typeface="#9Slide05 SVNLobster" panose="02040603050506020204" pitchFamily="18" charset="0"/>
              </a:rPr>
              <a:t>Tổng số phần bằng nhau là:</a:t>
            </a:r>
          </a:p>
          <a:p>
            <a:pPr algn="just"/>
            <a:r>
              <a:rPr lang="en-US" sz="2800">
                <a:latin typeface="#9Slide05 SVNLobster" panose="02040603050506020204" pitchFamily="18" charset="0"/>
              </a:rPr>
              <a:t>	2 + 3 = 5 (phần)</a:t>
            </a:r>
          </a:p>
          <a:p>
            <a:pPr algn="just"/>
            <a:endParaRPr lang="en-US" sz="2800" b="0" i="0">
              <a:effectLst/>
              <a:latin typeface="#9Slide05 SVNLobster" panose="0204060305050602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2734F63-C7DE-4FE0-B677-705F17BBEEEC}"/>
              </a:ext>
            </a:extLst>
          </p:cNvPr>
          <p:cNvGrpSpPr/>
          <p:nvPr/>
        </p:nvGrpSpPr>
        <p:grpSpPr>
          <a:xfrm>
            <a:off x="1218517" y="4371824"/>
            <a:ext cx="4609859" cy="608495"/>
            <a:chOff x="1218517" y="4371824"/>
            <a:chExt cx="4609859" cy="60849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2B649B9-F40F-4276-9D2E-5F8246C17A5D}"/>
                </a:ext>
              </a:extLst>
            </p:cNvPr>
            <p:cNvGrpSpPr/>
            <p:nvPr/>
          </p:nvGrpSpPr>
          <p:grpSpPr>
            <a:xfrm>
              <a:off x="1218517" y="4371824"/>
              <a:ext cx="3073240" cy="187476"/>
              <a:chOff x="1218517" y="4371824"/>
              <a:chExt cx="3073240" cy="187476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1F4694D4-F7A3-4388-9B29-9C3EC0D826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8517" y="4463143"/>
                <a:ext cx="307324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E19DD066-D4C2-4E69-82D3-A74697A8AC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8517" y="4371824"/>
                <a:ext cx="0" cy="1874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6D8579F-F261-43B6-A973-8B178FDF4B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55137" y="4371824"/>
                <a:ext cx="0" cy="1874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8B78BA4-7B62-4766-B435-EA3035531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91757" y="4371824"/>
                <a:ext cx="0" cy="1874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075A345-06F2-4BEE-BB6A-AEF68A1F5519}"/>
                </a:ext>
              </a:extLst>
            </p:cNvPr>
            <p:cNvGrpSpPr/>
            <p:nvPr/>
          </p:nvGrpSpPr>
          <p:grpSpPr>
            <a:xfrm>
              <a:off x="1218517" y="4792843"/>
              <a:ext cx="4609859" cy="187476"/>
              <a:chOff x="1218517" y="4792843"/>
              <a:chExt cx="4609859" cy="187476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CBFF720-4FC0-4CE0-82C4-8243C97E0C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8517" y="4884162"/>
                <a:ext cx="460985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5BE5F61-5B26-476F-98C4-99EF18D430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8517" y="4792843"/>
                <a:ext cx="0" cy="1874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66B1AC9-49FE-4305-ADAA-7359383107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55137" y="4792843"/>
                <a:ext cx="0" cy="1874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356480AF-EA54-4397-A463-316ED70C26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91757" y="4792843"/>
                <a:ext cx="0" cy="1874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F7CDF9D9-65A8-4889-B092-5A15AB54DE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8376" y="4792843"/>
                <a:ext cx="0" cy="1874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Right Brace 10">
            <a:extLst>
              <a:ext uri="{FF2B5EF4-FFF2-40B4-BE49-F238E27FC236}">
                <a16:creationId xmlns:a16="http://schemas.microsoft.com/office/drawing/2014/main" id="{E7DE20A3-945E-423F-8A50-816FF2FA0097}"/>
              </a:ext>
            </a:extLst>
          </p:cNvPr>
          <p:cNvSpPr/>
          <p:nvPr/>
        </p:nvSpPr>
        <p:spPr>
          <a:xfrm>
            <a:off x="6050498" y="4197030"/>
            <a:ext cx="190767" cy="783289"/>
          </a:xfrm>
          <a:prstGeom prst="rightBrace">
            <a:avLst>
              <a:gd name="adj1" fmla="val 6096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B95C90-4458-41F5-B535-52DDFED8418D}"/>
              </a:ext>
            </a:extLst>
          </p:cNvPr>
          <p:cNvSpPr txBox="1"/>
          <p:nvPr/>
        </p:nvSpPr>
        <p:spPr>
          <a:xfrm>
            <a:off x="6291554" y="4308863"/>
            <a:ext cx="1252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5 SVNLobster" panose="02040603050506020204" pitchFamily="18" charset="0"/>
              </a:rPr>
              <a:t>90 km/giờ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B21996-0C67-40A9-A86D-42F170899A41}"/>
              </a:ext>
            </a:extLst>
          </p:cNvPr>
          <p:cNvCxnSpPr/>
          <p:nvPr/>
        </p:nvCxnSpPr>
        <p:spPr>
          <a:xfrm>
            <a:off x="7543800" y="2590800"/>
            <a:ext cx="0" cy="35705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06C87B0-4F9E-4029-AE2D-776353D2A8E2}"/>
              </a:ext>
            </a:extLst>
          </p:cNvPr>
          <p:cNvSpPr txBox="1"/>
          <p:nvPr/>
        </p:nvSpPr>
        <p:spPr>
          <a:xfrm>
            <a:off x="7720529" y="2917910"/>
            <a:ext cx="40933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5 SVNLobster" panose="02040603050506020204" pitchFamily="18" charset="0"/>
              </a:rPr>
              <a:t>Vận tốc xe đi từ A là: </a:t>
            </a:r>
          </a:p>
          <a:p>
            <a:r>
              <a:rPr lang="en-US" sz="2800">
                <a:latin typeface="#9Slide05 SVNLobster" panose="02040603050506020204" pitchFamily="18" charset="0"/>
              </a:rPr>
              <a:t>	90 : 5 x 2 = 36 (km/giờ)</a:t>
            </a:r>
          </a:p>
          <a:p>
            <a:r>
              <a:rPr lang="en-US" sz="2800">
                <a:latin typeface="#9Slide05 SVNLobster" panose="02040603050506020204" pitchFamily="18" charset="0"/>
              </a:rPr>
              <a:t>Vận tốc xe đi từ B là:</a:t>
            </a:r>
          </a:p>
          <a:p>
            <a:r>
              <a:rPr lang="en-US" sz="2800">
                <a:latin typeface="#9Slide05 SVNLobster" panose="02040603050506020204" pitchFamily="18" charset="0"/>
              </a:rPr>
              <a:t>	90 - 36 = 54 (km/giờ)</a:t>
            </a:r>
          </a:p>
          <a:p>
            <a:r>
              <a:rPr lang="en-US" sz="2800">
                <a:latin typeface="#9Slide05 SVNLobster" panose="02040603050506020204" pitchFamily="18" charset="0"/>
              </a:rPr>
              <a:t>	              Đáp số: 36 km/giờ</a:t>
            </a:r>
          </a:p>
          <a:p>
            <a:r>
              <a:rPr lang="en-US" sz="2800">
                <a:latin typeface="#9Slide05 SVNLobster" panose="02040603050506020204" pitchFamily="18" charset="0"/>
              </a:rPr>
              <a:t>		              54 km/giờ</a:t>
            </a:r>
          </a:p>
        </p:txBody>
      </p:sp>
    </p:spTree>
    <p:extLst>
      <p:ext uri="{BB962C8B-B14F-4D97-AF65-F5344CB8AC3E}">
        <p14:creationId xmlns:p14="http://schemas.microsoft.com/office/powerpoint/2010/main" val="3911064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  <p:bldP spid="11" grpId="0" animBg="1"/>
      <p:bldP spid="12" grpId="0"/>
      <p:bldP spid="1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21"/>
          <p:cNvSpPr/>
          <p:nvPr/>
        </p:nvSpPr>
        <p:spPr>
          <a:xfrm>
            <a:off x="384171" y="553826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15" b="100000" l="20308" r="100000">
                        <a14:foregroundMark x1="31793" y1="52687" x2="31793" y2="52687"/>
                        <a14:foregroundMark x1="64566" y1="53604" x2="64566" y2="53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4385" y="3049953"/>
            <a:ext cx="3092327" cy="3307983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129413" y="2681703"/>
            <a:ext cx="4428926" cy="3102110"/>
            <a:chOff x="1485900" y="1972088"/>
            <a:chExt cx="4563803" cy="3262463"/>
          </a:xfrm>
        </p:grpSpPr>
        <p:grpSp>
          <p:nvGrpSpPr>
            <p:cNvPr id="11" name="组合 10"/>
            <p:cNvGrpSpPr/>
            <p:nvPr/>
          </p:nvGrpSpPr>
          <p:grpSpPr>
            <a:xfrm>
              <a:off x="1485900" y="2402056"/>
              <a:ext cx="4471988" cy="2832495"/>
              <a:chOff x="1485900" y="2402056"/>
              <a:chExt cx="4471988" cy="2832495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1485900" y="2402056"/>
                <a:ext cx="4471988" cy="2612857"/>
              </a:xfrm>
              <a:prstGeom prst="roundRect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sz="2800" dirty="0">
                  <a:latin typeface="#9Slide07 SVNDessert Menu Scrip" panose="00000500000000000000" pitchFamily="2" charset="0"/>
                  <a:ea typeface="inpin heiti" charset="-122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767705" y="3033875"/>
                <a:ext cx="3954998" cy="2200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800">
                    <a:latin typeface="#9Slide07 SVNDessert Menu Scrip" panose="00000500000000000000" pitchFamily="2" charset="0"/>
                    <a:ea typeface="inpin heiti" charset="-122"/>
                  </a:rPr>
                  <a:t>Xin chào và hẹn gặp lại trong những tiết ôn tập tiếp theo nhé!</a:t>
                </a:r>
                <a:endParaRPr lang="zh-CN" altLang="en-US" sz="2800" dirty="0">
                  <a:latin typeface="#9Slide07 SVNDessert Menu Scrip" panose="00000500000000000000" pitchFamily="2" charset="0"/>
                  <a:ea typeface="inpin heiti" charset="-122"/>
                </a:endParaRPr>
              </a:p>
            </p:txBody>
          </p:sp>
        </p:grpSp>
        <p:sp>
          <p:nvSpPr>
            <p:cNvPr id="12" name="五角星 20"/>
            <p:cNvSpPr/>
            <p:nvPr/>
          </p:nvSpPr>
          <p:spPr>
            <a:xfrm>
              <a:off x="1615807" y="1972088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800" dirty="0">
                <a:latin typeface="#9Slide07 SVNDessert Menu Scrip" panose="00000500000000000000" pitchFamily="2" charset="0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" name="五角星 20"/>
            <p:cNvSpPr/>
            <p:nvPr/>
          </p:nvSpPr>
          <p:spPr>
            <a:xfrm>
              <a:off x="5344845" y="1972089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800" dirty="0">
                <a:latin typeface="#9Slide07 SVNDessert Menu Scrip" panose="00000500000000000000" pitchFamily="2" charset="0"/>
                <a:ea typeface="inpin heiti" charset="-122"/>
                <a:cs typeface="inpin heiti" charset="-122"/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51114" y="1262478"/>
            <a:ext cx="4428926" cy="3771292"/>
            <a:chOff x="1485900" y="1972088"/>
            <a:chExt cx="4563803" cy="3966237"/>
          </a:xfrm>
        </p:grpSpPr>
        <p:grpSp>
          <p:nvGrpSpPr>
            <p:cNvPr id="17" name="组合 16"/>
            <p:cNvGrpSpPr/>
            <p:nvPr/>
          </p:nvGrpSpPr>
          <p:grpSpPr>
            <a:xfrm>
              <a:off x="1485900" y="2402056"/>
              <a:ext cx="4471988" cy="3536269"/>
              <a:chOff x="1485900" y="2402056"/>
              <a:chExt cx="4471988" cy="3536269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1485900" y="2402056"/>
                <a:ext cx="4471988" cy="2612857"/>
              </a:xfrm>
              <a:prstGeom prst="roundRect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sz="2800" dirty="0">
                  <a:latin typeface="#9Slide07 SVNDessert Menu Scrip" panose="00000500000000000000" pitchFamily="2" charset="0"/>
                  <a:ea typeface="inpin heiti" charset="-122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840206" y="2693261"/>
                <a:ext cx="3954998" cy="3245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800">
                    <a:latin typeface="#9Slide07 SVNDessert Menu Scrip" panose="00000500000000000000" pitchFamily="2" charset="0"/>
                    <a:ea typeface="inpin heiti" charset="-122"/>
                  </a:rPr>
                  <a:t>Các bạn đã ôn tập rất tốt về dạng toán chuyển động đều rồi đấy! Chúc mừng các bạn.</a:t>
                </a:r>
                <a:endParaRPr lang="zh-CN" altLang="en-US" sz="2800" dirty="0">
                  <a:latin typeface="#9Slide07 SVNDessert Menu Scrip" panose="00000500000000000000" pitchFamily="2" charset="0"/>
                  <a:ea typeface="inpin heiti" charset="-122"/>
                </a:endParaRPr>
              </a:p>
            </p:txBody>
          </p:sp>
        </p:grpSp>
        <p:sp>
          <p:nvSpPr>
            <p:cNvPr id="18" name="五角星 20"/>
            <p:cNvSpPr/>
            <p:nvPr/>
          </p:nvSpPr>
          <p:spPr>
            <a:xfrm>
              <a:off x="1615807" y="1972088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800" dirty="0">
                <a:latin typeface="#9Slide07 SVNDessert Menu Scrip" panose="00000500000000000000" pitchFamily="2" charset="0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" name="五角星 20"/>
            <p:cNvSpPr/>
            <p:nvPr/>
          </p:nvSpPr>
          <p:spPr>
            <a:xfrm>
              <a:off x="5344845" y="1972089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800" dirty="0">
                <a:latin typeface="#9Slide07 SVNDessert Menu Scrip" panose="00000500000000000000" pitchFamily="2" charset="0"/>
                <a:ea typeface="inpin heiti" charset="-122"/>
                <a:cs typeface="inpin heiti" charset="-122"/>
                <a:sym typeface="+mn-l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938" b="100000" l="325" r="82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6727" y="636774"/>
            <a:ext cx="1619293" cy="16983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4055" l="16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974133">
            <a:off x="1161581" y="4229411"/>
            <a:ext cx="2081516" cy="1446126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716686" y="5124386"/>
            <a:ext cx="2731718" cy="781609"/>
            <a:chOff x="2797545" y="5290579"/>
            <a:chExt cx="2731718" cy="781609"/>
          </a:xfrm>
        </p:grpSpPr>
        <p:sp>
          <p:nvSpPr>
            <p:cNvPr id="25" name="任意多边形 24"/>
            <p:cNvSpPr/>
            <p:nvPr/>
          </p:nvSpPr>
          <p:spPr>
            <a:xfrm>
              <a:off x="2986088" y="5290579"/>
              <a:ext cx="2543175" cy="781609"/>
            </a:xfrm>
            <a:custGeom>
              <a:avLst/>
              <a:gdLst>
                <a:gd name="connsiteX0" fmla="*/ 0 w 2543175"/>
                <a:gd name="connsiteY0" fmla="*/ 367271 h 781609"/>
                <a:gd name="connsiteX1" fmla="*/ 1000125 w 2543175"/>
                <a:gd name="connsiteY1" fmla="*/ 753034 h 781609"/>
                <a:gd name="connsiteX2" fmla="*/ 1514475 w 2543175"/>
                <a:gd name="connsiteY2" fmla="*/ 10084 h 781609"/>
                <a:gd name="connsiteX3" fmla="*/ 542925 w 2543175"/>
                <a:gd name="connsiteY3" fmla="*/ 352984 h 781609"/>
                <a:gd name="connsiteX4" fmla="*/ 2543175 w 2543175"/>
                <a:gd name="connsiteY4" fmla="*/ 781609 h 781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3175" h="781609">
                  <a:moveTo>
                    <a:pt x="0" y="367271"/>
                  </a:moveTo>
                  <a:cubicBezTo>
                    <a:pt x="373856" y="589918"/>
                    <a:pt x="747713" y="812565"/>
                    <a:pt x="1000125" y="753034"/>
                  </a:cubicBezTo>
                  <a:cubicBezTo>
                    <a:pt x="1252537" y="693503"/>
                    <a:pt x="1590675" y="76759"/>
                    <a:pt x="1514475" y="10084"/>
                  </a:cubicBezTo>
                  <a:cubicBezTo>
                    <a:pt x="1438275" y="-56591"/>
                    <a:pt x="371475" y="224396"/>
                    <a:pt x="542925" y="352984"/>
                  </a:cubicBezTo>
                  <a:cubicBezTo>
                    <a:pt x="714375" y="481572"/>
                    <a:pt x="1628775" y="631590"/>
                    <a:pt x="2543175" y="781609"/>
                  </a:cubicBezTo>
                </a:path>
              </a:pathLst>
            </a:custGeom>
            <a:noFill/>
            <a:ln w="28575">
              <a:solidFill>
                <a:srgbClr val="FF999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等腰三角形 25"/>
            <p:cNvSpPr/>
            <p:nvPr/>
          </p:nvSpPr>
          <p:spPr>
            <a:xfrm rot="16200000">
              <a:off x="2774281" y="5535980"/>
              <a:ext cx="337334" cy="290805"/>
            </a:xfrm>
            <a:prstGeom prst="triangle">
              <a:avLst/>
            </a:prstGeom>
            <a:solidFill>
              <a:srgbClr val="FF9999"/>
            </a:solidFill>
            <a:ln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30" b="94797" l="0" r="828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44289">
            <a:off x="11157667" y="2235209"/>
            <a:ext cx="1331319" cy="1315821"/>
          </a:xfrm>
          <a:prstGeom prst="rect">
            <a:avLst/>
          </a:prstGeom>
        </p:spPr>
      </p:pic>
      <p:sp>
        <p:nvSpPr>
          <p:cNvPr id="31" name="燕尾形 30"/>
          <p:cNvSpPr/>
          <p:nvPr/>
        </p:nvSpPr>
        <p:spPr>
          <a:xfrm>
            <a:off x="177047" y="666540"/>
            <a:ext cx="402134" cy="402134"/>
          </a:xfrm>
          <a:prstGeom prst="chevron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7381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14338" y="442913"/>
            <a:ext cx="11401425" cy="58578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14338" y="2336006"/>
            <a:ext cx="11401425" cy="207168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407443" y="2769858"/>
            <a:ext cx="9241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>
                <a:solidFill>
                  <a:schemeClr val="accent1">
                    <a:lumMod val="75000"/>
                  </a:schemeClr>
                </a:solidFill>
                <a:latin typeface="#9Slide06 SVNJonitha Script" panose="02000000000000000000" pitchFamily="2" charset="0"/>
                <a:ea typeface="inpin heiti" charset="-122"/>
              </a:rPr>
              <a:t>TIẾT HỌC KẾT THÚC!</a:t>
            </a:r>
            <a:endParaRPr lang="zh-CN" altLang="en-US" sz="7200" dirty="0">
              <a:solidFill>
                <a:schemeClr val="accent1">
                  <a:lumMod val="75000"/>
                </a:schemeClr>
              </a:solidFill>
              <a:latin typeface="#9Slide06 SVNJonitha Script" panose="02000000000000000000" pitchFamily="2" charset="0"/>
              <a:ea typeface="inpin heiti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545" y="594668"/>
            <a:ext cx="1857214" cy="1828807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37" b="99766" l="0" r="90396">
                        <a14:foregroundMark x1="51861" y1="38084" x2="51861" y2="3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487" y="885873"/>
            <a:ext cx="1585913" cy="16287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30" b="94797" l="0" r="828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1735" y="1843087"/>
            <a:ext cx="1604640" cy="158596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4055" l="16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3995" y="414334"/>
            <a:ext cx="1573223" cy="1092991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38171" y="3158529"/>
            <a:ext cx="11176684" cy="3558018"/>
            <a:chOff x="438171" y="3158529"/>
            <a:chExt cx="11176684" cy="355801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0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3951" y="3968090"/>
              <a:ext cx="2889474" cy="2748457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815" b="100000" l="20308" r="100000">
                          <a14:foregroundMark x1="31793" y1="52687" x2="31793" y2="52687"/>
                          <a14:foregroundMark x1="64566" y1="53604" x2="64566" y2="536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6648" y="3873608"/>
              <a:ext cx="2280570" cy="243961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9822" r="100000">
                          <a14:backgroundMark x1="91279" y1="0" x2="98250" y2="6173"/>
                          <a14:backgroundMark x1="66215" y1="0" x2="89416" y2="22904"/>
                          <a14:backgroundMark x1="98532" y1="46580" x2="99181" y2="50859"/>
                          <a14:backgroundMark x1="96641" y1="75412" x2="99831" y2="86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3541" y="3765648"/>
              <a:ext cx="3121314" cy="251129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9308" l="0" r="899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171" y="3158529"/>
              <a:ext cx="4571570" cy="3170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0873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541894" y="61496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8262" y="4068554"/>
            <a:ext cx="2501113" cy="2462857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4073900" y="637787"/>
            <a:ext cx="4246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200">
                <a:solidFill>
                  <a:schemeClr val="accent1">
                    <a:lumMod val="75000"/>
                  </a:schemeClr>
                </a:solidFill>
                <a:latin typeface="#9Slide04 Yeseva One" panose="00000500000000000000" pitchFamily="2" charset="0"/>
                <a:ea typeface="inpin heiti" charset="-122"/>
              </a:rPr>
              <a:t>Mục tiêu</a:t>
            </a:r>
            <a:endParaRPr lang="zh-CN" altLang="en-US" sz="7200" dirty="0">
              <a:solidFill>
                <a:schemeClr val="accent1">
                  <a:lumMod val="75000"/>
                </a:schemeClr>
              </a:solidFill>
              <a:latin typeface="#9Slide04 Yeseva One" panose="00000500000000000000" pitchFamily="2" charset="0"/>
              <a:ea typeface="inpin heiti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3258"/>
          <a:stretch/>
        </p:blipFill>
        <p:spPr>
          <a:xfrm rot="1857232">
            <a:off x="9769037" y="2363949"/>
            <a:ext cx="1909437" cy="1932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274" b="99697" l="0" r="89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3765"/>
          <a:stretch/>
        </p:blipFill>
        <p:spPr>
          <a:xfrm>
            <a:off x="533416" y="3360573"/>
            <a:ext cx="4571570" cy="317083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988078" y="2403066"/>
            <a:ext cx="82158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>
                <a:solidFill>
                  <a:schemeClr val="tx1">
                    <a:lumMod val="85000"/>
                    <a:lumOff val="15000"/>
                  </a:schemeClr>
                </a:solidFill>
                <a:latin typeface="#9Slide07 SVNDessert Menu Scrip" panose="00000500000000000000" pitchFamily="2" charset="0"/>
                <a:ea typeface="inpin heiti" charset="-122"/>
              </a:rPr>
              <a:t>Củng cố về </a:t>
            </a:r>
          </a:p>
          <a:p>
            <a:pPr algn="ctr"/>
            <a:r>
              <a:rPr lang="en-US" altLang="zh-CN" sz="4400">
                <a:solidFill>
                  <a:schemeClr val="tx1">
                    <a:lumMod val="85000"/>
                    <a:lumOff val="15000"/>
                  </a:schemeClr>
                </a:solidFill>
                <a:latin typeface="#9Slide07 SVNDessert Menu Scrip" panose="00000500000000000000" pitchFamily="2" charset="0"/>
                <a:ea typeface="inpin heiti" charset="-122"/>
              </a:rPr>
              <a:t>dạng toán chuyển động đều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#9Slide07 SVNDessert Menu Scrip" panose="00000500000000000000" pitchFamily="2" charset="0"/>
              <a:ea typeface="inpin heiti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30" b="94797" l="0" r="828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34408">
            <a:off x="4890670" y="4349817"/>
            <a:ext cx="2410659" cy="238259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4055" l="16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974133">
            <a:off x="7883084" y="4180369"/>
            <a:ext cx="1788111" cy="124228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537" b="99766" l="0" r="90396">
                        <a14:foregroundMark x1="51861" y1="38084" x2="51861" y2="3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681" y="209342"/>
            <a:ext cx="1585913" cy="162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5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24"/>
          <p:cNvSpPr/>
          <p:nvPr/>
        </p:nvSpPr>
        <p:spPr>
          <a:xfrm>
            <a:off x="541894" y="61496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" b="55064" l="97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774" b="59911"/>
          <a:stretch/>
        </p:blipFill>
        <p:spPr>
          <a:xfrm>
            <a:off x="-536319" y="3082247"/>
            <a:ext cx="4486139" cy="42672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280911" y="2019101"/>
            <a:ext cx="6765805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600">
                <a:latin typeface="#9Slide05 LP Bambus Light" pitchFamily="2" charset="0"/>
                <a:ea typeface="inpin heiti" charset="-122"/>
              </a:rPr>
              <a:t>Nào, hãy cùng các thành viên của học viện ngoài hành tinh Monstar ôn tập về dạng toán chuyển động đều nhé!</a:t>
            </a:r>
            <a:endParaRPr lang="zh-CN" altLang="en-US" sz="3600" dirty="0">
              <a:latin typeface="#9Slide05 LP Bambus Light" pitchFamily="2" charset="0"/>
              <a:ea typeface="inpin heiti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3258"/>
          <a:stretch/>
        </p:blipFill>
        <p:spPr>
          <a:xfrm rot="1857232">
            <a:off x="9355585" y="4301948"/>
            <a:ext cx="1683052" cy="1702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938" b="100000" l="325" r="82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33" y="-261652"/>
            <a:ext cx="2031278" cy="213046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4055" l="16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974133">
            <a:off x="5308082" y="4026533"/>
            <a:ext cx="2081516" cy="144612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37" b="99766" l="0" r="90396">
                        <a14:foregroundMark x1="51861" y1="38084" x2="51861" y2="3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431" y="1770410"/>
            <a:ext cx="1026528" cy="105427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30" b="94797" l="0" r="828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44289">
            <a:off x="11131052" y="2604443"/>
            <a:ext cx="1331319" cy="1315821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3304417" y="1158347"/>
            <a:ext cx="6643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0070C0"/>
                </a:solidFill>
                <a:latin typeface="#9Slide07 SVNGuerrilla" panose="00000500000000000000" pitchFamily="2" charset="0"/>
                <a:ea typeface="inpin heiti" charset="-122"/>
              </a:rPr>
              <a:t>Xin chào các bạn học sinh lớp 5 !</a:t>
            </a:r>
            <a:endParaRPr lang="zh-CN" altLang="en-US" sz="3600" dirty="0">
              <a:solidFill>
                <a:srgbClr val="0070C0"/>
              </a:solidFill>
              <a:latin typeface="#9Slide07 SVNGuerrilla" panose="00000500000000000000" pitchFamily="2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9248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圆角矩形 42"/>
          <p:cNvSpPr/>
          <p:nvPr/>
        </p:nvSpPr>
        <p:spPr>
          <a:xfrm>
            <a:off x="395286" y="46355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814386" y="715389"/>
            <a:ext cx="10563227" cy="5427222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2" name="五角星 20"/>
          <p:cNvSpPr/>
          <p:nvPr/>
        </p:nvSpPr>
        <p:spPr>
          <a:xfrm>
            <a:off x="461957" y="4701653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3" name="五角星 20"/>
          <p:cNvSpPr/>
          <p:nvPr/>
        </p:nvSpPr>
        <p:spPr>
          <a:xfrm>
            <a:off x="461957" y="2652705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4" name="五角星 20"/>
          <p:cNvSpPr/>
          <p:nvPr/>
        </p:nvSpPr>
        <p:spPr>
          <a:xfrm>
            <a:off x="814386" y="599592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5" name="五角星 20"/>
          <p:cNvSpPr/>
          <p:nvPr/>
        </p:nvSpPr>
        <p:spPr>
          <a:xfrm>
            <a:off x="259963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6" name="五角星 20"/>
          <p:cNvSpPr/>
          <p:nvPr/>
        </p:nvSpPr>
        <p:spPr>
          <a:xfrm>
            <a:off x="429917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7" name="五角星 20"/>
          <p:cNvSpPr/>
          <p:nvPr/>
        </p:nvSpPr>
        <p:spPr>
          <a:xfrm>
            <a:off x="599871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8" name="五角星 20"/>
          <p:cNvSpPr/>
          <p:nvPr/>
        </p:nvSpPr>
        <p:spPr>
          <a:xfrm>
            <a:off x="769825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9" name="五角星 20"/>
          <p:cNvSpPr/>
          <p:nvPr/>
        </p:nvSpPr>
        <p:spPr>
          <a:xfrm>
            <a:off x="9397796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0" name="五角星 20"/>
          <p:cNvSpPr/>
          <p:nvPr/>
        </p:nvSpPr>
        <p:spPr>
          <a:xfrm>
            <a:off x="10825155" y="599591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1" name="五角星 20"/>
          <p:cNvSpPr/>
          <p:nvPr/>
        </p:nvSpPr>
        <p:spPr>
          <a:xfrm>
            <a:off x="11002796" y="4422815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2" name="五角星 20"/>
          <p:cNvSpPr/>
          <p:nvPr/>
        </p:nvSpPr>
        <p:spPr>
          <a:xfrm>
            <a:off x="11002796" y="2373867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438171" y="3158529"/>
            <a:ext cx="11176684" cy="3558018"/>
            <a:chOff x="438171" y="3158529"/>
            <a:chExt cx="11176684" cy="3558018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3951" y="3968090"/>
              <a:ext cx="2889474" cy="2748457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5" b="100000" l="20308" r="100000">
                          <a14:foregroundMark x1="31793" y1="52687" x2="31793" y2="52687"/>
                          <a14:foregroundMark x1="64566" y1="53604" x2="64566" y2="536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6648" y="3873608"/>
              <a:ext cx="2280570" cy="2439615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822" r="100000">
                          <a14:backgroundMark x1="91279" y1="0" x2="98250" y2="6173"/>
                          <a14:backgroundMark x1="66215" y1="0" x2="89416" y2="22904"/>
                          <a14:backgroundMark x1="98532" y1="46580" x2="99181" y2="50859"/>
                          <a14:backgroundMark x1="96641" y1="75412" x2="99831" y2="86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3541" y="3765648"/>
              <a:ext cx="3121314" cy="2511296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308" l="0" r="899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171" y="3158529"/>
              <a:ext cx="4571570" cy="317083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DBFA58-0EA0-4D27-B031-EEB042929AFD}"/>
              </a:ext>
            </a:extLst>
          </p:cNvPr>
          <p:cNvSpPr/>
          <p:nvPr/>
        </p:nvSpPr>
        <p:spPr>
          <a:xfrm>
            <a:off x="3655338" y="1827006"/>
            <a:ext cx="4881325" cy="1702011"/>
          </a:xfrm>
          <a:prstGeom prst="roundRect">
            <a:avLst/>
          </a:prstGeom>
          <a:solidFill>
            <a:srgbClr val="FFCC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7 SVNAdam Gorry" panose="02040603050506020204" pitchFamily="18" charset="0"/>
              </a:rPr>
              <a:t>Bài 1 (T.171)</a:t>
            </a:r>
          </a:p>
        </p:txBody>
      </p:sp>
    </p:spTree>
    <p:extLst>
      <p:ext uri="{BB962C8B-B14F-4D97-AF65-F5344CB8AC3E}">
        <p14:creationId xmlns:p14="http://schemas.microsoft.com/office/powerpoint/2010/main" val="2281817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378114" y="463550"/>
            <a:ext cx="11401425" cy="5857875"/>
          </a:xfrm>
          <a:prstGeom prst="roundRect">
            <a:avLst>
              <a:gd name="adj" fmla="val 16667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" b="55064" l="97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774" b="59911"/>
          <a:stretch/>
        </p:blipFill>
        <p:spPr>
          <a:xfrm>
            <a:off x="-166580" y="1002083"/>
            <a:ext cx="1705191" cy="162197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 flipH="1">
            <a:off x="1453043" y="1433058"/>
            <a:ext cx="89101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Muốn tìm vận tốc của một chuyển động, ta làm như thế nào?</a:t>
            </a:r>
            <a:endParaRPr lang="zh-CN" altLang="en-US" sz="2400" dirty="0"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AF7458-13BB-435E-9816-C9BF2E7CB94D}"/>
              </a:ext>
            </a:extLst>
          </p:cNvPr>
          <p:cNvSpPr/>
          <p:nvPr/>
        </p:nvSpPr>
        <p:spPr>
          <a:xfrm>
            <a:off x="579180" y="203091"/>
            <a:ext cx="11200359" cy="743221"/>
          </a:xfrm>
          <a:prstGeom prst="roundRect">
            <a:avLst/>
          </a:prstGeom>
          <a:solidFill>
            <a:srgbClr val="FFCCCC"/>
          </a:solidFill>
          <a:ln>
            <a:noFill/>
          </a:ln>
          <a:effectLst>
            <a:glow rad="101600">
              <a:srgbClr val="C3305A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   a) Tìm vận tốc của một ô tô, biết ô tô đó đi được 120km trong 2 giờ 30 phút.</a:t>
            </a:r>
          </a:p>
        </p:txBody>
      </p:sp>
      <p:sp>
        <p:nvSpPr>
          <p:cNvPr id="18" name="燕尾形 17"/>
          <p:cNvSpPr/>
          <p:nvPr/>
        </p:nvSpPr>
        <p:spPr>
          <a:xfrm>
            <a:off x="266214" y="100943"/>
            <a:ext cx="625933" cy="871263"/>
          </a:xfrm>
          <a:prstGeom prst="chevron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D1EC206C-5B8D-4D18-BE2F-5A5E91A5A7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15" b="100000" l="20308" r="100000">
                        <a14:foregroundMark x1="31793" y1="52687" x2="31793" y2="52687"/>
                        <a14:foregroundMark x1="64566" y1="53604" x2="64566" y2="53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9150" y="1813069"/>
            <a:ext cx="1252289" cy="1339622"/>
          </a:xfrm>
          <a:prstGeom prst="rect">
            <a:avLst/>
          </a:prstGeom>
        </p:spPr>
      </p:pic>
      <p:sp>
        <p:nvSpPr>
          <p:cNvPr id="19" name="矩形 8">
            <a:extLst>
              <a:ext uri="{FF2B5EF4-FFF2-40B4-BE49-F238E27FC236}">
                <a16:creationId xmlns:a16="http://schemas.microsoft.com/office/drawing/2014/main" id="{CB13EDFD-9521-40AF-8D3E-E0438666A0A0}"/>
              </a:ext>
            </a:extLst>
          </p:cNvPr>
          <p:cNvSpPr/>
          <p:nvPr/>
        </p:nvSpPr>
        <p:spPr>
          <a:xfrm flipH="1">
            <a:off x="2345676" y="2164414"/>
            <a:ext cx="858358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40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Muốn tìm vận tốc của một chuyển động, ta lấy</a:t>
            </a:r>
            <a:r>
              <a:rPr lang="en-US" altLang="zh-CN" sz="2400">
                <a:solidFill>
                  <a:srgbClr val="0070C0"/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en-US" altLang="zh-CN" sz="2400">
                <a:solidFill>
                  <a:srgbClr val="0070C0"/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quãng đường chia cho thời gian.</a:t>
            </a:r>
            <a:endParaRPr lang="zh-CN" altLang="en-US" sz="2400" dirty="0">
              <a:solidFill>
                <a:srgbClr val="0070C0"/>
              </a:solidFill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110A93-0C23-45A1-B149-8B8547B055AD}"/>
              </a:ext>
            </a:extLst>
          </p:cNvPr>
          <p:cNvSpPr/>
          <p:nvPr/>
        </p:nvSpPr>
        <p:spPr>
          <a:xfrm>
            <a:off x="5104498" y="3413150"/>
            <a:ext cx="5936659" cy="2726068"/>
          </a:xfrm>
          <a:custGeom>
            <a:avLst/>
            <a:gdLst>
              <a:gd name="connsiteX0" fmla="*/ 0 w 5936659"/>
              <a:gd name="connsiteY0" fmla="*/ 0 h 2726068"/>
              <a:gd name="connsiteX1" fmla="*/ 5936659 w 5936659"/>
              <a:gd name="connsiteY1" fmla="*/ 0 h 2726068"/>
              <a:gd name="connsiteX2" fmla="*/ 5936659 w 5936659"/>
              <a:gd name="connsiteY2" fmla="*/ 2726068 h 2726068"/>
              <a:gd name="connsiteX3" fmla="*/ 0 w 5936659"/>
              <a:gd name="connsiteY3" fmla="*/ 2726068 h 2726068"/>
              <a:gd name="connsiteX4" fmla="*/ 0 w 5936659"/>
              <a:gd name="connsiteY4" fmla="*/ 0 h 272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6659" h="2726068" fill="none" extrusionOk="0">
                <a:moveTo>
                  <a:pt x="0" y="0"/>
                </a:moveTo>
                <a:cubicBezTo>
                  <a:pt x="1407501" y="99976"/>
                  <a:pt x="4398216" y="140903"/>
                  <a:pt x="5936659" y="0"/>
                </a:cubicBezTo>
                <a:cubicBezTo>
                  <a:pt x="5898298" y="684250"/>
                  <a:pt x="6087245" y="1441569"/>
                  <a:pt x="5936659" y="2726068"/>
                </a:cubicBezTo>
                <a:cubicBezTo>
                  <a:pt x="3143791" y="2722904"/>
                  <a:pt x="1188843" y="2753668"/>
                  <a:pt x="0" y="2726068"/>
                </a:cubicBezTo>
                <a:cubicBezTo>
                  <a:pt x="149272" y="1511838"/>
                  <a:pt x="131858" y="842185"/>
                  <a:pt x="0" y="0"/>
                </a:cubicBezTo>
                <a:close/>
              </a:path>
              <a:path w="5936659" h="2726068" stroke="0" extrusionOk="0">
                <a:moveTo>
                  <a:pt x="0" y="0"/>
                </a:moveTo>
                <a:cubicBezTo>
                  <a:pt x="2651107" y="-117878"/>
                  <a:pt x="3919352" y="-57169"/>
                  <a:pt x="5936659" y="0"/>
                </a:cubicBezTo>
                <a:cubicBezTo>
                  <a:pt x="6065602" y="737865"/>
                  <a:pt x="5871285" y="2079886"/>
                  <a:pt x="5936659" y="2726068"/>
                </a:cubicBezTo>
                <a:cubicBezTo>
                  <a:pt x="3052184" y="2726710"/>
                  <a:pt x="1062056" y="2574995"/>
                  <a:pt x="0" y="2726068"/>
                </a:cubicBezTo>
                <a:cubicBezTo>
                  <a:pt x="106964" y="2237459"/>
                  <a:pt x="-55951" y="885931"/>
                  <a:pt x="0" y="0"/>
                </a:cubicBezTo>
                <a:close/>
              </a:path>
            </a:pathLst>
          </a:custGeom>
          <a:solidFill>
            <a:schemeClr val="accent1">
              <a:lumMod val="50000"/>
              <a:alpha val="89804"/>
            </a:schemeClr>
          </a:solidFill>
          <a:ln w="57150">
            <a:solidFill>
              <a:schemeClr val="bg1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39335206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5 SVNLobster" panose="02040603050506020204" pitchFamily="18" charset="0"/>
              </a:rPr>
              <a:t>Bài giải</a:t>
            </a:r>
          </a:p>
          <a:p>
            <a:pPr algn="ctr"/>
            <a:r>
              <a:rPr lang="en-US" sz="3200">
                <a:solidFill>
                  <a:srgbClr val="FFCCCC"/>
                </a:solidFill>
                <a:latin typeface="#9Slide05 SVNLobster" panose="02040603050506020204" pitchFamily="18" charset="0"/>
              </a:rPr>
              <a:t>Đổi 2 giờ 30 phút = 2,5 giờ</a:t>
            </a:r>
          </a:p>
          <a:p>
            <a:r>
              <a:rPr lang="en-US" sz="3200">
                <a:solidFill>
                  <a:srgbClr val="FFCCCC"/>
                </a:solidFill>
                <a:latin typeface="#9Slide05 SVNLobster" panose="02040603050506020204" pitchFamily="18" charset="0"/>
              </a:rPr>
              <a:t>     Vận tốc của ô tô là:</a:t>
            </a:r>
          </a:p>
          <a:p>
            <a:pPr algn="ctr"/>
            <a:r>
              <a:rPr lang="en-US" sz="3200">
                <a:solidFill>
                  <a:srgbClr val="FFCCCC"/>
                </a:solidFill>
                <a:latin typeface="#9Slide05 SVNLobster" panose="02040603050506020204" pitchFamily="18" charset="0"/>
              </a:rPr>
              <a:t>120 : 2,5 = 48 (km/giờ)</a:t>
            </a:r>
          </a:p>
          <a:p>
            <a:pPr algn="ctr"/>
            <a:r>
              <a:rPr lang="en-US" sz="3200">
                <a:solidFill>
                  <a:srgbClr val="FFCCCC"/>
                </a:solidFill>
                <a:latin typeface="#9Slide05 SVNLobster" panose="02040603050506020204" pitchFamily="18" charset="0"/>
              </a:rPr>
              <a:t>		Đáp số: 48 km/giờ</a:t>
            </a:r>
          </a:p>
        </p:txBody>
      </p:sp>
      <p:pic>
        <p:nvPicPr>
          <p:cNvPr id="21" name="图片 19">
            <a:extLst>
              <a:ext uri="{FF2B5EF4-FFF2-40B4-BE49-F238E27FC236}">
                <a16:creationId xmlns:a16="http://schemas.microsoft.com/office/drawing/2014/main" id="{166EEE9D-DA0B-43C3-BB48-47E825C023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938" b="100000" l="325" r="82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8851" y="2752453"/>
            <a:ext cx="1470441" cy="154224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9E7DE4-4122-4E51-AA61-6F3A09A6DD9A}"/>
              </a:ext>
            </a:extLst>
          </p:cNvPr>
          <p:cNvCxnSpPr>
            <a:cxnSpLocks/>
          </p:cNvCxnSpPr>
          <p:nvPr/>
        </p:nvCxnSpPr>
        <p:spPr>
          <a:xfrm>
            <a:off x="6008914" y="794657"/>
            <a:ext cx="1948543" cy="0"/>
          </a:xfrm>
          <a:prstGeom prst="line">
            <a:avLst/>
          </a:prstGeom>
          <a:ln w="57150">
            <a:solidFill>
              <a:srgbClr val="C330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3158BF5-EE2F-4789-99D3-FEFD1E9B628A}"/>
              </a:ext>
            </a:extLst>
          </p:cNvPr>
          <p:cNvCxnSpPr>
            <a:cxnSpLocks/>
          </p:cNvCxnSpPr>
          <p:nvPr/>
        </p:nvCxnSpPr>
        <p:spPr>
          <a:xfrm>
            <a:off x="8795657" y="794657"/>
            <a:ext cx="1730829" cy="0"/>
          </a:xfrm>
          <a:prstGeom prst="line">
            <a:avLst/>
          </a:prstGeom>
          <a:ln w="57150">
            <a:solidFill>
              <a:srgbClr val="C330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30CD608-EA76-4CDA-97F2-FD51DB2FCA5D}"/>
              </a:ext>
            </a:extLst>
          </p:cNvPr>
          <p:cNvCxnSpPr>
            <a:cxnSpLocks/>
          </p:cNvCxnSpPr>
          <p:nvPr/>
        </p:nvCxnSpPr>
        <p:spPr>
          <a:xfrm>
            <a:off x="1371404" y="794657"/>
            <a:ext cx="140445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15">
            <a:extLst>
              <a:ext uri="{FF2B5EF4-FFF2-40B4-BE49-F238E27FC236}">
                <a16:creationId xmlns:a16="http://schemas.microsoft.com/office/drawing/2014/main" id="{46AEC651-5708-4F12-8548-9A03B717F181}"/>
              </a:ext>
            </a:extLst>
          </p:cNvPr>
          <p:cNvGrpSpPr/>
          <p:nvPr/>
        </p:nvGrpSpPr>
        <p:grpSpPr>
          <a:xfrm>
            <a:off x="632924" y="2519968"/>
            <a:ext cx="3765810" cy="2510781"/>
            <a:chOff x="1485900" y="1972088"/>
            <a:chExt cx="4563803" cy="3042824"/>
          </a:xfrm>
        </p:grpSpPr>
        <p:grpSp>
          <p:nvGrpSpPr>
            <p:cNvPr id="30" name="组合 16">
              <a:extLst>
                <a:ext uri="{FF2B5EF4-FFF2-40B4-BE49-F238E27FC236}">
                  <a16:creationId xmlns:a16="http://schemas.microsoft.com/office/drawing/2014/main" id="{D50342B1-4B3A-4410-8F05-D35E370E949C}"/>
                </a:ext>
              </a:extLst>
            </p:cNvPr>
            <p:cNvGrpSpPr/>
            <p:nvPr/>
          </p:nvGrpSpPr>
          <p:grpSpPr>
            <a:xfrm>
              <a:off x="1485900" y="2402056"/>
              <a:ext cx="4471988" cy="2612856"/>
              <a:chOff x="1485900" y="2402056"/>
              <a:chExt cx="4471988" cy="2612856"/>
            </a:xfrm>
          </p:grpSpPr>
          <p:sp>
            <p:nvSpPr>
              <p:cNvPr id="33" name="圆角矩形 19">
                <a:extLst>
                  <a:ext uri="{FF2B5EF4-FFF2-40B4-BE49-F238E27FC236}">
                    <a16:creationId xmlns:a16="http://schemas.microsoft.com/office/drawing/2014/main" id="{E7A28CF9-A690-4DD3-9223-546F079A9F61}"/>
                  </a:ext>
                </a:extLst>
              </p:cNvPr>
              <p:cNvSpPr/>
              <p:nvPr/>
            </p:nvSpPr>
            <p:spPr>
              <a:xfrm>
                <a:off x="1485900" y="2402056"/>
                <a:ext cx="4471988" cy="2612856"/>
              </a:xfrm>
              <a:prstGeom prst="roundRect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34" name="矩形 20">
                <a:extLst>
                  <a:ext uri="{FF2B5EF4-FFF2-40B4-BE49-F238E27FC236}">
                    <a16:creationId xmlns:a16="http://schemas.microsoft.com/office/drawing/2014/main" id="{C1D88106-12B6-473C-B730-415B25F49AFB}"/>
                  </a:ext>
                </a:extLst>
              </p:cNvPr>
              <p:cNvSpPr/>
              <p:nvPr/>
            </p:nvSpPr>
            <p:spPr>
              <a:xfrm>
                <a:off x="1840206" y="2455791"/>
                <a:ext cx="3954998" cy="24990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3200">
                    <a:solidFill>
                      <a:schemeClr val="bg1"/>
                    </a:solidFill>
                    <a:latin typeface="#9Slide05 SVNLobster" panose="02040603050506020204" pitchFamily="18" charset="0"/>
                    <a:ea typeface="inpin heiti" charset="-122"/>
                  </a:rPr>
                  <a:t>Tóm tắt: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C3305A"/>
                    </a:solidFill>
                    <a:latin typeface="#9Slide05 SVNLobster" panose="02040603050506020204" pitchFamily="18" charset="0"/>
                    <a:ea typeface="inpin heiti" charset="-122"/>
                  </a:rPr>
                  <a:t>	s = 120 km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C3305A"/>
                    </a:solidFill>
                    <a:latin typeface="#9Slide05 SVNLobster" panose="02040603050506020204" pitchFamily="18" charset="0"/>
                    <a:ea typeface="inpin heiti" charset="-122"/>
                  </a:rPr>
                  <a:t>	t = 2 giờ 30 phút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C3305A"/>
                    </a:solidFill>
                    <a:latin typeface="#9Slide05 SVNLobster" panose="02040603050506020204" pitchFamily="18" charset="0"/>
                    <a:ea typeface="inpin heiti" charset="-122"/>
                  </a:rPr>
                  <a:t>	v = ...?</a:t>
                </a:r>
                <a:endParaRPr lang="zh-CN" altLang="en-US" sz="3200" dirty="0">
                  <a:solidFill>
                    <a:srgbClr val="C3305A"/>
                  </a:solidFill>
                  <a:latin typeface="#9Slide05 SVNLobster" panose="02040603050506020204" pitchFamily="18" charset="0"/>
                  <a:ea typeface="inpin heiti" charset="-122"/>
                </a:endParaRPr>
              </a:p>
            </p:txBody>
          </p:sp>
        </p:grpSp>
        <p:sp>
          <p:nvSpPr>
            <p:cNvPr id="31" name="五角星 20">
              <a:extLst>
                <a:ext uri="{FF2B5EF4-FFF2-40B4-BE49-F238E27FC236}">
                  <a16:creationId xmlns:a16="http://schemas.microsoft.com/office/drawing/2014/main" id="{8237C572-D1FE-45BB-85F8-B7E494179F21}"/>
                </a:ext>
              </a:extLst>
            </p:cNvPr>
            <p:cNvSpPr/>
            <p:nvPr/>
          </p:nvSpPr>
          <p:spPr>
            <a:xfrm>
              <a:off x="1615807" y="1972088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32" name="五角星 20">
              <a:extLst>
                <a:ext uri="{FF2B5EF4-FFF2-40B4-BE49-F238E27FC236}">
                  <a16:creationId xmlns:a16="http://schemas.microsoft.com/office/drawing/2014/main" id="{3A2A1D27-F075-4327-847B-1693DD5D480C}"/>
                </a:ext>
              </a:extLst>
            </p:cNvPr>
            <p:cNvSpPr/>
            <p:nvPr/>
          </p:nvSpPr>
          <p:spPr>
            <a:xfrm>
              <a:off x="5344845" y="1972089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817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395287" y="500062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58A229C-15D2-4A2E-8D70-BD492AFA72EC}"/>
              </a:ext>
            </a:extLst>
          </p:cNvPr>
          <p:cNvSpPr/>
          <p:nvPr/>
        </p:nvSpPr>
        <p:spPr>
          <a:xfrm>
            <a:off x="579180" y="203091"/>
            <a:ext cx="11200359" cy="10858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282575" algn="l"/>
              </a:tabLst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   b)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Bình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đi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xe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đạp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với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vận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tốc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15km/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giờ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từ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nhà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đến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bến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xe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mất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nửa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giờ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Hỏi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nhà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Bình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cách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bến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xe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bao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nhiêu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ki-lô-mét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?</a:t>
            </a:r>
          </a:p>
        </p:txBody>
      </p:sp>
      <p:sp>
        <p:nvSpPr>
          <p:cNvPr id="24" name="燕尾形 17">
            <a:extLst>
              <a:ext uri="{FF2B5EF4-FFF2-40B4-BE49-F238E27FC236}">
                <a16:creationId xmlns:a16="http://schemas.microsoft.com/office/drawing/2014/main" id="{325836F8-8EB2-4AE5-9A53-4063CCCB2914}"/>
              </a:ext>
            </a:extLst>
          </p:cNvPr>
          <p:cNvSpPr/>
          <p:nvPr/>
        </p:nvSpPr>
        <p:spPr>
          <a:xfrm>
            <a:off x="206830" y="203091"/>
            <a:ext cx="674914" cy="1085850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inpin heiti" charset="-122"/>
              <a:ea typeface="inpin heiti" charset="-122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689154-38C2-4CA9-A226-9908CEE0E532}"/>
              </a:ext>
            </a:extLst>
          </p:cNvPr>
          <p:cNvCxnSpPr>
            <a:cxnSpLocks/>
          </p:cNvCxnSpPr>
          <p:nvPr/>
        </p:nvCxnSpPr>
        <p:spPr>
          <a:xfrm>
            <a:off x="3962400" y="751114"/>
            <a:ext cx="2286000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A84C744-5F81-4453-AAC5-ED9991300E37}"/>
              </a:ext>
            </a:extLst>
          </p:cNvPr>
          <p:cNvCxnSpPr>
            <a:cxnSpLocks/>
          </p:cNvCxnSpPr>
          <p:nvPr/>
        </p:nvCxnSpPr>
        <p:spPr>
          <a:xfrm>
            <a:off x="8719457" y="751114"/>
            <a:ext cx="1654629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8A91F3A-ECB9-4E18-8D23-B1772029EDAC}"/>
              </a:ext>
            </a:extLst>
          </p:cNvPr>
          <p:cNvCxnSpPr>
            <a:cxnSpLocks/>
          </p:cNvCxnSpPr>
          <p:nvPr/>
        </p:nvCxnSpPr>
        <p:spPr>
          <a:xfrm>
            <a:off x="1001485" y="1208314"/>
            <a:ext cx="4669972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4">
            <a:extLst>
              <a:ext uri="{FF2B5EF4-FFF2-40B4-BE49-F238E27FC236}">
                <a16:creationId xmlns:a16="http://schemas.microsoft.com/office/drawing/2014/main" id="{43C7C635-160F-4624-85E3-1445C95C22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" b="55064" l="97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774" b="59911"/>
          <a:stretch/>
        </p:blipFill>
        <p:spPr>
          <a:xfrm>
            <a:off x="98723" y="1425395"/>
            <a:ext cx="1353123" cy="1287086"/>
          </a:xfrm>
          <a:prstGeom prst="rect">
            <a:avLst/>
          </a:prstGeom>
        </p:spPr>
      </p:pic>
      <p:sp>
        <p:nvSpPr>
          <p:cNvPr id="30" name="矩形 8">
            <a:extLst>
              <a:ext uri="{FF2B5EF4-FFF2-40B4-BE49-F238E27FC236}">
                <a16:creationId xmlns:a16="http://schemas.microsoft.com/office/drawing/2014/main" id="{DA3041C9-5733-4A20-A9AB-33FF2B1CC255}"/>
              </a:ext>
            </a:extLst>
          </p:cNvPr>
          <p:cNvSpPr/>
          <p:nvPr/>
        </p:nvSpPr>
        <p:spPr>
          <a:xfrm flipH="1">
            <a:off x="1387728" y="1663722"/>
            <a:ext cx="1031561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err="1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Muốn</a:t>
            </a:r>
            <a:r>
              <a:rPr lang="en-US" altLang="zh-CN" sz="2400" dirty="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400" dirty="0" err="1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tìm</a:t>
            </a:r>
            <a:r>
              <a:rPr lang="en-US" altLang="zh-CN" sz="2400" dirty="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400" dirty="0" err="1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quãng</a:t>
            </a:r>
            <a:r>
              <a:rPr lang="en-US" altLang="zh-CN" sz="2400" dirty="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400" dirty="0" err="1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đường</a:t>
            </a:r>
            <a:r>
              <a:rPr lang="en-US" altLang="zh-CN" sz="2400" dirty="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400" dirty="0" err="1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đi</a:t>
            </a:r>
            <a:r>
              <a:rPr lang="en-US" altLang="zh-CN" sz="2400" dirty="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400" dirty="0" err="1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được</a:t>
            </a:r>
            <a:r>
              <a:rPr lang="en-US" altLang="zh-CN" sz="2400" dirty="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400" dirty="0" err="1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của</a:t>
            </a:r>
            <a:r>
              <a:rPr lang="en-US" altLang="zh-CN" sz="2400" dirty="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400" dirty="0" err="1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một</a:t>
            </a:r>
            <a:r>
              <a:rPr lang="en-US" altLang="zh-CN" sz="2400" dirty="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400" dirty="0" err="1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chuyển</a:t>
            </a:r>
            <a:r>
              <a:rPr lang="en-US" altLang="zh-CN" sz="2400" dirty="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400" dirty="0" err="1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động</a:t>
            </a:r>
            <a:r>
              <a:rPr lang="en-US" altLang="zh-CN" sz="2400" dirty="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, ta </a:t>
            </a:r>
            <a:r>
              <a:rPr lang="en-US" altLang="zh-CN" sz="2400" dirty="0" err="1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làm</a:t>
            </a:r>
            <a:r>
              <a:rPr lang="en-US" altLang="zh-CN" sz="2400" dirty="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400" dirty="0" err="1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như</a:t>
            </a:r>
            <a:r>
              <a:rPr lang="en-US" altLang="zh-CN" sz="2400" dirty="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400" dirty="0" err="1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thế</a:t>
            </a:r>
            <a:r>
              <a:rPr lang="en-US" altLang="zh-CN" sz="2400" dirty="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400" dirty="0" err="1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nào</a:t>
            </a:r>
            <a:r>
              <a:rPr lang="en-US" altLang="zh-CN" sz="2400" dirty="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?</a:t>
            </a:r>
            <a:endParaRPr lang="zh-CN" altLang="en-US" sz="2400" dirty="0"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pic>
        <p:nvPicPr>
          <p:cNvPr id="31" name="图片 1">
            <a:extLst>
              <a:ext uri="{FF2B5EF4-FFF2-40B4-BE49-F238E27FC236}">
                <a16:creationId xmlns:a16="http://schemas.microsoft.com/office/drawing/2014/main" id="{9BC3DE1A-38F0-4BD4-A9F5-C6948C53B8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822" r="100000">
                        <a14:backgroundMark x1="91279" y1="0" x2="98250" y2="5094"/>
                        <a14:backgroundMark x1="66215" y1="0" x2="89416" y2="18900"/>
                        <a14:backgroundMark x1="98532" y1="38437" x2="99181" y2="41968"/>
                        <a14:backgroundMark x1="96641" y1="62229" x2="99831" y2="71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0898" y="2070986"/>
            <a:ext cx="1278641" cy="1246724"/>
          </a:xfrm>
          <a:prstGeom prst="rect">
            <a:avLst/>
          </a:prstGeom>
        </p:spPr>
      </p:pic>
      <p:sp>
        <p:nvSpPr>
          <p:cNvPr id="32" name="矩形 8">
            <a:extLst>
              <a:ext uri="{FF2B5EF4-FFF2-40B4-BE49-F238E27FC236}">
                <a16:creationId xmlns:a16="http://schemas.microsoft.com/office/drawing/2014/main" id="{54A7C142-FBF3-4ACD-B391-59F335FF6E4B}"/>
              </a:ext>
            </a:extLst>
          </p:cNvPr>
          <p:cNvSpPr/>
          <p:nvPr/>
        </p:nvSpPr>
        <p:spPr>
          <a:xfrm flipH="1">
            <a:off x="2323902" y="2622316"/>
            <a:ext cx="858358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40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Muốn tìm quãng đường, ta lấy</a:t>
            </a:r>
            <a:r>
              <a:rPr lang="en-US" altLang="zh-CN" sz="2400">
                <a:solidFill>
                  <a:srgbClr val="0070C0"/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vận tốc nhân với thời gian.</a:t>
            </a:r>
            <a:endParaRPr lang="zh-CN" altLang="en-US" sz="2400" dirty="0">
              <a:solidFill>
                <a:srgbClr val="0070C0"/>
              </a:solidFill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6876B3-4E28-4C5D-881F-9E27D6BE2893}"/>
              </a:ext>
            </a:extLst>
          </p:cNvPr>
          <p:cNvSpPr/>
          <p:nvPr/>
        </p:nvSpPr>
        <p:spPr>
          <a:xfrm>
            <a:off x="5104498" y="3413150"/>
            <a:ext cx="5936659" cy="2726068"/>
          </a:xfrm>
          <a:custGeom>
            <a:avLst/>
            <a:gdLst>
              <a:gd name="connsiteX0" fmla="*/ 0 w 5936659"/>
              <a:gd name="connsiteY0" fmla="*/ 0 h 2726068"/>
              <a:gd name="connsiteX1" fmla="*/ 5936659 w 5936659"/>
              <a:gd name="connsiteY1" fmla="*/ 0 h 2726068"/>
              <a:gd name="connsiteX2" fmla="*/ 5936659 w 5936659"/>
              <a:gd name="connsiteY2" fmla="*/ 2726068 h 2726068"/>
              <a:gd name="connsiteX3" fmla="*/ 0 w 5936659"/>
              <a:gd name="connsiteY3" fmla="*/ 2726068 h 2726068"/>
              <a:gd name="connsiteX4" fmla="*/ 0 w 5936659"/>
              <a:gd name="connsiteY4" fmla="*/ 0 h 272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6659" h="2726068" fill="none" extrusionOk="0">
                <a:moveTo>
                  <a:pt x="0" y="0"/>
                </a:moveTo>
                <a:cubicBezTo>
                  <a:pt x="1407501" y="99976"/>
                  <a:pt x="4398216" y="140903"/>
                  <a:pt x="5936659" y="0"/>
                </a:cubicBezTo>
                <a:cubicBezTo>
                  <a:pt x="5898298" y="684250"/>
                  <a:pt x="6087245" y="1441569"/>
                  <a:pt x="5936659" y="2726068"/>
                </a:cubicBezTo>
                <a:cubicBezTo>
                  <a:pt x="3143791" y="2722904"/>
                  <a:pt x="1188843" y="2753668"/>
                  <a:pt x="0" y="2726068"/>
                </a:cubicBezTo>
                <a:cubicBezTo>
                  <a:pt x="149272" y="1511838"/>
                  <a:pt x="131858" y="842185"/>
                  <a:pt x="0" y="0"/>
                </a:cubicBezTo>
                <a:close/>
              </a:path>
              <a:path w="5936659" h="2726068" stroke="0" extrusionOk="0">
                <a:moveTo>
                  <a:pt x="0" y="0"/>
                </a:moveTo>
                <a:cubicBezTo>
                  <a:pt x="2651107" y="-117878"/>
                  <a:pt x="3919352" y="-57169"/>
                  <a:pt x="5936659" y="0"/>
                </a:cubicBezTo>
                <a:cubicBezTo>
                  <a:pt x="6065602" y="737865"/>
                  <a:pt x="5871285" y="2079886"/>
                  <a:pt x="5936659" y="2726068"/>
                </a:cubicBezTo>
                <a:cubicBezTo>
                  <a:pt x="3052184" y="2726710"/>
                  <a:pt x="1062056" y="2574995"/>
                  <a:pt x="0" y="2726068"/>
                </a:cubicBezTo>
                <a:cubicBezTo>
                  <a:pt x="106964" y="2237459"/>
                  <a:pt x="-55951" y="885931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9804"/>
            </a:schemeClr>
          </a:solidFill>
          <a:ln w="57150">
            <a:noFill/>
            <a:prstDash val="dashDot"/>
            <a:extLst>
              <a:ext uri="{C807C97D-BFC1-408E-A445-0C87EB9F89A2}">
                <ask:lineSketchStyleProps xmlns:ask="http://schemas.microsoft.com/office/drawing/2018/sketchyshapes" xmlns="" sd="39335206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#9Slide05 SVNLobster" panose="02040603050506020204" pitchFamily="18" charset="0"/>
              </a:rPr>
              <a:t>Bài giải</a:t>
            </a:r>
          </a:p>
          <a:p>
            <a:pPr algn="ctr"/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Đổi: nửa giờ = 0,5 giờ</a:t>
            </a:r>
          </a:p>
          <a:p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    Quãng đường từ nhà Bình đến bến xe là:</a:t>
            </a:r>
          </a:p>
          <a:p>
            <a:pPr algn="ctr"/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15 x 0,5 = 7,5 (km)</a:t>
            </a:r>
          </a:p>
          <a:p>
            <a:pPr algn="ctr"/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		Đáp số: 7,5 km.</a:t>
            </a:r>
          </a:p>
        </p:txBody>
      </p:sp>
      <p:pic>
        <p:nvPicPr>
          <p:cNvPr id="34" name="图片 19">
            <a:extLst>
              <a:ext uri="{FF2B5EF4-FFF2-40B4-BE49-F238E27FC236}">
                <a16:creationId xmlns:a16="http://schemas.microsoft.com/office/drawing/2014/main" id="{7AF46070-D246-4DAF-B733-2F580D124A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938" b="100000" l="325" r="82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1217" y="2914669"/>
            <a:ext cx="1188680" cy="1246724"/>
          </a:xfrm>
          <a:prstGeom prst="rect">
            <a:avLst/>
          </a:prstGeom>
        </p:spPr>
      </p:pic>
      <p:grpSp>
        <p:nvGrpSpPr>
          <p:cNvPr id="35" name="组合 15">
            <a:extLst>
              <a:ext uri="{FF2B5EF4-FFF2-40B4-BE49-F238E27FC236}">
                <a16:creationId xmlns:a16="http://schemas.microsoft.com/office/drawing/2014/main" id="{820A1005-6855-4552-81BC-17B9C6DDEC39}"/>
              </a:ext>
            </a:extLst>
          </p:cNvPr>
          <p:cNvGrpSpPr/>
          <p:nvPr/>
        </p:nvGrpSpPr>
        <p:grpSpPr>
          <a:xfrm>
            <a:off x="728813" y="3138905"/>
            <a:ext cx="3765810" cy="2510781"/>
            <a:chOff x="1485900" y="1972088"/>
            <a:chExt cx="4563803" cy="3042824"/>
          </a:xfrm>
        </p:grpSpPr>
        <p:grpSp>
          <p:nvGrpSpPr>
            <p:cNvPr id="36" name="组合 16">
              <a:extLst>
                <a:ext uri="{FF2B5EF4-FFF2-40B4-BE49-F238E27FC236}">
                  <a16:creationId xmlns:a16="http://schemas.microsoft.com/office/drawing/2014/main" id="{23089D33-640A-4098-A387-91A5B2A9414D}"/>
                </a:ext>
              </a:extLst>
            </p:cNvPr>
            <p:cNvGrpSpPr/>
            <p:nvPr/>
          </p:nvGrpSpPr>
          <p:grpSpPr>
            <a:xfrm>
              <a:off x="1485900" y="2402056"/>
              <a:ext cx="4471988" cy="2612856"/>
              <a:chOff x="1485900" y="2402056"/>
              <a:chExt cx="4471988" cy="2612856"/>
            </a:xfrm>
          </p:grpSpPr>
          <p:sp>
            <p:nvSpPr>
              <p:cNvPr id="39" name="圆角矩形 19">
                <a:extLst>
                  <a:ext uri="{FF2B5EF4-FFF2-40B4-BE49-F238E27FC236}">
                    <a16:creationId xmlns:a16="http://schemas.microsoft.com/office/drawing/2014/main" id="{0D250187-CC1E-4AE6-8FB6-2C94D92E23A9}"/>
                  </a:ext>
                </a:extLst>
              </p:cNvPr>
              <p:cNvSpPr/>
              <p:nvPr/>
            </p:nvSpPr>
            <p:spPr>
              <a:xfrm>
                <a:off x="1485900" y="2402056"/>
                <a:ext cx="4471988" cy="2612856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40" name="矩形 20">
                <a:extLst>
                  <a:ext uri="{FF2B5EF4-FFF2-40B4-BE49-F238E27FC236}">
                    <a16:creationId xmlns:a16="http://schemas.microsoft.com/office/drawing/2014/main" id="{D4081DB6-9027-43FB-81E4-F230D15B5FA6}"/>
                  </a:ext>
                </a:extLst>
              </p:cNvPr>
              <p:cNvSpPr/>
              <p:nvPr/>
            </p:nvSpPr>
            <p:spPr>
              <a:xfrm>
                <a:off x="1840206" y="2455791"/>
                <a:ext cx="3954998" cy="24990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3200">
                    <a:solidFill>
                      <a:srgbClr val="0070C0"/>
                    </a:solidFill>
                    <a:latin typeface="#9Slide05 SVNLobster" panose="02040603050506020204" pitchFamily="18" charset="0"/>
                    <a:ea typeface="inpin heiti" charset="-122"/>
                  </a:rPr>
                  <a:t>Tóm tắt: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C3305A"/>
                    </a:solidFill>
                    <a:latin typeface="#9Slide05 SVNLobster" panose="02040603050506020204" pitchFamily="18" charset="0"/>
                    <a:ea typeface="inpin heiti" charset="-122"/>
                  </a:rPr>
                  <a:t>	</a:t>
                </a:r>
                <a:r>
                  <a:rPr lang="en-US" altLang="zh-CN" sz="3200">
                    <a:solidFill>
                      <a:srgbClr val="002060"/>
                    </a:solidFill>
                    <a:latin typeface="#9Slide05 SVNLobster" panose="02040603050506020204" pitchFamily="18" charset="0"/>
                    <a:ea typeface="inpin heiti" charset="-122"/>
                  </a:rPr>
                  <a:t>v = 15 km/giờ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002060"/>
                    </a:solidFill>
                    <a:latin typeface="#9Slide05 SVNLobster" panose="02040603050506020204" pitchFamily="18" charset="0"/>
                    <a:ea typeface="inpin heiti" charset="-122"/>
                  </a:rPr>
                  <a:t>	t = nửa giờ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002060"/>
                    </a:solidFill>
                    <a:latin typeface="#9Slide05 SVNLobster" panose="02040603050506020204" pitchFamily="18" charset="0"/>
                    <a:ea typeface="inpin heiti" charset="-122"/>
                  </a:rPr>
                  <a:t>	s = ...?</a:t>
                </a:r>
                <a:endParaRPr lang="zh-CN" altLang="en-US" sz="3200" dirty="0">
                  <a:solidFill>
                    <a:srgbClr val="002060"/>
                  </a:solidFill>
                  <a:latin typeface="#9Slide05 SVNLobster" panose="02040603050506020204" pitchFamily="18" charset="0"/>
                  <a:ea typeface="inpin heiti" charset="-122"/>
                </a:endParaRPr>
              </a:p>
            </p:txBody>
          </p:sp>
        </p:grpSp>
        <p:sp>
          <p:nvSpPr>
            <p:cNvPr id="37" name="五角星 20">
              <a:extLst>
                <a:ext uri="{FF2B5EF4-FFF2-40B4-BE49-F238E27FC236}">
                  <a16:creationId xmlns:a16="http://schemas.microsoft.com/office/drawing/2014/main" id="{EDA8382B-BAF8-4CB9-BBBA-83402549B0C3}"/>
                </a:ext>
              </a:extLst>
            </p:cNvPr>
            <p:cNvSpPr/>
            <p:nvPr/>
          </p:nvSpPr>
          <p:spPr>
            <a:xfrm>
              <a:off x="1615807" y="1972088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38" name="五角星 20">
              <a:extLst>
                <a:ext uri="{FF2B5EF4-FFF2-40B4-BE49-F238E27FC236}">
                  <a16:creationId xmlns:a16="http://schemas.microsoft.com/office/drawing/2014/main" id="{5B5F2C89-B040-470D-80DB-A99FA4DBC80B}"/>
                </a:ext>
              </a:extLst>
            </p:cNvPr>
            <p:cNvSpPr/>
            <p:nvPr/>
          </p:nvSpPr>
          <p:spPr>
            <a:xfrm>
              <a:off x="5344845" y="1972089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764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24"/>
          <p:cNvSpPr/>
          <p:nvPr/>
        </p:nvSpPr>
        <p:spPr>
          <a:xfrm>
            <a:off x="395287" y="539896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" b="55064" l="97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774" b="59911"/>
          <a:stretch/>
        </p:blipFill>
        <p:spPr>
          <a:xfrm>
            <a:off x="-95375" y="1610227"/>
            <a:ext cx="1076099" cy="102358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16675" y="187198"/>
            <a:ext cx="11692296" cy="1521859"/>
            <a:chOff x="2978046" y="877736"/>
            <a:chExt cx="1903380" cy="346095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" name="流程图: 离页连接符 1"/>
            <p:cNvSpPr/>
            <p:nvPr/>
          </p:nvSpPr>
          <p:spPr>
            <a:xfrm>
              <a:off x="2978046" y="946004"/>
              <a:ext cx="1903380" cy="339269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73 w 10173"/>
                <a:gd name="connsiteY0" fmla="*/ 0 h 10000"/>
                <a:gd name="connsiteX1" fmla="*/ 10173 w 10173"/>
                <a:gd name="connsiteY1" fmla="*/ 0 h 10000"/>
                <a:gd name="connsiteX2" fmla="*/ 10173 w 10173"/>
                <a:gd name="connsiteY2" fmla="*/ 8000 h 10000"/>
                <a:gd name="connsiteX3" fmla="*/ 5173 w 10173"/>
                <a:gd name="connsiteY3" fmla="*/ 10000 h 10000"/>
                <a:gd name="connsiteX4" fmla="*/ 173 w 10173"/>
                <a:gd name="connsiteY4" fmla="*/ 8000 h 10000"/>
                <a:gd name="connsiteX5" fmla="*/ 173 w 10173"/>
                <a:gd name="connsiteY5" fmla="*/ 0 h 10000"/>
                <a:gd name="connsiteX0" fmla="*/ 173 w 10173"/>
                <a:gd name="connsiteY0" fmla="*/ 325 h 10325"/>
                <a:gd name="connsiteX1" fmla="*/ 10173 w 10173"/>
                <a:gd name="connsiteY1" fmla="*/ 325 h 10325"/>
                <a:gd name="connsiteX2" fmla="*/ 10173 w 10173"/>
                <a:gd name="connsiteY2" fmla="*/ 8325 h 10325"/>
                <a:gd name="connsiteX3" fmla="*/ 5173 w 10173"/>
                <a:gd name="connsiteY3" fmla="*/ 10325 h 10325"/>
                <a:gd name="connsiteX4" fmla="*/ 173 w 10173"/>
                <a:gd name="connsiteY4" fmla="*/ 8325 h 10325"/>
                <a:gd name="connsiteX5" fmla="*/ 173 w 10173"/>
                <a:gd name="connsiteY5" fmla="*/ 325 h 10325"/>
                <a:gd name="connsiteX0" fmla="*/ 173 w 10380"/>
                <a:gd name="connsiteY0" fmla="*/ 325 h 10325"/>
                <a:gd name="connsiteX1" fmla="*/ 10173 w 10380"/>
                <a:gd name="connsiteY1" fmla="*/ 325 h 10325"/>
                <a:gd name="connsiteX2" fmla="*/ 10173 w 10380"/>
                <a:gd name="connsiteY2" fmla="*/ 8325 h 10325"/>
                <a:gd name="connsiteX3" fmla="*/ 5173 w 10380"/>
                <a:gd name="connsiteY3" fmla="*/ 10325 h 10325"/>
                <a:gd name="connsiteX4" fmla="*/ 173 w 10380"/>
                <a:gd name="connsiteY4" fmla="*/ 8325 h 10325"/>
                <a:gd name="connsiteX5" fmla="*/ 173 w 10380"/>
                <a:gd name="connsiteY5" fmla="*/ 325 h 10325"/>
                <a:gd name="connsiteX0" fmla="*/ 173 w 10380"/>
                <a:gd name="connsiteY0" fmla="*/ 441 h 10441"/>
                <a:gd name="connsiteX1" fmla="*/ 10173 w 10380"/>
                <a:gd name="connsiteY1" fmla="*/ 441 h 10441"/>
                <a:gd name="connsiteX2" fmla="*/ 10173 w 10380"/>
                <a:gd name="connsiteY2" fmla="*/ 8441 h 10441"/>
                <a:gd name="connsiteX3" fmla="*/ 5173 w 10380"/>
                <a:gd name="connsiteY3" fmla="*/ 10441 h 10441"/>
                <a:gd name="connsiteX4" fmla="*/ 173 w 10380"/>
                <a:gd name="connsiteY4" fmla="*/ 8441 h 10441"/>
                <a:gd name="connsiteX5" fmla="*/ 173 w 10380"/>
                <a:gd name="connsiteY5" fmla="*/ 441 h 10441"/>
                <a:gd name="connsiteX0" fmla="*/ 173 w 10380"/>
                <a:gd name="connsiteY0" fmla="*/ 441 h 10441"/>
                <a:gd name="connsiteX1" fmla="*/ 10173 w 10380"/>
                <a:gd name="connsiteY1" fmla="*/ 441 h 10441"/>
                <a:gd name="connsiteX2" fmla="*/ 10173 w 10380"/>
                <a:gd name="connsiteY2" fmla="*/ 8441 h 10441"/>
                <a:gd name="connsiteX3" fmla="*/ 5173 w 10380"/>
                <a:gd name="connsiteY3" fmla="*/ 10441 h 10441"/>
                <a:gd name="connsiteX4" fmla="*/ 173 w 10380"/>
                <a:gd name="connsiteY4" fmla="*/ 8441 h 10441"/>
                <a:gd name="connsiteX5" fmla="*/ 173 w 10380"/>
                <a:gd name="connsiteY5" fmla="*/ 441 h 10441"/>
                <a:gd name="connsiteX0" fmla="*/ 173 w 10380"/>
                <a:gd name="connsiteY0" fmla="*/ 441 h 10441"/>
                <a:gd name="connsiteX1" fmla="*/ 10173 w 10380"/>
                <a:gd name="connsiteY1" fmla="*/ 441 h 10441"/>
                <a:gd name="connsiteX2" fmla="*/ 10173 w 10380"/>
                <a:gd name="connsiteY2" fmla="*/ 8441 h 10441"/>
                <a:gd name="connsiteX3" fmla="*/ 5173 w 10380"/>
                <a:gd name="connsiteY3" fmla="*/ 10441 h 10441"/>
                <a:gd name="connsiteX4" fmla="*/ 173 w 10380"/>
                <a:gd name="connsiteY4" fmla="*/ 8441 h 10441"/>
                <a:gd name="connsiteX5" fmla="*/ 173 w 10380"/>
                <a:gd name="connsiteY5" fmla="*/ 441 h 1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80" h="10441">
                  <a:moveTo>
                    <a:pt x="173" y="441"/>
                  </a:moveTo>
                  <a:cubicBezTo>
                    <a:pt x="3506" y="-291"/>
                    <a:pt x="6918" y="14"/>
                    <a:pt x="10173" y="441"/>
                  </a:cubicBezTo>
                  <a:cubicBezTo>
                    <a:pt x="10640" y="3413"/>
                    <a:pt x="10173" y="5774"/>
                    <a:pt x="10173" y="8441"/>
                  </a:cubicBezTo>
                  <a:cubicBezTo>
                    <a:pt x="8506" y="9657"/>
                    <a:pt x="6840" y="9774"/>
                    <a:pt x="5173" y="10441"/>
                  </a:cubicBezTo>
                  <a:cubicBezTo>
                    <a:pt x="3506" y="9774"/>
                    <a:pt x="1918" y="9657"/>
                    <a:pt x="173" y="8441"/>
                  </a:cubicBezTo>
                  <a:cubicBezTo>
                    <a:pt x="173" y="5774"/>
                    <a:pt x="-217" y="3474"/>
                    <a:pt x="173" y="441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044955" y="877736"/>
              <a:ext cx="1708254" cy="279021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3200">
                  <a:latin typeface="#9Slide05 SVNLobster" panose="02040603050506020204" pitchFamily="18" charset="0"/>
                  <a:ea typeface="inpin heiti" charset="-122"/>
                  <a:cs typeface="inpin heiti" charset="-122"/>
                  <a:sym typeface="+mn-lt"/>
                </a:rPr>
                <a:t>c) Một người đi bộ với vận tốc 5 km/giờ và đi được quãng đường 6 km. Hỏi người đó đã đi trong thời gian bao lâu?</a:t>
              </a:r>
              <a:endParaRPr lang="zh-CN" altLang="en-US" sz="3200" dirty="0">
                <a:latin typeface="#9Slide05 SVNLobster" panose="02040603050506020204" pitchFamily="18" charset="0"/>
                <a:ea typeface="inpin heiti" charset="-122"/>
                <a:cs typeface="inpin heiti" charset="-122"/>
                <a:sym typeface="+mn-lt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3258"/>
          <a:stretch/>
        </p:blipFill>
        <p:spPr>
          <a:xfrm rot="1857232">
            <a:off x="10458077" y="114753"/>
            <a:ext cx="1683052" cy="1702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938" b="100000" l="325" r="82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150" y="237836"/>
            <a:ext cx="1170874" cy="122804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30" b="94797" l="0" r="828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44289">
            <a:off x="11210284" y="2004333"/>
            <a:ext cx="1331319" cy="131582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88A990-FF3C-4BB2-8122-A1071D14094D}"/>
              </a:ext>
            </a:extLst>
          </p:cNvPr>
          <p:cNvCxnSpPr>
            <a:cxnSpLocks/>
          </p:cNvCxnSpPr>
          <p:nvPr/>
        </p:nvCxnSpPr>
        <p:spPr>
          <a:xfrm>
            <a:off x="3537857" y="783771"/>
            <a:ext cx="2286000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8504115-9A85-4B07-B7D9-933C762BD380}"/>
              </a:ext>
            </a:extLst>
          </p:cNvPr>
          <p:cNvCxnSpPr>
            <a:cxnSpLocks/>
          </p:cNvCxnSpPr>
          <p:nvPr/>
        </p:nvCxnSpPr>
        <p:spPr>
          <a:xfrm>
            <a:off x="7239000" y="761999"/>
            <a:ext cx="2569029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17D92B7-58D4-4A63-973A-417BB4417190}"/>
              </a:ext>
            </a:extLst>
          </p:cNvPr>
          <p:cNvCxnSpPr>
            <a:cxnSpLocks/>
          </p:cNvCxnSpPr>
          <p:nvPr/>
        </p:nvCxnSpPr>
        <p:spPr>
          <a:xfrm>
            <a:off x="2394857" y="1360716"/>
            <a:ext cx="3233057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53664D88-B7E2-44F2-905C-3D2D43FE71F2}"/>
              </a:ext>
            </a:extLst>
          </p:cNvPr>
          <p:cNvSpPr/>
          <p:nvPr/>
        </p:nvSpPr>
        <p:spPr>
          <a:xfrm>
            <a:off x="5146704" y="3381113"/>
            <a:ext cx="5936659" cy="2948449"/>
          </a:xfrm>
          <a:custGeom>
            <a:avLst/>
            <a:gdLst>
              <a:gd name="connsiteX0" fmla="*/ 0 w 5936659"/>
              <a:gd name="connsiteY0" fmla="*/ 0 h 2948449"/>
              <a:gd name="connsiteX1" fmla="*/ 5936659 w 5936659"/>
              <a:gd name="connsiteY1" fmla="*/ 0 h 2948449"/>
              <a:gd name="connsiteX2" fmla="*/ 5936659 w 5936659"/>
              <a:gd name="connsiteY2" fmla="*/ 2948449 h 2948449"/>
              <a:gd name="connsiteX3" fmla="*/ 0 w 5936659"/>
              <a:gd name="connsiteY3" fmla="*/ 2948449 h 2948449"/>
              <a:gd name="connsiteX4" fmla="*/ 0 w 5936659"/>
              <a:gd name="connsiteY4" fmla="*/ 0 h 294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6659" h="2948449" fill="none" extrusionOk="0">
                <a:moveTo>
                  <a:pt x="0" y="0"/>
                </a:moveTo>
                <a:cubicBezTo>
                  <a:pt x="1407501" y="99976"/>
                  <a:pt x="4398216" y="140903"/>
                  <a:pt x="5936659" y="0"/>
                </a:cubicBezTo>
                <a:cubicBezTo>
                  <a:pt x="5898298" y="790392"/>
                  <a:pt x="6087245" y="2399409"/>
                  <a:pt x="5936659" y="2948449"/>
                </a:cubicBezTo>
                <a:cubicBezTo>
                  <a:pt x="3143791" y="2945285"/>
                  <a:pt x="1188843" y="2976049"/>
                  <a:pt x="0" y="2948449"/>
                </a:cubicBezTo>
                <a:cubicBezTo>
                  <a:pt x="149272" y="2358931"/>
                  <a:pt x="131858" y="837017"/>
                  <a:pt x="0" y="0"/>
                </a:cubicBezTo>
                <a:close/>
              </a:path>
              <a:path w="5936659" h="2948449" stroke="0" extrusionOk="0">
                <a:moveTo>
                  <a:pt x="0" y="0"/>
                </a:moveTo>
                <a:cubicBezTo>
                  <a:pt x="2651107" y="-117878"/>
                  <a:pt x="3919352" y="-57169"/>
                  <a:pt x="5936659" y="0"/>
                </a:cubicBezTo>
                <a:cubicBezTo>
                  <a:pt x="6065602" y="705048"/>
                  <a:pt x="5871285" y="1858266"/>
                  <a:pt x="5936659" y="2948449"/>
                </a:cubicBezTo>
                <a:cubicBezTo>
                  <a:pt x="3052184" y="2949091"/>
                  <a:pt x="1062056" y="2797376"/>
                  <a:pt x="0" y="2948449"/>
                </a:cubicBezTo>
                <a:cubicBezTo>
                  <a:pt x="106964" y="2304976"/>
                  <a:pt x="-55951" y="742367"/>
                  <a:pt x="0" y="0"/>
                </a:cubicBezTo>
                <a:close/>
              </a:path>
            </a:pathLst>
          </a:custGeom>
          <a:solidFill>
            <a:srgbClr val="FFCCCC">
              <a:alpha val="89804"/>
            </a:srgbClr>
          </a:solidFill>
          <a:ln w="57150">
            <a:noFill/>
            <a:prstDash val="dashDot"/>
            <a:extLst>
              <a:ext uri="{C807C97D-BFC1-408E-A445-0C87EB9F89A2}">
                <ask:lineSketchStyleProps xmlns:ask="http://schemas.microsoft.com/office/drawing/2018/sketchyshapes" xmlns="" sd="39335206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#9Slide05 SVNLobster" panose="02040603050506020204" pitchFamily="18" charset="0"/>
              </a:rPr>
              <a:t>Bài giải</a:t>
            </a:r>
          </a:p>
          <a:p>
            <a:pPr algn="ctr"/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Thời gian người đó đã đi là:</a:t>
            </a:r>
          </a:p>
          <a:p>
            <a:pPr algn="ctr"/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6 : 5 =        (giờ)</a:t>
            </a:r>
          </a:p>
          <a:p>
            <a:pPr algn="ctr"/>
            <a:endParaRPr lang="en-US" sz="3200">
              <a:solidFill>
                <a:srgbClr val="C3305A"/>
              </a:solidFill>
              <a:latin typeface="#9Slide05 SVNLobster" panose="02040603050506020204" pitchFamily="18" charset="0"/>
            </a:endParaRPr>
          </a:p>
          <a:p>
            <a:pPr algn="ctr"/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Đổi:         giờ = 1 giờ 12 phút</a:t>
            </a:r>
          </a:p>
          <a:p>
            <a:pPr algn="ctr"/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		Đáp số: 1 giờ 12 phút.</a:t>
            </a:r>
          </a:p>
        </p:txBody>
      </p:sp>
      <p:pic>
        <p:nvPicPr>
          <p:cNvPr id="33" name="图片 19">
            <a:extLst>
              <a:ext uri="{FF2B5EF4-FFF2-40B4-BE49-F238E27FC236}">
                <a16:creationId xmlns:a16="http://schemas.microsoft.com/office/drawing/2014/main" id="{7677C036-A8D9-4B98-BF6A-111F62BB65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938" b="100000" l="325" r="82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3423" y="2882633"/>
            <a:ext cx="1188680" cy="1246724"/>
          </a:xfrm>
          <a:prstGeom prst="rect">
            <a:avLst/>
          </a:prstGeom>
        </p:spPr>
      </p:pic>
      <p:grpSp>
        <p:nvGrpSpPr>
          <p:cNvPr id="34" name="组合 15">
            <a:extLst>
              <a:ext uri="{FF2B5EF4-FFF2-40B4-BE49-F238E27FC236}">
                <a16:creationId xmlns:a16="http://schemas.microsoft.com/office/drawing/2014/main" id="{B91C1584-908C-4A8F-8A0D-1F57F084187E}"/>
              </a:ext>
            </a:extLst>
          </p:cNvPr>
          <p:cNvGrpSpPr/>
          <p:nvPr/>
        </p:nvGrpSpPr>
        <p:grpSpPr>
          <a:xfrm>
            <a:off x="809001" y="3284316"/>
            <a:ext cx="3765810" cy="2510781"/>
            <a:chOff x="1485900" y="1972088"/>
            <a:chExt cx="4563803" cy="3042824"/>
          </a:xfrm>
        </p:grpSpPr>
        <p:grpSp>
          <p:nvGrpSpPr>
            <p:cNvPr id="35" name="组合 16">
              <a:extLst>
                <a:ext uri="{FF2B5EF4-FFF2-40B4-BE49-F238E27FC236}">
                  <a16:creationId xmlns:a16="http://schemas.microsoft.com/office/drawing/2014/main" id="{9C276F44-6C71-45E8-91BA-D873399D1540}"/>
                </a:ext>
              </a:extLst>
            </p:cNvPr>
            <p:cNvGrpSpPr/>
            <p:nvPr/>
          </p:nvGrpSpPr>
          <p:grpSpPr>
            <a:xfrm>
              <a:off x="1485900" y="2402056"/>
              <a:ext cx="4471988" cy="2612856"/>
              <a:chOff x="1485900" y="2402056"/>
              <a:chExt cx="4471988" cy="2612856"/>
            </a:xfrm>
          </p:grpSpPr>
          <p:sp>
            <p:nvSpPr>
              <p:cNvPr id="38" name="圆角矩形 19">
                <a:extLst>
                  <a:ext uri="{FF2B5EF4-FFF2-40B4-BE49-F238E27FC236}">
                    <a16:creationId xmlns:a16="http://schemas.microsoft.com/office/drawing/2014/main" id="{F2CCAE3C-308B-45B9-B06F-96426409403E}"/>
                  </a:ext>
                </a:extLst>
              </p:cNvPr>
              <p:cNvSpPr/>
              <p:nvPr/>
            </p:nvSpPr>
            <p:spPr>
              <a:xfrm>
                <a:off x="1485900" y="2402056"/>
                <a:ext cx="4471988" cy="261285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39" name="矩形 20">
                <a:extLst>
                  <a:ext uri="{FF2B5EF4-FFF2-40B4-BE49-F238E27FC236}">
                    <a16:creationId xmlns:a16="http://schemas.microsoft.com/office/drawing/2014/main" id="{DCA3C7CA-D2D5-4955-9C1E-5C1777685A7A}"/>
                  </a:ext>
                </a:extLst>
              </p:cNvPr>
              <p:cNvSpPr/>
              <p:nvPr/>
            </p:nvSpPr>
            <p:spPr>
              <a:xfrm>
                <a:off x="1840206" y="2455791"/>
                <a:ext cx="3954998" cy="24990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3200">
                    <a:solidFill>
                      <a:srgbClr val="0070C0"/>
                    </a:solidFill>
                    <a:latin typeface="#9Slide05 SVNLobster" panose="02040603050506020204" pitchFamily="18" charset="0"/>
                    <a:ea typeface="inpin heiti" charset="-122"/>
                  </a:rPr>
                  <a:t>Tóm tắt: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C3305A"/>
                    </a:solidFill>
                    <a:latin typeface="#9Slide05 SVNLobster" panose="02040603050506020204" pitchFamily="18" charset="0"/>
                    <a:ea typeface="inpin heiti" charset="-122"/>
                  </a:rPr>
                  <a:t>	</a:t>
                </a:r>
                <a:r>
                  <a:rPr lang="en-US" altLang="zh-CN" sz="3200">
                    <a:solidFill>
                      <a:srgbClr val="002060"/>
                    </a:solidFill>
                    <a:latin typeface="#9Slide05 SVNLobster" panose="02040603050506020204" pitchFamily="18" charset="0"/>
                    <a:ea typeface="inpin heiti" charset="-122"/>
                  </a:rPr>
                  <a:t>v = 5 km/giờ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002060"/>
                    </a:solidFill>
                    <a:latin typeface="#9Slide05 SVNLobster" panose="02040603050506020204" pitchFamily="18" charset="0"/>
                    <a:ea typeface="inpin heiti" charset="-122"/>
                  </a:rPr>
                  <a:t>	s = 6 km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002060"/>
                    </a:solidFill>
                    <a:latin typeface="#9Slide05 SVNLobster" panose="02040603050506020204" pitchFamily="18" charset="0"/>
                    <a:ea typeface="inpin heiti" charset="-122"/>
                  </a:rPr>
                  <a:t>	t = ... ?</a:t>
                </a:r>
                <a:endParaRPr lang="zh-CN" altLang="en-US" sz="3200" dirty="0">
                  <a:solidFill>
                    <a:srgbClr val="002060"/>
                  </a:solidFill>
                  <a:latin typeface="#9Slide05 SVNLobster" panose="02040603050506020204" pitchFamily="18" charset="0"/>
                  <a:ea typeface="inpin heiti" charset="-122"/>
                </a:endParaRPr>
              </a:p>
            </p:txBody>
          </p:sp>
        </p:grpSp>
        <p:sp>
          <p:nvSpPr>
            <p:cNvPr id="36" name="五角星 20">
              <a:extLst>
                <a:ext uri="{FF2B5EF4-FFF2-40B4-BE49-F238E27FC236}">
                  <a16:creationId xmlns:a16="http://schemas.microsoft.com/office/drawing/2014/main" id="{022C618C-3FDC-411F-A2BC-CEB468BBC28D}"/>
                </a:ext>
              </a:extLst>
            </p:cNvPr>
            <p:cNvSpPr/>
            <p:nvPr/>
          </p:nvSpPr>
          <p:spPr>
            <a:xfrm>
              <a:off x="1615807" y="1972088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37" name="五角星 20">
              <a:extLst>
                <a:ext uri="{FF2B5EF4-FFF2-40B4-BE49-F238E27FC236}">
                  <a16:creationId xmlns:a16="http://schemas.microsoft.com/office/drawing/2014/main" id="{74C3B3A6-F188-47B9-B2DE-5F56663804D6}"/>
                </a:ext>
              </a:extLst>
            </p:cNvPr>
            <p:cNvSpPr/>
            <p:nvPr/>
          </p:nvSpPr>
          <p:spPr>
            <a:xfrm>
              <a:off x="5344845" y="1972089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</p:grpSp>
      <p:sp>
        <p:nvSpPr>
          <p:cNvPr id="40" name="矩形 8">
            <a:extLst>
              <a:ext uri="{FF2B5EF4-FFF2-40B4-BE49-F238E27FC236}">
                <a16:creationId xmlns:a16="http://schemas.microsoft.com/office/drawing/2014/main" id="{08FFC87F-6231-4796-BD1D-046EB52B55CA}"/>
              </a:ext>
            </a:extLst>
          </p:cNvPr>
          <p:cNvSpPr/>
          <p:nvPr/>
        </p:nvSpPr>
        <p:spPr>
          <a:xfrm flipH="1">
            <a:off x="822280" y="1818296"/>
            <a:ext cx="1031561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Muốn tìm thời gian trong một chuyển động, ta làm như thế nào?</a:t>
            </a:r>
            <a:endParaRPr lang="zh-CN" altLang="en-US" sz="2400" dirty="0"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sp>
        <p:nvSpPr>
          <p:cNvPr id="41" name="矩形 8">
            <a:extLst>
              <a:ext uri="{FF2B5EF4-FFF2-40B4-BE49-F238E27FC236}">
                <a16:creationId xmlns:a16="http://schemas.microsoft.com/office/drawing/2014/main" id="{A3F170DB-4BE3-483C-A55F-F55EE607FE81}"/>
              </a:ext>
            </a:extLst>
          </p:cNvPr>
          <p:cNvSpPr/>
          <p:nvPr/>
        </p:nvSpPr>
        <p:spPr>
          <a:xfrm flipH="1">
            <a:off x="2654025" y="2458767"/>
            <a:ext cx="858358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40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Muốn tìm thời gian, ta lấy</a:t>
            </a:r>
            <a:r>
              <a:rPr lang="en-US" altLang="zh-CN" sz="2400">
                <a:solidFill>
                  <a:srgbClr val="0070C0"/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quãng đường chia cho vận tốc.</a:t>
            </a:r>
            <a:endParaRPr lang="zh-CN" altLang="en-US" sz="2400" dirty="0">
              <a:solidFill>
                <a:srgbClr val="0070C0"/>
              </a:solidFill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DD4750D-7419-4B95-979F-CF219C1C9ABB}"/>
              </a:ext>
            </a:extLst>
          </p:cNvPr>
          <p:cNvGrpSpPr/>
          <p:nvPr/>
        </p:nvGrpSpPr>
        <p:grpSpPr>
          <a:xfrm>
            <a:off x="8022525" y="4170824"/>
            <a:ext cx="528189" cy="1077218"/>
            <a:chOff x="8626022" y="4921595"/>
            <a:chExt cx="528189" cy="107721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9B6EC8-6C1E-43FF-B636-3248D83D61C4}"/>
                </a:ext>
              </a:extLst>
            </p:cNvPr>
            <p:cNvSpPr txBox="1"/>
            <p:nvPr/>
          </p:nvSpPr>
          <p:spPr>
            <a:xfrm>
              <a:off x="8663891" y="4921595"/>
              <a:ext cx="4903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C3305A"/>
                  </a:solidFill>
                  <a:latin typeface="#9Slide05 SVNLobster" panose="02040603050506020204" pitchFamily="18" charset="0"/>
                </a:rPr>
                <a:t>6</a:t>
              </a:r>
            </a:p>
            <a:p>
              <a:r>
                <a:rPr lang="en-US" sz="3200">
                  <a:solidFill>
                    <a:srgbClr val="C3305A"/>
                  </a:solidFill>
                  <a:latin typeface="#9Slide05 SVNLobster" panose="02040603050506020204" pitchFamily="18" charset="0"/>
                </a:rPr>
                <a:t>5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BF56616-61B6-443E-812B-8E2329583BC1}"/>
                </a:ext>
              </a:extLst>
            </p:cNvPr>
            <p:cNvCxnSpPr/>
            <p:nvPr/>
          </p:nvCxnSpPr>
          <p:spPr>
            <a:xfrm>
              <a:off x="8626022" y="5460204"/>
              <a:ext cx="424543" cy="0"/>
            </a:xfrm>
            <a:prstGeom prst="line">
              <a:avLst/>
            </a:prstGeom>
            <a:ln w="12700">
              <a:solidFill>
                <a:srgbClr val="C330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0C879A4-81E4-4DAE-825E-2ED43B7CC520}"/>
              </a:ext>
            </a:extLst>
          </p:cNvPr>
          <p:cNvGrpSpPr/>
          <p:nvPr/>
        </p:nvGrpSpPr>
        <p:grpSpPr>
          <a:xfrm>
            <a:off x="7059880" y="5124036"/>
            <a:ext cx="528189" cy="1077218"/>
            <a:chOff x="8626022" y="4921595"/>
            <a:chExt cx="528189" cy="107721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716956-BF87-4335-B2D5-D4B9E0881C13}"/>
                </a:ext>
              </a:extLst>
            </p:cNvPr>
            <p:cNvSpPr txBox="1"/>
            <p:nvPr/>
          </p:nvSpPr>
          <p:spPr>
            <a:xfrm>
              <a:off x="8663891" y="4921595"/>
              <a:ext cx="4903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C3305A"/>
                  </a:solidFill>
                  <a:latin typeface="#9Slide05 SVNLobster" panose="02040603050506020204" pitchFamily="18" charset="0"/>
                </a:rPr>
                <a:t>6</a:t>
              </a:r>
            </a:p>
            <a:p>
              <a:r>
                <a:rPr lang="en-US" sz="3200">
                  <a:solidFill>
                    <a:srgbClr val="C3305A"/>
                  </a:solidFill>
                  <a:latin typeface="#9Slide05 SVNLobster" panose="02040603050506020204" pitchFamily="18" charset="0"/>
                </a:rPr>
                <a:t>5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1B02B6A-2308-4641-9375-4A6189C72DAA}"/>
                </a:ext>
              </a:extLst>
            </p:cNvPr>
            <p:cNvCxnSpPr/>
            <p:nvPr/>
          </p:nvCxnSpPr>
          <p:spPr>
            <a:xfrm>
              <a:off x="8626022" y="5460204"/>
              <a:ext cx="424543" cy="0"/>
            </a:xfrm>
            <a:prstGeom prst="line">
              <a:avLst/>
            </a:prstGeom>
            <a:ln w="12700">
              <a:solidFill>
                <a:srgbClr val="C330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98403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 animBg="1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圆角矩形 42"/>
          <p:cNvSpPr/>
          <p:nvPr/>
        </p:nvSpPr>
        <p:spPr>
          <a:xfrm>
            <a:off x="395286" y="46355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814386" y="715389"/>
            <a:ext cx="10563227" cy="5427222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2" name="五角星 20"/>
          <p:cNvSpPr/>
          <p:nvPr/>
        </p:nvSpPr>
        <p:spPr>
          <a:xfrm>
            <a:off x="461957" y="4701653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3" name="五角星 20"/>
          <p:cNvSpPr/>
          <p:nvPr/>
        </p:nvSpPr>
        <p:spPr>
          <a:xfrm>
            <a:off x="461957" y="2652705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4" name="五角星 20"/>
          <p:cNvSpPr/>
          <p:nvPr/>
        </p:nvSpPr>
        <p:spPr>
          <a:xfrm>
            <a:off x="814386" y="599592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5" name="五角星 20"/>
          <p:cNvSpPr/>
          <p:nvPr/>
        </p:nvSpPr>
        <p:spPr>
          <a:xfrm>
            <a:off x="259963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6" name="五角星 20"/>
          <p:cNvSpPr/>
          <p:nvPr/>
        </p:nvSpPr>
        <p:spPr>
          <a:xfrm>
            <a:off x="429917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7" name="五角星 20"/>
          <p:cNvSpPr/>
          <p:nvPr/>
        </p:nvSpPr>
        <p:spPr>
          <a:xfrm>
            <a:off x="599871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8" name="五角星 20"/>
          <p:cNvSpPr/>
          <p:nvPr/>
        </p:nvSpPr>
        <p:spPr>
          <a:xfrm>
            <a:off x="769825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9" name="五角星 20"/>
          <p:cNvSpPr/>
          <p:nvPr/>
        </p:nvSpPr>
        <p:spPr>
          <a:xfrm>
            <a:off x="9397796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0" name="五角星 20"/>
          <p:cNvSpPr/>
          <p:nvPr/>
        </p:nvSpPr>
        <p:spPr>
          <a:xfrm>
            <a:off x="10825155" y="599591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1" name="五角星 20"/>
          <p:cNvSpPr/>
          <p:nvPr/>
        </p:nvSpPr>
        <p:spPr>
          <a:xfrm>
            <a:off x="11002796" y="4422815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2" name="五角星 20"/>
          <p:cNvSpPr/>
          <p:nvPr/>
        </p:nvSpPr>
        <p:spPr>
          <a:xfrm>
            <a:off x="11002796" y="2373867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438171" y="3158529"/>
            <a:ext cx="11176684" cy="3558018"/>
            <a:chOff x="438171" y="3158529"/>
            <a:chExt cx="11176684" cy="3558018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3951" y="3968090"/>
              <a:ext cx="2889474" cy="2748457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5" b="100000" l="20308" r="100000">
                          <a14:foregroundMark x1="31793" y1="52687" x2="31793" y2="52687"/>
                          <a14:foregroundMark x1="64566" y1="53604" x2="64566" y2="536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6648" y="3873608"/>
              <a:ext cx="2280570" cy="2439615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822" r="100000">
                          <a14:backgroundMark x1="91279" y1="0" x2="98250" y2="6173"/>
                          <a14:backgroundMark x1="66215" y1="0" x2="89416" y2="22904"/>
                          <a14:backgroundMark x1="98532" y1="46580" x2="99181" y2="50859"/>
                          <a14:backgroundMark x1="96641" y1="75412" x2="99831" y2="86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3541" y="3765648"/>
              <a:ext cx="3121314" cy="2511296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308" l="0" r="899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171" y="3158529"/>
              <a:ext cx="4571570" cy="317083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DBFA58-0EA0-4D27-B031-EEB042929AFD}"/>
              </a:ext>
            </a:extLst>
          </p:cNvPr>
          <p:cNvSpPr/>
          <p:nvPr/>
        </p:nvSpPr>
        <p:spPr>
          <a:xfrm>
            <a:off x="3655338" y="1827006"/>
            <a:ext cx="4881325" cy="1702011"/>
          </a:xfrm>
          <a:prstGeom prst="roundRect">
            <a:avLst/>
          </a:prstGeom>
          <a:solidFill>
            <a:srgbClr val="FFCC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7 SVNAdam Gorry" panose="02040603050506020204" pitchFamily="18" charset="0"/>
              </a:rPr>
              <a:t>Bài 2 (T.171)</a:t>
            </a:r>
          </a:p>
        </p:txBody>
      </p:sp>
    </p:spTree>
    <p:extLst>
      <p:ext uri="{BB962C8B-B14F-4D97-AF65-F5344CB8AC3E}">
        <p14:creationId xmlns:p14="http://schemas.microsoft.com/office/powerpoint/2010/main" val="1817435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378114" y="46355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0941" y="147982"/>
            <a:ext cx="11401425" cy="1716194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15" b="100000" l="20308" r="100000">
                        <a14:foregroundMark x1="31793" y1="52687" x2="31793" y2="52687"/>
                        <a14:foregroundMark x1="64566" y1="53604" x2="64566" y2="53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1571" y="4342727"/>
            <a:ext cx="2340429" cy="250364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29634" y="173034"/>
            <a:ext cx="1133273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300">
                <a:latin typeface="#9Slide05 SVNLobster" panose="02040603050506020204" pitchFamily="18" charset="0"/>
                <a:ea typeface="inpin heiti" charset="-122"/>
              </a:rPr>
              <a:t>Một ô tô và một xe máy xuất phát cùng một lúc từ A đến B. Quãng đường AB dài 90 km. Hỏi ô tô đến B trước xe máy bao nhiêu lâu, biết thời gian ô tô đi là 1,5 giờ và vận tốc ô tô gấp 2 lần vận tốc xe máy.</a:t>
            </a:r>
            <a:endParaRPr lang="zh-CN" altLang="en-US" sz="3300" dirty="0">
              <a:latin typeface="#9Slide05 SVNLobster" panose="02040603050506020204" pitchFamily="18" charset="0"/>
              <a:ea typeface="inpin heiti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231546" y="1944844"/>
            <a:ext cx="3761403" cy="769441"/>
            <a:chOff x="4204700" y="5141928"/>
            <a:chExt cx="3761403" cy="769441"/>
          </a:xfrm>
        </p:grpSpPr>
        <p:sp>
          <p:nvSpPr>
            <p:cNvPr id="4" name="文本框 3"/>
            <p:cNvSpPr txBox="1"/>
            <p:nvPr/>
          </p:nvSpPr>
          <p:spPr>
            <a:xfrm>
              <a:off x="4786312" y="5141928"/>
              <a:ext cx="27901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>
                  <a:latin typeface="iCielPr Fetridge" panose="02000000000000000000" pitchFamily="50" charset="0"/>
                  <a:ea typeface="inpin heiti" charset="-122"/>
                </a:rPr>
                <a:t>Bài giải</a:t>
              </a:r>
              <a:endParaRPr lang="zh-CN" altLang="en-US" sz="4400" dirty="0">
                <a:latin typeface="iCielPr Fetridge" panose="02000000000000000000" pitchFamily="50" charset="0"/>
                <a:ea typeface="inpin heiti" charset="-122"/>
              </a:endParaRPr>
            </a:p>
          </p:txBody>
        </p:sp>
        <p:sp>
          <p:nvSpPr>
            <p:cNvPr id="11" name="五角星 20"/>
            <p:cNvSpPr/>
            <p:nvPr/>
          </p:nvSpPr>
          <p:spPr>
            <a:xfrm>
              <a:off x="4204700" y="5143510"/>
              <a:ext cx="581612" cy="581611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" name="五角星 20"/>
            <p:cNvSpPr/>
            <p:nvPr/>
          </p:nvSpPr>
          <p:spPr>
            <a:xfrm>
              <a:off x="7384491" y="5143510"/>
              <a:ext cx="581612" cy="581611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E3EF8D-1C9D-4D9A-B7B1-2D2146246477}"/>
              </a:ext>
            </a:extLst>
          </p:cNvPr>
          <p:cNvCxnSpPr>
            <a:cxnSpLocks/>
          </p:cNvCxnSpPr>
          <p:nvPr/>
        </p:nvCxnSpPr>
        <p:spPr>
          <a:xfrm>
            <a:off x="429634" y="1176999"/>
            <a:ext cx="973281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F1F5524-3157-4CFC-9449-036FB6A6BC70}"/>
              </a:ext>
            </a:extLst>
          </p:cNvPr>
          <p:cNvCxnSpPr>
            <a:cxnSpLocks/>
          </p:cNvCxnSpPr>
          <p:nvPr/>
        </p:nvCxnSpPr>
        <p:spPr>
          <a:xfrm>
            <a:off x="7819212" y="1189077"/>
            <a:ext cx="3454213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44A28C-8E4F-4177-9038-A82EE98F689A}"/>
              </a:ext>
            </a:extLst>
          </p:cNvPr>
          <p:cNvCxnSpPr>
            <a:cxnSpLocks/>
          </p:cNvCxnSpPr>
          <p:nvPr/>
        </p:nvCxnSpPr>
        <p:spPr>
          <a:xfrm>
            <a:off x="530268" y="1680064"/>
            <a:ext cx="4868450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57E755-02DD-4255-B50E-304267C1E4C0}"/>
              </a:ext>
            </a:extLst>
          </p:cNvPr>
          <p:cNvCxnSpPr>
            <a:cxnSpLocks/>
          </p:cNvCxnSpPr>
          <p:nvPr/>
        </p:nvCxnSpPr>
        <p:spPr>
          <a:xfrm>
            <a:off x="2121074" y="1201155"/>
            <a:ext cx="499371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F1CE2B5-B80C-416F-A202-0408186D35AA}"/>
              </a:ext>
            </a:extLst>
          </p:cNvPr>
          <p:cNvCxnSpPr>
            <a:cxnSpLocks/>
          </p:cNvCxnSpPr>
          <p:nvPr/>
        </p:nvCxnSpPr>
        <p:spPr>
          <a:xfrm>
            <a:off x="530268" y="675958"/>
            <a:ext cx="7974905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8">
            <a:extLst>
              <a:ext uri="{FF2B5EF4-FFF2-40B4-BE49-F238E27FC236}">
                <a16:creationId xmlns:a16="http://schemas.microsoft.com/office/drawing/2014/main" id="{288A9358-E1AD-4884-B7D4-125FA37AFBB2}"/>
              </a:ext>
            </a:extLst>
          </p:cNvPr>
          <p:cNvSpPr/>
          <p:nvPr/>
        </p:nvSpPr>
        <p:spPr>
          <a:xfrm flipH="1">
            <a:off x="635632" y="2792966"/>
            <a:ext cx="10315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Vận tốc của ô tô là: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		90 : 1,5 = 60 (km/giờ)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Vận tốc của xe máy là: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		60 : 2 = 30 (km/giờ)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Thời gian xe máy đi quãng đường AB là: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		90 : 30 = 3 (giờ)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67CAF6-5434-4A08-B5C6-064304DDBD43}"/>
              </a:ext>
            </a:extLst>
          </p:cNvPr>
          <p:cNvSpPr txBox="1"/>
          <p:nvPr/>
        </p:nvSpPr>
        <p:spPr>
          <a:xfrm>
            <a:off x="6619485" y="2780361"/>
            <a:ext cx="614498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Thời gian ô tô đến B trước xe máy là: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		3 - 1,5 = 1,5 (giờ)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	Đổi: 1,5 giờ = 1 giờ 30 phút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		Đáp số: 1 giờ 30 phút</a:t>
            </a:r>
            <a:endParaRPr lang="zh-CN" altLang="en-US" sz="3200" dirty="0">
              <a:latin typeface="#9Slide05 SVNLobster" panose="02040603050506020204" pitchFamily="18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D1D0FC-B701-46DA-A02F-619049340F02}"/>
              </a:ext>
            </a:extLst>
          </p:cNvPr>
          <p:cNvCxnSpPr/>
          <p:nvPr/>
        </p:nvCxnSpPr>
        <p:spPr>
          <a:xfrm>
            <a:off x="6346371" y="2912709"/>
            <a:ext cx="0" cy="32050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FF3784-6D29-41DF-A56D-E3E6D4744D86}"/>
              </a:ext>
            </a:extLst>
          </p:cNvPr>
          <p:cNvGrpSpPr/>
          <p:nvPr/>
        </p:nvGrpSpPr>
        <p:grpSpPr>
          <a:xfrm>
            <a:off x="1026568" y="1279837"/>
            <a:ext cx="2109955" cy="1851680"/>
            <a:chOff x="1026568" y="1279837"/>
            <a:chExt cx="2109955" cy="185168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77B5324-BAB8-4269-8BAF-31C906680E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22" b="68571"/>
            <a:stretch/>
          </p:blipFill>
          <p:spPr>
            <a:xfrm>
              <a:off x="1026568" y="1279837"/>
              <a:ext cx="2109955" cy="18516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F38C9B1-45FD-47F9-8311-03F995201F42}"/>
                </a:ext>
              </a:extLst>
            </p:cNvPr>
            <p:cNvSpPr txBox="1"/>
            <p:nvPr/>
          </p:nvSpPr>
          <p:spPr>
            <a:xfrm>
              <a:off x="1116981" y="2076589"/>
              <a:ext cx="17113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accent2">
                      <a:lumMod val="75000"/>
                    </a:schemeClr>
                  </a:solidFill>
                  <a:latin typeface="#9Slide07 SVNGuerrilla" panose="00000500000000000000" pitchFamily="2" charset="0"/>
                </a:rPr>
                <a:t>Cách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6918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26" grpId="0" build="p"/>
      <p:bldP spid="28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教育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2309</TotalTime>
  <Words>1077</Words>
  <Application>Microsoft Office PowerPoint</Application>
  <PresentationFormat>Widescreen</PresentationFormat>
  <Paragraphs>119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#9Slide03 Arima Madurai Black</vt:lpstr>
      <vt:lpstr>#9Slide03 Simplifica</vt:lpstr>
      <vt:lpstr>#9Slide04 Yeseva One</vt:lpstr>
      <vt:lpstr>#9Slide05 LP Bambus Light</vt:lpstr>
      <vt:lpstr>#9Slide05 SVNLobster</vt:lpstr>
      <vt:lpstr>#9Slide06 SVNJonitha Script</vt:lpstr>
      <vt:lpstr>#9Slide07 SVNAdam Gorry</vt:lpstr>
      <vt:lpstr>#9Slide07 SVNDessert Menu Scrip</vt:lpstr>
      <vt:lpstr>#9Slide07 SVNGuerrilla</vt:lpstr>
      <vt:lpstr>Arial</vt:lpstr>
      <vt:lpstr>iCielPr Fetridge</vt:lpstr>
      <vt:lpstr>inpin heiti</vt:lpstr>
      <vt:lpstr>Jokerman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儿童教育PPT</dc:title>
  <dc:subject>9Slide.vn</dc:subject>
  <dc:creator>ADMIN</dc:creator>
  <dc:description>9Slide.vn</dc:description>
  <cp:lastModifiedBy>Administrator</cp:lastModifiedBy>
  <cp:revision>28</cp:revision>
  <dcterms:created xsi:type="dcterms:W3CDTF">2018-10-13T08:45:51Z</dcterms:created>
  <dcterms:modified xsi:type="dcterms:W3CDTF">2023-07-20T15:26:42Z</dcterms:modified>
  <cp:category>9Slide.vn</cp:category>
</cp:coreProperties>
</file>