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media1.WAV" ContentType="audio/x-wav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  <p:sldMasterId id="2147483670" r:id="rId2"/>
  </p:sldMasterIdLst>
  <p:notesMasterIdLst>
    <p:notesMasterId r:id="rId14"/>
  </p:notesMasterIdLst>
  <p:sldIdLst>
    <p:sldId id="307" r:id="rId3"/>
    <p:sldId id="301" r:id="rId4"/>
    <p:sldId id="302" r:id="rId5"/>
    <p:sldId id="284" r:id="rId6"/>
    <p:sldId id="285" r:id="rId7"/>
    <p:sldId id="287" r:id="rId8"/>
    <p:sldId id="303" r:id="rId9"/>
    <p:sldId id="293" r:id="rId10"/>
    <p:sldId id="304" r:id="rId11"/>
    <p:sldId id="306" r:id="rId12"/>
    <p:sldId id="305" r:id="rId13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993300"/>
    <a:srgbClr val="CC3300"/>
    <a:srgbClr val="FF00FF"/>
    <a:srgbClr val="FF9900"/>
    <a:srgbClr val="FFFF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8" autoAdjust="0"/>
    <p:restoredTop sz="90870" autoAdjust="0"/>
  </p:normalViewPr>
  <p:slideViewPr>
    <p:cSldViewPr>
      <p:cViewPr varScale="1">
        <p:scale>
          <a:sx n="74" d="100"/>
          <a:sy n="74" d="100"/>
        </p:scale>
        <p:origin x="528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19BA5A0B-449B-4ACE-92EC-49C8886E7AA4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2584821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A5A0B-449B-4ACE-92EC-49C8886E7AA4}" type="slidenum">
              <a:rPr lang="en-US" altLang="vi-VN" smtClean="0"/>
              <a:pPr/>
              <a:t>4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961661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A5A0B-449B-4ACE-92EC-49C8886E7AA4}" type="slidenum">
              <a:rPr lang="en-US" altLang="vi-VN" smtClean="0"/>
              <a:pPr/>
              <a:t>6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078559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vi-VN"/>
              <a:t>Bấm &amp; sửa kiểu phụ đề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D166FD-B965-476C-8FAF-6CC2F4E14644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258054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5F2998-AB99-4DF5-A8CC-A03C85F3611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769211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0612D4-220D-46FD-9C81-455042017DB7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5248874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914400" y="2130463"/>
            <a:ext cx="103632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fld id="{1A569377-8C00-4718-ADBC-EF04C308736C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021221791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fld id="{986F60C0-6AED-42F1-AE3F-0F64803DE94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762068846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963084" y="440693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fld id="{37AA6FAD-134A-4A41-9A40-600020BE1D4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361263790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fld id="{81E88FCD-DB86-40E0-9FC9-D7675EE9D34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71299995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609604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609604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6193400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619340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fld id="{54D11A54-DF4A-497D-92A8-C256506883F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655547872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fld id="{605A0015-A0A5-4218-9988-C48644A4000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0063302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fld id="{C6BEA140-1C61-414E-8C10-CC3F4401A43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202182756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09626" y="273074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4766733" y="27308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609626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fld id="{18A07D30-54E0-4A63-96F5-A5E50243C75C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084863657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6C3489-8778-42BC-AA74-B9AB571403B0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1340644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2389717" y="4800626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2389717" y="5367372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fld id="{6FEEA775-E1AB-49D0-BB18-CC64ABB208E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457146441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fld id="{CC71EB14-8E51-4ECA-ABB2-3B30F80A768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896706454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8839200" y="274665"/>
            <a:ext cx="274320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609600" y="274665"/>
            <a:ext cx="802640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fld id="{84EDB72E-9994-4262-9F53-1B614BD960A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308750296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êu đề, Văn bản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fld id="{C1CC7801-EE23-4E9A-B3E7-A1ED2362DEE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292133683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E5EB02-F6AC-44D2-AD19-4DADB9606E7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575527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EEB95F-0DB8-472A-862D-D216B29C047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20654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6AABDE-6E14-4C56-AE27-0F983E1D226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053735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1F9169-60B5-4E9B-A02E-852172ECE99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651379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C8B9FA-0E79-4A40-A3DB-FA47471397C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359852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286F92-717B-4C9C-B920-7AAD2425345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276076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C6F803-9585-48D1-A4EB-494EE3326E4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399018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fld id="{34A1BDB2-2C9E-4A3F-8620-835AE8F328A8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4" r:id="rId1"/>
    <p:sldLayoutId id="2147483935" r:id="rId2"/>
    <p:sldLayoutId id="2147483936" r:id="rId3"/>
    <p:sldLayoutId id="2147483937" r:id="rId4"/>
    <p:sldLayoutId id="2147483938" r:id="rId5"/>
    <p:sldLayoutId id="2147483939" r:id="rId6"/>
    <p:sldLayoutId id="2147483940" r:id="rId7"/>
    <p:sldLayoutId id="2147483941" r:id="rId8"/>
    <p:sldLayoutId id="2147483942" r:id="rId9"/>
    <p:sldLayoutId id="2147483943" r:id="rId10"/>
    <p:sldLayoutId id="214748394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8E93CF49-4112-4DFA-947C-857794C65025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5" r:id="rId1"/>
    <p:sldLayoutId id="2147483946" r:id="rId2"/>
    <p:sldLayoutId id="2147483947" r:id="rId3"/>
    <p:sldLayoutId id="2147483948" r:id="rId4"/>
    <p:sldLayoutId id="2147483949" r:id="rId5"/>
    <p:sldLayoutId id="2147483950" r:id="rId6"/>
    <p:sldLayoutId id="2147483951" r:id="rId7"/>
    <p:sldLayoutId id="2147483952" r:id="rId8"/>
    <p:sldLayoutId id="2147483953" r:id="rId9"/>
    <p:sldLayoutId id="2147483954" r:id="rId10"/>
    <p:sldLayoutId id="2147483955" r:id="rId11"/>
    <p:sldLayoutId id="2147483956" r:id="rId12"/>
  </p:sldLayoutIdLst>
  <p:transition spd="slow" advTm="24000">
    <p:wheel spokes="8"/>
    <p:sndAc>
      <p:stSnd loop="1">
        <p:snd r:embed="rId14" name="applause.wav"/>
      </p:stSnd>
    </p:sndAc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5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gif"/><Relationship Id="rId3" Type="http://schemas.openxmlformats.org/officeDocument/2006/relationships/image" Target="../media/image11.gif"/><Relationship Id="rId7" Type="http://schemas.openxmlformats.org/officeDocument/2006/relationships/image" Target="../media/image29.gif"/><Relationship Id="rId12" Type="http://schemas.openxmlformats.org/officeDocument/2006/relationships/image" Target="../media/image34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11" Type="http://schemas.openxmlformats.org/officeDocument/2006/relationships/image" Target="../media/image33.gif"/><Relationship Id="rId5" Type="http://schemas.openxmlformats.org/officeDocument/2006/relationships/image" Target="../media/image27.png"/><Relationship Id="rId10" Type="http://schemas.openxmlformats.org/officeDocument/2006/relationships/image" Target="../media/image32.gif"/><Relationship Id="rId4" Type="http://schemas.openxmlformats.org/officeDocument/2006/relationships/image" Target="../media/image12.gif"/><Relationship Id="rId9" Type="http://schemas.openxmlformats.org/officeDocument/2006/relationships/image" Target="../media/image31.png"/><Relationship Id="rId14" Type="http://schemas.openxmlformats.org/officeDocument/2006/relationships/image" Target="../media/image36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26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8.wmf"/><Relationship Id="rId12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22.png"/><Relationship Id="rId5" Type="http://schemas.openxmlformats.org/officeDocument/2006/relationships/image" Target="../media/image7.wmf"/><Relationship Id="rId10" Type="http://schemas.openxmlformats.org/officeDocument/2006/relationships/image" Target="../media/image24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image" Target="../media/image8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WordArt 4"/>
          <p:cNvSpPr>
            <a:spLocks noChangeArrowheads="1" noChangeShapeType="1" noTextEdit="1"/>
          </p:cNvSpPr>
          <p:nvPr/>
        </p:nvSpPr>
        <p:spPr bwMode="auto">
          <a:xfrm>
            <a:off x="4708754" y="1445193"/>
            <a:ext cx="2011432" cy="5968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25" u="sng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TOÁN</a:t>
            </a:r>
          </a:p>
        </p:txBody>
      </p:sp>
      <p:sp>
        <p:nvSpPr>
          <p:cNvPr id="17411" name="WordArt 5"/>
          <p:cNvSpPr>
            <a:spLocks noChangeArrowheads="1" noChangeShapeType="1" noTextEdit="1"/>
          </p:cNvSpPr>
          <p:nvPr/>
        </p:nvSpPr>
        <p:spPr bwMode="auto">
          <a:xfrm>
            <a:off x="2695576" y="2286000"/>
            <a:ext cx="6157445" cy="1795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25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Ôn</a:t>
            </a:r>
            <a:r>
              <a:rPr lang="en-US" sz="2025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2025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tập</a:t>
            </a:r>
            <a:r>
              <a:rPr lang="en-US" sz="2025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2025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về</a:t>
            </a:r>
            <a:r>
              <a:rPr lang="en-US" sz="2025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2025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sz="2025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2025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thập</a:t>
            </a:r>
            <a:r>
              <a:rPr lang="en-US" sz="2025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2025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phân</a:t>
            </a:r>
            <a:r>
              <a:rPr lang="en-US" sz="2025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(</a:t>
            </a:r>
            <a:r>
              <a:rPr lang="en-US" sz="2025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tiếp</a:t>
            </a:r>
            <a:r>
              <a:rPr lang="en-US" sz="2025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2025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theo</a:t>
            </a:r>
            <a:r>
              <a:rPr lang="en-US" sz="2025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17412" name="Picture 4" descr="rose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576" y="4714875"/>
            <a:ext cx="599183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 descr="rose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0261" y="59421"/>
            <a:ext cx="457200" cy="98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 descr="rosee2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2793" y="4714875"/>
            <a:ext cx="520601" cy="525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12" descr="valroseT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95739" y="4378228"/>
            <a:ext cx="3857625" cy="181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6" descr="rosee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631" y="118357"/>
            <a:ext cx="491133" cy="92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cash421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416" y="4430911"/>
            <a:ext cx="727770" cy="12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816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000"/>
    </mc:Choice>
    <mc:Fallback xmlns="">
      <p:transition spd="slow" advTm="2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0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8537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4"/>
          <p:cNvSpPr>
            <a:spLocks noChangeArrowheads="1"/>
          </p:cNvSpPr>
          <p:nvPr/>
        </p:nvSpPr>
        <p:spPr bwMode="auto">
          <a:xfrm>
            <a:off x="762000" y="1524000"/>
            <a:ext cx="10668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Ôn</a:t>
            </a:r>
            <a:r>
              <a:rPr lang="en-US" altLang="en-US" sz="54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tập</a:t>
            </a:r>
            <a:r>
              <a:rPr lang="en-US" altLang="en-US" sz="54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vê</a:t>
            </a:r>
            <a:r>
              <a:rPr lang="en-US" altLang="en-US" sz="54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̀ </a:t>
            </a:r>
            <a:r>
              <a:rPr lang="en-US" altLang="en-US" sz="5400" b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sô</a:t>
            </a:r>
            <a:r>
              <a:rPr lang="en-US" altLang="en-US" sz="54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́ </a:t>
            </a:r>
            <a:r>
              <a:rPr lang="en-US" altLang="en-US" sz="5400" b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thập</a:t>
            </a:r>
            <a:r>
              <a:rPr lang="en-US" altLang="en-US" sz="54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54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 (</a:t>
            </a:r>
            <a:r>
              <a:rPr lang="en-US" altLang="en-US" sz="5400" b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tiếp</a:t>
            </a:r>
            <a:r>
              <a:rPr lang="en-US" altLang="en-US" sz="54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en-US" sz="54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62000" y="2776478"/>
            <a:ext cx="11277600" cy="3508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vi-VN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ẩn 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ị 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ài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ập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vi-VN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ề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 độ dài và đo khối lượng 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SGK To</a:t>
            </a:r>
            <a:r>
              <a:rPr lang="vi-VN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án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vi-VN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n-US" altLang="en-US" sz="28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391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colours052k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825" y="1588"/>
            <a:ext cx="9150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8371" name="Group 11"/>
          <p:cNvGrpSpPr>
            <a:grpSpLocks/>
          </p:cNvGrpSpPr>
          <p:nvPr/>
        </p:nvGrpSpPr>
        <p:grpSpPr bwMode="auto">
          <a:xfrm>
            <a:off x="4035425" y="74613"/>
            <a:ext cx="3862388" cy="1371600"/>
            <a:chOff x="2864" y="288"/>
            <a:chExt cx="1552" cy="864"/>
          </a:xfrm>
        </p:grpSpPr>
        <p:pic>
          <p:nvPicPr>
            <p:cNvPr id="58405" name="Picture 12" descr="Picture2"/>
            <p:cNvPicPr>
              <a:picLocks noChangeAspect="1" noChangeArrowheads="1" noCrop="1"/>
            </p:cNvPicPr>
            <p:nvPr/>
          </p:nvPicPr>
          <p:blipFill>
            <a:blip r:embed="rId3">
              <a:lum bright="-4000" contrast="-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576"/>
              <a:ext cx="576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06" name="Picture 13" descr="Dove-02-june"/>
            <p:cNvPicPr>
              <a:picLocks noChangeAspect="1" noChangeArrowheads="1" noCrop="1"/>
            </p:cNvPicPr>
            <p:nvPr/>
          </p:nvPicPr>
          <p:blipFill>
            <a:blip r:embed="rId4">
              <a:lum bright="-4000" contrast="-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578" y="297"/>
              <a:ext cx="838" cy="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07" name="Picture 14" descr="Dove-02-june"/>
            <p:cNvPicPr>
              <a:picLocks noChangeAspect="1" noChangeArrowheads="1" noCrop="1"/>
            </p:cNvPicPr>
            <p:nvPr/>
          </p:nvPicPr>
          <p:blipFill>
            <a:blip r:embed="rId4">
              <a:lum bright="-4000" contrast="-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4" y="288"/>
              <a:ext cx="838" cy="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8372" name="Picture 4" descr="WhitecornerFlow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801" y="-17463"/>
            <a:ext cx="1336675" cy="137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3" name="Rectangle 36"/>
          <p:cNvSpPr>
            <a:spLocks noChangeArrowheads="1"/>
          </p:cNvSpPr>
          <p:nvPr/>
        </p:nvSpPr>
        <p:spPr bwMode="auto">
          <a:xfrm>
            <a:off x="1541464" y="-17463"/>
            <a:ext cx="9109075" cy="6858001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vi-VN" altLang="en-US" sz="18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8374" name="Picture 11" descr="images (5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801" y="5446713"/>
            <a:ext cx="13430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5" name="Picture 35" descr="image087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175" y="5665789"/>
            <a:ext cx="18478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6" name="Picture 4" descr="WhitecornerFlow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3864" y="5503863"/>
            <a:ext cx="133667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7" name="Picture 1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1888" y="-17463"/>
            <a:ext cx="595312" cy="248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378" name="WordArt 15"/>
          <p:cNvSpPr>
            <a:spLocks noChangeArrowheads="1" noChangeShapeType="1" noTextEdit="1"/>
          </p:cNvSpPr>
          <p:nvPr/>
        </p:nvSpPr>
        <p:spPr bwMode="auto">
          <a:xfrm>
            <a:off x="1612900" y="1557338"/>
            <a:ext cx="6686550" cy="33528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6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3600" b="1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cs typeface="Times New Roman" panose="02020603050405020304" pitchFamily="18" charset="0"/>
              </a:rPr>
              <a:t>Tiết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cs typeface="Times New Roman" panose="02020603050405020304" pitchFamily="18" charset="0"/>
              </a:rPr>
              <a:t>học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cs typeface="Times New Roman" panose="02020603050405020304" pitchFamily="18" charset="0"/>
              </a:rPr>
              <a:t>kết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cs typeface="Times New Roman" panose="02020603050405020304" pitchFamily="18" charset="0"/>
              </a:rPr>
              <a:t>thúc</a:t>
            </a:r>
            <a:endParaRPr lang="en-US" sz="3600" b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cs typeface="Times New Roman" panose="02020603050405020304" pitchFamily="18" charset="0"/>
            </a:endParaRPr>
          </a:p>
        </p:txBody>
      </p:sp>
      <p:grpSp>
        <p:nvGrpSpPr>
          <p:cNvPr id="58379" name="Group 15"/>
          <p:cNvGrpSpPr>
            <a:grpSpLocks/>
          </p:cNvGrpSpPr>
          <p:nvPr/>
        </p:nvGrpSpPr>
        <p:grpSpPr bwMode="auto">
          <a:xfrm>
            <a:off x="8651875" y="5327650"/>
            <a:ext cx="1189038" cy="990600"/>
            <a:chOff x="2256" y="1536"/>
            <a:chExt cx="1176" cy="744"/>
          </a:xfrm>
        </p:grpSpPr>
        <p:pic>
          <p:nvPicPr>
            <p:cNvPr id="58400" name="Picture 16" descr="pretty_flower_purple_hb"/>
            <p:cNvPicPr>
              <a:picLocks noChangeAspect="1" noChangeArrowheads="1" noCrop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632"/>
              <a:ext cx="648" cy="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8401" name="Group 17"/>
            <p:cNvGrpSpPr>
              <a:grpSpLocks/>
            </p:cNvGrpSpPr>
            <p:nvPr/>
          </p:nvGrpSpPr>
          <p:grpSpPr bwMode="auto">
            <a:xfrm>
              <a:off x="2256" y="1536"/>
              <a:ext cx="864" cy="744"/>
              <a:chOff x="2256" y="1536"/>
              <a:chExt cx="864" cy="744"/>
            </a:xfrm>
          </p:grpSpPr>
          <p:pic>
            <p:nvPicPr>
              <p:cNvPr id="58402" name="Picture 18" descr="pretty_flower_red_hb"/>
              <p:cNvPicPr>
                <a:picLocks noChangeAspect="1" noChangeArrowheads="1" noCrop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4" y="1680"/>
                <a:ext cx="576" cy="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8403" name="Picture 19" descr="pretty_flower_yellow_hb"/>
              <p:cNvPicPr>
                <a:picLocks noChangeAspect="1" noChangeArrowheads="1" noCrop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0" y="1536"/>
                <a:ext cx="552" cy="5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8404" name="Picture 20" descr="pretty_flower_orange_hb"/>
              <p:cNvPicPr>
                <a:picLocks noChangeAspect="1" noChangeArrowheads="1" noCrop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56" y="1632"/>
                <a:ext cx="648" cy="6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58380" name="Group 22"/>
          <p:cNvGrpSpPr>
            <a:grpSpLocks/>
          </p:cNvGrpSpPr>
          <p:nvPr/>
        </p:nvGrpSpPr>
        <p:grpSpPr bwMode="auto">
          <a:xfrm>
            <a:off x="1752600" y="1890714"/>
            <a:ext cx="4006850" cy="657225"/>
            <a:chOff x="2350" y="1008"/>
            <a:chExt cx="1826" cy="534"/>
          </a:xfrm>
        </p:grpSpPr>
        <p:pic>
          <p:nvPicPr>
            <p:cNvPr id="58396" name="Picture 23" descr="SPARKLES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397" name="Picture 24" descr="SPARKLES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398" name="Picture 25" descr="SPARKLES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399" name="Picture 26" descr="SPARKLES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8381" name="Group 39"/>
          <p:cNvGrpSpPr>
            <a:grpSpLocks/>
          </p:cNvGrpSpPr>
          <p:nvPr/>
        </p:nvGrpSpPr>
        <p:grpSpPr bwMode="auto">
          <a:xfrm>
            <a:off x="1838325" y="1287463"/>
            <a:ext cx="4006850" cy="596900"/>
            <a:chOff x="2350" y="1008"/>
            <a:chExt cx="1826" cy="534"/>
          </a:xfrm>
        </p:grpSpPr>
        <p:pic>
          <p:nvPicPr>
            <p:cNvPr id="58392" name="Picture 40" descr="SPARKLES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393" name="Picture 41" descr="SPARKLES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394" name="Picture 42" descr="SPARKLES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395" name="Picture 43" descr="SPARKLES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8382" name="Group 44"/>
          <p:cNvGrpSpPr>
            <a:grpSpLocks/>
          </p:cNvGrpSpPr>
          <p:nvPr/>
        </p:nvGrpSpPr>
        <p:grpSpPr bwMode="auto">
          <a:xfrm>
            <a:off x="4064000" y="5265738"/>
            <a:ext cx="4006850" cy="596900"/>
            <a:chOff x="2350" y="1008"/>
            <a:chExt cx="1826" cy="534"/>
          </a:xfrm>
        </p:grpSpPr>
        <p:pic>
          <p:nvPicPr>
            <p:cNvPr id="58388" name="Picture 45" descr="SPARKLES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389" name="Picture 46" descr="SPARKLES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390" name="Picture 47" descr="SPARKLES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391" name="Picture 48" descr="SPARKLES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8383" name="Group 49"/>
          <p:cNvGrpSpPr>
            <a:grpSpLocks/>
          </p:cNvGrpSpPr>
          <p:nvPr/>
        </p:nvGrpSpPr>
        <p:grpSpPr bwMode="auto">
          <a:xfrm rot="16535616">
            <a:off x="3301207" y="1561307"/>
            <a:ext cx="1222375" cy="655638"/>
            <a:chOff x="2350" y="1008"/>
            <a:chExt cx="1826" cy="534"/>
          </a:xfrm>
        </p:grpSpPr>
        <p:pic>
          <p:nvPicPr>
            <p:cNvPr id="58384" name="Picture 50" descr="SPARKLES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385" name="Picture 51" descr="SPARKLES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386" name="Picture 52" descr="SPARKLES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387" name="Picture 53" descr="SPARKLES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40792437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Box 2"/>
          <p:cNvSpPr txBox="1">
            <a:spLocks noChangeArrowheads="1"/>
          </p:cNvSpPr>
          <p:nvPr/>
        </p:nvSpPr>
        <p:spPr bwMode="auto">
          <a:xfrm>
            <a:off x="457200" y="2514600"/>
            <a:ext cx="11430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4000" b="1" dirty="0"/>
              <a:t>Câu 1: Đọc các số thập phân  sau:</a:t>
            </a:r>
            <a:r>
              <a:rPr lang="en-US" altLang="en-US" sz="4000" b="1" dirty="0"/>
              <a:t> </a:t>
            </a:r>
            <a:r>
              <a:rPr lang="vi-VN" altLang="en-US" sz="4000" b="1" dirty="0"/>
              <a:t>67,432 ;  98,45 ;   7,9123</a:t>
            </a:r>
            <a:endParaRPr lang="en-US" altLang="en-US" sz="4000" b="1" dirty="0"/>
          </a:p>
        </p:txBody>
      </p:sp>
      <p:sp>
        <p:nvSpPr>
          <p:cNvPr id="40963" name="TextBox 4"/>
          <p:cNvSpPr txBox="1">
            <a:spLocks noChangeArrowheads="1"/>
          </p:cNvSpPr>
          <p:nvPr/>
        </p:nvSpPr>
        <p:spPr bwMode="auto">
          <a:xfrm>
            <a:off x="914400" y="1592262"/>
            <a:ext cx="3886200" cy="76993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4400" b="1" dirty="0"/>
              <a:t> KHỞI ĐỘNG</a:t>
            </a:r>
            <a:endParaRPr lang="en-US" altLang="en-US" sz="44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5F3632-3C42-4C5D-97BA-235C34BD5B0D}"/>
              </a:ext>
            </a:extLst>
          </p:cNvPr>
          <p:cNvSpPr txBox="1"/>
          <p:nvPr/>
        </p:nvSpPr>
        <p:spPr>
          <a:xfrm>
            <a:off x="3352800" y="228600"/>
            <a:ext cx="624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n>
                  <a:solidFill>
                    <a:sysClr val="windowText" lastClr="000000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304800" y="4157662"/>
            <a:ext cx="115824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4000" b="1" dirty="0"/>
              <a:t>Câu 2: Nêu giá trị của chữ số 7 trong các số thập phân  sau:</a:t>
            </a:r>
            <a:r>
              <a:rPr lang="en-US" altLang="en-US" sz="4000" b="1" dirty="0"/>
              <a:t> </a:t>
            </a:r>
            <a:r>
              <a:rPr lang="vi-VN" altLang="en-US" sz="4000" b="1" dirty="0">
                <a:solidFill>
                  <a:srgbClr val="FF0000"/>
                </a:solidFill>
              </a:rPr>
              <a:t>56,472 </a:t>
            </a:r>
            <a:endParaRPr lang="en-US" alt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9580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4"/>
          <p:cNvSpPr>
            <a:spLocks noChangeArrowheads="1"/>
          </p:cNvSpPr>
          <p:nvPr/>
        </p:nvSpPr>
        <p:spPr bwMode="auto">
          <a:xfrm>
            <a:off x="762000" y="1524000"/>
            <a:ext cx="10668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Ôn</a:t>
            </a:r>
            <a:r>
              <a:rPr lang="en-US" altLang="en-US" sz="54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tập</a:t>
            </a:r>
            <a:r>
              <a:rPr lang="en-US" altLang="en-US" sz="54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vê</a:t>
            </a:r>
            <a:r>
              <a:rPr lang="en-US" altLang="en-US" sz="54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̀ </a:t>
            </a:r>
            <a:r>
              <a:rPr lang="en-US" altLang="en-US" sz="5400" b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sô</a:t>
            </a:r>
            <a:r>
              <a:rPr lang="en-US" altLang="en-US" sz="54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́ </a:t>
            </a:r>
            <a:r>
              <a:rPr lang="en-US" altLang="en-US" sz="5400" b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thập</a:t>
            </a:r>
            <a:r>
              <a:rPr lang="en-US" altLang="en-US" sz="54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54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 (</a:t>
            </a:r>
            <a:r>
              <a:rPr lang="en-US" altLang="en-US" sz="5400" b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tiếp</a:t>
            </a:r>
            <a:r>
              <a:rPr lang="en-US" altLang="en-US" sz="54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en-US" sz="54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5F3632-3C42-4C5D-97BA-235C34BD5B0D}"/>
              </a:ext>
            </a:extLst>
          </p:cNvPr>
          <p:cNvSpPr txBox="1"/>
          <p:nvPr/>
        </p:nvSpPr>
        <p:spPr>
          <a:xfrm>
            <a:off x="2209800" y="685800"/>
            <a:ext cx="624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ln>
                  <a:solidFill>
                    <a:sysClr val="windowText" lastClr="000000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</p:spTree>
    <p:extLst>
      <p:ext uri="{BB962C8B-B14F-4D97-AF65-F5344CB8AC3E}">
        <p14:creationId xmlns:p14="http://schemas.microsoft.com/office/powerpoint/2010/main" val="3565351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ext Box 2"/>
          <p:cNvSpPr txBox="1">
            <a:spLocks noChangeArrowheads="1"/>
          </p:cNvSpPr>
          <p:nvPr/>
        </p:nvSpPr>
        <p:spPr bwMode="auto">
          <a:xfrm>
            <a:off x="1943100" y="657956"/>
            <a:ext cx="88392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0000FF"/>
                </a:solidFill>
                <a:latin typeface="Times New Roman" panose="02020603050405020304" pitchFamily="18" charset="0"/>
              </a:rPr>
              <a:t>Viết các số sau dưới dạng phân số thập phân:</a:t>
            </a:r>
          </a:p>
        </p:txBody>
      </p:sp>
      <p:sp>
        <p:nvSpPr>
          <p:cNvPr id="91139" name="Text Box 3"/>
          <p:cNvSpPr txBox="1">
            <a:spLocks noChangeArrowheads="1"/>
          </p:cNvSpPr>
          <p:nvPr/>
        </p:nvSpPr>
        <p:spPr bwMode="auto">
          <a:xfrm>
            <a:off x="1171576" y="1297749"/>
            <a:ext cx="410241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lphaLcParenR"/>
            </a:pPr>
            <a:r>
              <a:rPr lang="en-US" altLang="vi-VN" dirty="0">
                <a:solidFill>
                  <a:schemeClr val="tx2"/>
                </a:solidFill>
                <a:latin typeface="Times New Roman" panose="02020603050405020304" pitchFamily="18" charset="0"/>
              </a:rPr>
              <a:t> 0,3; 0,72; 1,5; 9,347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233" name="Text Box 97"/>
              <p:cNvSpPr txBox="1">
                <a:spLocks noChangeArrowheads="1"/>
              </p:cNvSpPr>
              <p:nvPr/>
            </p:nvSpPr>
            <p:spPr bwMode="auto">
              <a:xfrm>
                <a:off x="5581315" y="1145912"/>
                <a:ext cx="5791200" cy="8258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b="1" dirty="0">
                    <a:latin typeface="Times New Roman" panose="02020603050405020304" pitchFamily="18" charset="0"/>
                  </a:rPr>
                  <a:t>b</a:t>
                </a:r>
                <a:r>
                  <a:rPr lang="en-US" altLang="vi-VN" sz="3300" b="1" dirty="0">
                    <a:latin typeface="Times New Roman" panose="02020603050405020304" pitchFamily="18" charset="0"/>
                  </a:rPr>
                  <a:t>)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vi-VN" sz="33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altLang="vi-VN" sz="33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GB" altLang="vi-VN" sz="33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vi-VN" sz="3300" b="1" dirty="0">
                    <a:latin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vi-VN" sz="33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altLang="vi-VN" sz="33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GB" altLang="vi-VN" sz="33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vi-VN" sz="3300" b="1" dirty="0">
                    <a:latin typeface="Times New Roman" panose="02020603050405020304" pitchFamily="18" charset="0"/>
                  </a:rPr>
                  <a:t>;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vi-VN" sz="33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altLang="vi-VN" sz="33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GB" altLang="vi-VN" sz="33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vi-VN" sz="3300" b="1" dirty="0">
                    <a:latin typeface="Times New Roman" panose="02020603050405020304" pitchFamily="18" charset="0"/>
                  </a:rPr>
                  <a:t>;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vi-VN" sz="33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altLang="vi-VN" sz="3300" b="1" i="1" smtClean="0"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en-GB" altLang="vi-VN" sz="3300" b="1" i="1" smtClean="0">
                            <a:latin typeface="Cambria Math" panose="02040503050406030204" pitchFamily="18" charset="0"/>
                          </a:rPr>
                          <m:t>𝟐𝟓</m:t>
                        </m:r>
                      </m:den>
                    </m:f>
                  </m:oMath>
                </a14:m>
                <a:endParaRPr lang="en-US" altLang="vi-VN" sz="3300" b="1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1233" name="Text 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81315" y="1145912"/>
                <a:ext cx="5791200" cy="825867"/>
              </a:xfrm>
              <a:prstGeom prst="rect">
                <a:avLst/>
              </a:prstGeom>
              <a:blipFill>
                <a:blip r:embed="rId3"/>
                <a:stretch>
                  <a:fillRect l="-2737" b="-1037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249" name="Text Box 113"/>
          <p:cNvSpPr txBox="1">
            <a:spLocks noChangeArrowheads="1"/>
          </p:cNvSpPr>
          <p:nvPr/>
        </p:nvSpPr>
        <p:spPr bwMode="auto">
          <a:xfrm>
            <a:off x="301249" y="2073491"/>
            <a:ext cx="10668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dirty="0">
                <a:latin typeface="Times New Roman" panose="02020603050405020304" pitchFamily="18" charset="0"/>
              </a:rPr>
              <a:t>a)</a:t>
            </a:r>
          </a:p>
        </p:txBody>
      </p:sp>
      <p:sp>
        <p:nvSpPr>
          <p:cNvPr id="91250" name="Text Box 114"/>
          <p:cNvSpPr txBox="1">
            <a:spLocks noChangeArrowheads="1"/>
          </p:cNvSpPr>
          <p:nvPr/>
        </p:nvSpPr>
        <p:spPr bwMode="auto">
          <a:xfrm>
            <a:off x="583446" y="2533728"/>
            <a:ext cx="10198854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3300" dirty="0">
                <a:latin typeface="Times New Roman" panose="02020603050405020304" pitchFamily="18" charset="0"/>
              </a:rPr>
              <a:t>0,3 =		    0,72 =	          	1,5 =		        9,347 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255" name="Text Box 119"/>
              <p:cNvSpPr txBox="1">
                <a:spLocks noChangeArrowheads="1"/>
              </p:cNvSpPr>
              <p:nvPr/>
            </p:nvSpPr>
            <p:spPr bwMode="auto">
              <a:xfrm>
                <a:off x="4056682" y="2292245"/>
                <a:ext cx="685799" cy="10175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vi-VN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altLang="vi-VN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72</m:t>
                          </m:r>
                        </m:num>
                        <m:den>
                          <m:r>
                            <a:rPr lang="en-GB" altLang="vi-VN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altLang="vi-VN" dirty="0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1255" name="Text Box 1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56682" y="2292245"/>
                <a:ext cx="685799" cy="1017523"/>
              </a:xfrm>
              <a:prstGeom prst="rect">
                <a:avLst/>
              </a:prstGeom>
              <a:blipFill>
                <a:blip r:embed="rId4"/>
                <a:stretch>
                  <a:fillRect r="-1238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257" name="Text Box 121"/>
              <p:cNvSpPr txBox="1">
                <a:spLocks noChangeArrowheads="1"/>
              </p:cNvSpPr>
              <p:nvPr/>
            </p:nvSpPr>
            <p:spPr bwMode="auto">
              <a:xfrm>
                <a:off x="6907967" y="2317353"/>
                <a:ext cx="1091581" cy="9690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vi-VN" sz="30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altLang="vi-VN" sz="3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GB" altLang="vi-VN" sz="3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altLang="vi-VN" sz="3000" dirty="0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1257" name="Text Box 1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07967" y="2317353"/>
                <a:ext cx="1091581" cy="96904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259" name="Text Box 123"/>
              <p:cNvSpPr txBox="1">
                <a:spLocks noChangeArrowheads="1"/>
              </p:cNvSpPr>
              <p:nvPr/>
            </p:nvSpPr>
            <p:spPr bwMode="auto">
              <a:xfrm>
                <a:off x="10101788" y="2390843"/>
                <a:ext cx="1288216" cy="9602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vi-VN" sz="30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vi-VN" sz="3000" dirty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</a:rPr>
                            <m:t>9347 </m:t>
                          </m:r>
                        </m:num>
                        <m:den>
                          <m:r>
                            <a:rPr lang="en-GB" altLang="vi-VN" sz="3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1000</m:t>
                          </m:r>
                        </m:den>
                      </m:f>
                    </m:oMath>
                  </m:oMathPara>
                </a14:m>
                <a:endParaRPr lang="en-US" altLang="vi-VN" sz="3000" dirty="0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1259" name="Text Box 1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101788" y="2390843"/>
                <a:ext cx="1288216" cy="96026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289" name="Text Box 153"/>
          <p:cNvSpPr txBox="1">
            <a:spLocks noChangeArrowheads="1"/>
          </p:cNvSpPr>
          <p:nvPr/>
        </p:nvSpPr>
        <p:spPr bwMode="auto">
          <a:xfrm>
            <a:off x="538162" y="482842"/>
            <a:ext cx="16002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 u="sng" dirty="0" err="1">
                <a:latin typeface="Times New Roman" panose="02020603050405020304" pitchFamily="18" charset="0"/>
              </a:rPr>
              <a:t>Bài</a:t>
            </a:r>
            <a:r>
              <a:rPr lang="en-US" altLang="vi-VN" b="1" u="sng" dirty="0">
                <a:latin typeface="Times New Roman" panose="02020603050405020304" pitchFamily="18" charset="0"/>
              </a:rPr>
              <a:t> 1: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 Box 118"/>
              <p:cNvSpPr txBox="1">
                <a:spLocks noChangeArrowheads="1"/>
              </p:cNvSpPr>
              <p:nvPr/>
            </p:nvSpPr>
            <p:spPr bwMode="auto">
              <a:xfrm>
                <a:off x="1618282" y="2317353"/>
                <a:ext cx="609600" cy="10175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vi-VN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altLang="vi-VN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altLang="vi-VN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altLang="vi-VN" dirty="0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2" name="Text Box 1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18282" y="2317353"/>
                <a:ext cx="609600" cy="101752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 Box 97"/>
              <p:cNvSpPr txBox="1">
                <a:spLocks noChangeArrowheads="1"/>
              </p:cNvSpPr>
              <p:nvPr/>
            </p:nvSpPr>
            <p:spPr bwMode="auto">
              <a:xfrm>
                <a:off x="297697" y="3774455"/>
                <a:ext cx="10295556" cy="8258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b="1" dirty="0">
                    <a:latin typeface="Times New Roman" panose="02020603050405020304" pitchFamily="18" charset="0"/>
                  </a:rPr>
                  <a:t>b)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vi-VN" sz="33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altLang="vi-VN" sz="33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GB" altLang="vi-VN" sz="33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vi-VN" sz="3300" b="1" dirty="0">
                    <a:latin typeface="Times New Roman" panose="02020603050405020304" pitchFamily="18" charset="0"/>
                  </a:rPr>
                  <a:t> =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vi-VN" sz="33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altLang="vi-VN" sz="33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GB" altLang="vi-VN" sz="33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vi-VN" sz="3300" b="1" dirty="0">
                    <a:latin typeface="Times New Roman" panose="02020603050405020304" pitchFamily="18" charset="0"/>
                  </a:rPr>
                  <a:t>=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vi-VN" sz="33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altLang="vi-VN" sz="33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GB" altLang="vi-VN" sz="33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vi-VN" sz="3300" b="1" dirty="0">
                    <a:latin typeface="Times New Roman" panose="02020603050405020304" pitchFamily="18" charset="0"/>
                  </a:rPr>
                  <a:t>=     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vi-VN" sz="33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altLang="vi-VN" sz="3300" b="1" i="1" smtClean="0"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en-GB" altLang="vi-VN" sz="3300" b="1" i="1" smtClean="0">
                            <a:latin typeface="Cambria Math" panose="02040503050406030204" pitchFamily="18" charset="0"/>
                          </a:rPr>
                          <m:t>𝟐𝟓</m:t>
                        </m:r>
                      </m:den>
                    </m:f>
                  </m:oMath>
                </a14:m>
                <a:r>
                  <a:rPr lang="en-US" altLang="vi-VN" sz="3300" b="1" dirty="0">
                    <a:latin typeface="Times New Roman" panose="02020603050405020304" pitchFamily="18" charset="0"/>
                  </a:rPr>
                  <a:t>=      </a:t>
                </a:r>
              </a:p>
            </p:txBody>
          </p:sp>
        </mc:Choice>
        <mc:Fallback xmlns="">
          <p:sp>
            <p:nvSpPr>
              <p:cNvPr id="73" name="Text 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7697" y="3774455"/>
                <a:ext cx="10295556" cy="825867"/>
              </a:xfrm>
              <a:prstGeom prst="rect">
                <a:avLst/>
              </a:prstGeom>
              <a:blipFill>
                <a:blip r:embed="rId8"/>
                <a:stretch>
                  <a:fillRect l="-1539" r="-1184" b="-1029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 Box 118"/>
              <p:cNvSpPr txBox="1">
                <a:spLocks noChangeArrowheads="1"/>
              </p:cNvSpPr>
              <p:nvPr/>
            </p:nvSpPr>
            <p:spPr bwMode="auto">
              <a:xfrm>
                <a:off x="1768986" y="3678626"/>
                <a:ext cx="609600" cy="10275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vi-VN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altLang="vi-VN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altLang="vi-VN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altLang="vi-VN" dirty="0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4" name="Text Box 1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68986" y="3678626"/>
                <a:ext cx="609600" cy="102752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 Box 118"/>
              <p:cNvSpPr txBox="1">
                <a:spLocks noChangeArrowheads="1"/>
              </p:cNvSpPr>
              <p:nvPr/>
            </p:nvSpPr>
            <p:spPr bwMode="auto">
              <a:xfrm>
                <a:off x="4228495" y="3620608"/>
                <a:ext cx="609600" cy="10275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vi-VN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altLang="vi-VN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altLang="vi-VN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altLang="vi-VN" dirty="0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5" name="Text Box 1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28495" y="3620608"/>
                <a:ext cx="609600" cy="102752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 Box 119"/>
              <p:cNvSpPr txBox="1">
                <a:spLocks noChangeArrowheads="1"/>
              </p:cNvSpPr>
              <p:nvPr/>
            </p:nvSpPr>
            <p:spPr bwMode="auto">
              <a:xfrm>
                <a:off x="6602484" y="3577675"/>
                <a:ext cx="685799" cy="10275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vi-VN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altLang="vi-VN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75</m:t>
                          </m:r>
                        </m:num>
                        <m:den>
                          <m:r>
                            <a:rPr lang="en-GB" altLang="vi-VN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altLang="vi-VN" dirty="0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6" name="Text Box 1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02484" y="3577675"/>
                <a:ext cx="685799" cy="1027525"/>
              </a:xfrm>
              <a:prstGeom prst="rect">
                <a:avLst/>
              </a:prstGeom>
              <a:blipFill>
                <a:blip r:embed="rId11"/>
                <a:stretch>
                  <a:fillRect r="-1238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 Box 119"/>
              <p:cNvSpPr txBox="1">
                <a:spLocks noChangeArrowheads="1"/>
              </p:cNvSpPr>
              <p:nvPr/>
            </p:nvSpPr>
            <p:spPr bwMode="auto">
              <a:xfrm>
                <a:off x="9986601" y="3649138"/>
                <a:ext cx="685799" cy="10275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vi-VN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altLang="vi-VN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24</m:t>
                          </m:r>
                        </m:num>
                        <m:den>
                          <m:r>
                            <a:rPr lang="en-GB" altLang="vi-VN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altLang="vi-VN" dirty="0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7" name="Text Box 1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986601" y="3649138"/>
                <a:ext cx="685799" cy="1027525"/>
              </a:xfrm>
              <a:prstGeom prst="rect">
                <a:avLst/>
              </a:prstGeom>
              <a:blipFill>
                <a:blip r:embed="rId12"/>
                <a:stretch>
                  <a:fillRect r="-1238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12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12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12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911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911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911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912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912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912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912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912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912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20"/>
                            </p:stCondLst>
                            <p:childTnLst>
                              <p:par>
                                <p:cTn id="3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912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912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912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80"/>
                                        <p:tgtEl>
                                          <p:spTgt spid="912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80"/>
                                        <p:tgtEl>
                                          <p:spTgt spid="912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80"/>
                                        <p:tgtEl>
                                          <p:spTgt spid="912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8" dur="80"/>
                                        <p:tgtEl>
                                          <p:spTgt spid="912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9" dur="80"/>
                                        <p:tgtEl>
                                          <p:spTgt spid="912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80"/>
                                        <p:tgtEl>
                                          <p:spTgt spid="912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5" dur="80"/>
                                        <p:tgtEl>
                                          <p:spTgt spid="912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6" dur="80"/>
                                        <p:tgtEl>
                                          <p:spTgt spid="912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80"/>
                                        <p:tgtEl>
                                          <p:spTgt spid="912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80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80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80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7" dur="80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8" dur="80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80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4" dur="80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5" dur="80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80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8" grpId="0"/>
      <p:bldP spid="91139" grpId="0"/>
      <p:bldP spid="91233" grpId="0" animBg="1"/>
      <p:bldP spid="91249" grpId="0"/>
      <p:bldP spid="91250" grpId="0"/>
      <p:bldP spid="91255" grpId="0" animBg="1"/>
      <p:bldP spid="91257" grpId="0" animBg="1"/>
      <p:bldP spid="91259" grpId="0" animBg="1"/>
      <p:bldP spid="91289" grpId="0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1636034" y="436786"/>
            <a:ext cx="83058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dirty="0">
                <a:solidFill>
                  <a:srgbClr val="0000FF"/>
                </a:solidFill>
                <a:latin typeface="Times New Roman" panose="02020603050405020304" pitchFamily="18" charset="0"/>
              </a:rPr>
              <a:t>a) </a:t>
            </a:r>
            <a:r>
              <a:rPr lang="en-US" altLang="vi-VN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vi-VN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vi-VN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thập</a:t>
            </a:r>
            <a:r>
              <a:rPr lang="en-US" altLang="vi-VN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vi-VN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dưới</a:t>
            </a:r>
            <a:r>
              <a:rPr lang="en-US" altLang="vi-VN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dạng</a:t>
            </a:r>
            <a:r>
              <a:rPr lang="en-US" altLang="vi-VN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tỉ</a:t>
            </a:r>
            <a:r>
              <a:rPr lang="en-US" altLang="vi-VN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vi-VN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vi-VN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trăm</a:t>
            </a:r>
            <a:r>
              <a:rPr lang="en-US" altLang="vi-VN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92164" name="Text Box 4"/>
          <p:cNvSpPr txBox="1">
            <a:spLocks noChangeArrowheads="1"/>
          </p:cNvSpPr>
          <p:nvPr/>
        </p:nvSpPr>
        <p:spPr bwMode="auto">
          <a:xfrm>
            <a:off x="4148623" y="1296394"/>
            <a:ext cx="80772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vi-VN" dirty="0">
                <a:solidFill>
                  <a:srgbClr val="0000FF"/>
                </a:solidFill>
                <a:latin typeface="Times New Roman" panose="02020603050405020304" pitchFamily="18" charset="0"/>
              </a:rPr>
              <a:t>0,5 =		      8,75  =</a:t>
            </a:r>
          </a:p>
        </p:txBody>
      </p:sp>
      <p:sp>
        <p:nvSpPr>
          <p:cNvPr id="92165" name="Text Box 5"/>
          <p:cNvSpPr txBox="1">
            <a:spLocks noChangeArrowheads="1"/>
          </p:cNvSpPr>
          <p:nvPr/>
        </p:nvSpPr>
        <p:spPr bwMode="auto">
          <a:xfrm>
            <a:off x="1343511" y="2203584"/>
            <a:ext cx="83439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dirty="0">
                <a:solidFill>
                  <a:srgbClr val="0000FF"/>
                </a:solidFill>
                <a:latin typeface="Times New Roman" panose="02020603050405020304" pitchFamily="18" charset="0"/>
              </a:rPr>
              <a:t>b) </a:t>
            </a:r>
            <a:r>
              <a:rPr lang="en-US" altLang="vi-VN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vi-VN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tỉ</a:t>
            </a:r>
            <a:r>
              <a:rPr lang="en-US" altLang="vi-VN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vi-VN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vi-VN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trăm</a:t>
            </a:r>
            <a:r>
              <a:rPr lang="en-US" altLang="vi-VN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dưới</a:t>
            </a:r>
            <a:r>
              <a:rPr lang="en-US" altLang="vi-VN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dạng</a:t>
            </a:r>
            <a:r>
              <a:rPr lang="en-US" altLang="vi-VN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vi-VN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thập</a:t>
            </a:r>
            <a:r>
              <a:rPr lang="en-US" altLang="vi-VN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vi-VN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92168" name="Text Box 8"/>
          <p:cNvSpPr txBox="1">
            <a:spLocks noChangeArrowheads="1"/>
          </p:cNvSpPr>
          <p:nvPr/>
        </p:nvSpPr>
        <p:spPr bwMode="auto">
          <a:xfrm>
            <a:off x="4822146" y="3047495"/>
            <a:ext cx="73152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3600" dirty="0">
                <a:latin typeface="Times New Roman" panose="02020603050405020304" pitchFamily="18" charset="0"/>
              </a:rPr>
              <a:t>  5% =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		  </a:t>
            </a:r>
            <a:r>
              <a:rPr lang="en-US" altLang="vi-VN" sz="3600" dirty="0">
                <a:latin typeface="Times New Roman" panose="02020603050405020304" pitchFamily="18" charset="0"/>
              </a:rPr>
              <a:t>625% =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92184" name="Text Box 24"/>
          <p:cNvSpPr txBox="1">
            <a:spLocks noChangeArrowheads="1"/>
          </p:cNvSpPr>
          <p:nvPr/>
        </p:nvSpPr>
        <p:spPr bwMode="auto">
          <a:xfrm>
            <a:off x="5148665" y="1298300"/>
            <a:ext cx="9906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dirty="0">
                <a:solidFill>
                  <a:srgbClr val="FF0000"/>
                </a:solidFill>
                <a:latin typeface="Times New Roman" panose="02020603050405020304" pitchFamily="18" charset="0"/>
              </a:rPr>
              <a:t>50%</a:t>
            </a:r>
          </a:p>
        </p:txBody>
      </p:sp>
      <p:sp>
        <p:nvSpPr>
          <p:cNvPr id="92185" name="Text Box 25"/>
          <p:cNvSpPr txBox="1">
            <a:spLocks noChangeArrowheads="1"/>
          </p:cNvSpPr>
          <p:nvPr/>
        </p:nvSpPr>
        <p:spPr bwMode="auto">
          <a:xfrm>
            <a:off x="7975773" y="1247741"/>
            <a:ext cx="15240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dirty="0">
                <a:solidFill>
                  <a:srgbClr val="FF0000"/>
                </a:solidFill>
                <a:latin typeface="Times New Roman" panose="02020603050405020304" pitchFamily="18" charset="0"/>
              </a:rPr>
              <a:t>875 %</a:t>
            </a:r>
          </a:p>
        </p:txBody>
      </p:sp>
      <p:sp>
        <p:nvSpPr>
          <p:cNvPr id="92186" name="Text Box 26"/>
          <p:cNvSpPr txBox="1">
            <a:spLocks noChangeArrowheads="1"/>
          </p:cNvSpPr>
          <p:nvPr/>
        </p:nvSpPr>
        <p:spPr bwMode="auto">
          <a:xfrm>
            <a:off x="6712353" y="4310081"/>
            <a:ext cx="12954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dirty="0">
                <a:solidFill>
                  <a:srgbClr val="FF0000"/>
                </a:solidFill>
                <a:latin typeface="Times New Roman" panose="02020603050405020304" pitchFamily="18" charset="0"/>
              </a:rPr>
              <a:t>= 0,05</a:t>
            </a:r>
          </a:p>
        </p:txBody>
      </p:sp>
      <p:sp>
        <p:nvSpPr>
          <p:cNvPr id="92187" name="Text Box 27"/>
          <p:cNvSpPr txBox="1">
            <a:spLocks noChangeArrowheads="1"/>
          </p:cNvSpPr>
          <p:nvPr/>
        </p:nvSpPr>
        <p:spPr bwMode="auto">
          <a:xfrm>
            <a:off x="10706505" y="4275734"/>
            <a:ext cx="144512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dirty="0">
                <a:solidFill>
                  <a:srgbClr val="FF0000"/>
                </a:solidFill>
                <a:latin typeface="Times New Roman" panose="02020603050405020304" pitchFamily="18" charset="0"/>
              </a:rPr>
              <a:t>= 6,25</a:t>
            </a:r>
          </a:p>
        </p:txBody>
      </p:sp>
      <p:sp>
        <p:nvSpPr>
          <p:cNvPr id="34829" name="Text Box 28"/>
          <p:cNvSpPr txBox="1">
            <a:spLocks noChangeArrowheads="1"/>
          </p:cNvSpPr>
          <p:nvPr/>
        </p:nvSpPr>
        <p:spPr bwMode="auto">
          <a:xfrm>
            <a:off x="331881" y="173699"/>
            <a:ext cx="15240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 u="sng" dirty="0" err="1">
                <a:latin typeface="Times New Roman" panose="02020603050405020304" pitchFamily="18" charset="0"/>
              </a:rPr>
              <a:t>Bài</a:t>
            </a:r>
            <a:r>
              <a:rPr lang="en-US" altLang="vi-VN" b="1" u="sng" dirty="0">
                <a:latin typeface="Times New Roman" panose="02020603050405020304" pitchFamily="18" charset="0"/>
              </a:rPr>
              <a:t> 2:</a:t>
            </a:r>
          </a:p>
        </p:txBody>
      </p:sp>
      <p:sp>
        <p:nvSpPr>
          <p:cNvPr id="25" name="Text Box 8"/>
          <p:cNvSpPr txBox="1">
            <a:spLocks noChangeArrowheads="1"/>
          </p:cNvSpPr>
          <p:nvPr/>
        </p:nvSpPr>
        <p:spPr bwMode="auto">
          <a:xfrm>
            <a:off x="4622411" y="4214811"/>
            <a:ext cx="159527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3600" dirty="0">
                <a:latin typeface="Times New Roman" panose="02020603050405020304" pitchFamily="18" charset="0"/>
              </a:rPr>
              <a:t>5% 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 Box 119"/>
              <p:cNvSpPr txBox="1">
                <a:spLocks noChangeArrowheads="1"/>
              </p:cNvSpPr>
              <p:nvPr/>
            </p:nvSpPr>
            <p:spPr bwMode="auto">
              <a:xfrm>
                <a:off x="5779222" y="3985205"/>
                <a:ext cx="685799" cy="10275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vi-VN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altLang="vi-VN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altLang="vi-VN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altLang="vi-VN" dirty="0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Text Box 1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79222" y="3985205"/>
                <a:ext cx="685799" cy="1027525"/>
              </a:xfrm>
              <a:prstGeom prst="rect">
                <a:avLst/>
              </a:prstGeom>
              <a:blipFill>
                <a:blip r:embed="rId2"/>
                <a:stretch>
                  <a:fillRect r="-1238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 Box 26"/>
          <p:cNvSpPr txBox="1">
            <a:spLocks noChangeArrowheads="1"/>
          </p:cNvSpPr>
          <p:nvPr/>
        </p:nvSpPr>
        <p:spPr bwMode="auto">
          <a:xfrm>
            <a:off x="6129740" y="3068667"/>
            <a:ext cx="12954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dirty="0">
                <a:solidFill>
                  <a:srgbClr val="FF0000"/>
                </a:solidFill>
                <a:latin typeface="Times New Roman" panose="02020603050405020304" pitchFamily="18" charset="0"/>
              </a:rPr>
              <a:t>0,05</a:t>
            </a:r>
          </a:p>
        </p:txBody>
      </p:sp>
      <p:sp>
        <p:nvSpPr>
          <p:cNvPr id="28" name="Text Box 8"/>
          <p:cNvSpPr txBox="1">
            <a:spLocks noChangeArrowheads="1"/>
          </p:cNvSpPr>
          <p:nvPr/>
        </p:nvSpPr>
        <p:spPr bwMode="auto">
          <a:xfrm>
            <a:off x="8266699" y="4214178"/>
            <a:ext cx="195728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3600" dirty="0">
                <a:latin typeface="Times New Roman" panose="02020603050405020304" pitchFamily="18" charset="0"/>
              </a:rPr>
              <a:t>625% =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 Box 119"/>
              <p:cNvSpPr txBox="1">
                <a:spLocks noChangeArrowheads="1"/>
              </p:cNvSpPr>
              <p:nvPr/>
            </p:nvSpPr>
            <p:spPr bwMode="auto">
              <a:xfrm>
                <a:off x="9881086" y="3982424"/>
                <a:ext cx="685799" cy="10275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vi-VN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altLang="vi-VN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625</m:t>
                          </m:r>
                        </m:num>
                        <m:den>
                          <m:r>
                            <a:rPr lang="en-GB" altLang="vi-VN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altLang="vi-VN" dirty="0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Text Box 1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881086" y="3982424"/>
                <a:ext cx="685799" cy="1027525"/>
              </a:xfrm>
              <a:prstGeom prst="rect">
                <a:avLst/>
              </a:prstGeom>
              <a:blipFill>
                <a:blip r:embed="rId3"/>
                <a:stretch>
                  <a:fillRect r="-125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 Box 27"/>
          <p:cNvSpPr txBox="1">
            <a:spLocks noChangeArrowheads="1"/>
          </p:cNvSpPr>
          <p:nvPr/>
        </p:nvSpPr>
        <p:spPr bwMode="auto">
          <a:xfrm>
            <a:off x="9359285" y="3078163"/>
            <a:ext cx="144512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dirty="0">
                <a:solidFill>
                  <a:srgbClr val="FF0000"/>
                </a:solidFill>
                <a:latin typeface="Times New Roman" panose="02020603050405020304" pitchFamily="18" charset="0"/>
              </a:rPr>
              <a:t> 6,25</a:t>
            </a:r>
          </a:p>
        </p:txBody>
      </p:sp>
      <p:sp>
        <p:nvSpPr>
          <p:cNvPr id="31" name="Text Box 3"/>
          <p:cNvSpPr txBox="1">
            <a:spLocks noChangeArrowheads="1"/>
          </p:cNvSpPr>
          <p:nvPr/>
        </p:nvSpPr>
        <p:spPr bwMode="auto">
          <a:xfrm>
            <a:off x="1191435" y="1308311"/>
            <a:ext cx="2819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vi-VN" dirty="0">
                <a:solidFill>
                  <a:srgbClr val="0000FF"/>
                </a:solidFill>
                <a:latin typeface="Times New Roman" panose="02020603050405020304" pitchFamily="18" charset="0"/>
              </a:rPr>
              <a:t>0,35 = </a:t>
            </a:r>
          </a:p>
        </p:txBody>
      </p:sp>
      <p:sp>
        <p:nvSpPr>
          <p:cNvPr id="32" name="Text Box 21"/>
          <p:cNvSpPr txBox="1">
            <a:spLocks noChangeArrowheads="1"/>
          </p:cNvSpPr>
          <p:nvPr/>
        </p:nvSpPr>
        <p:spPr bwMode="auto">
          <a:xfrm>
            <a:off x="2497407" y="1276801"/>
            <a:ext cx="12192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dirty="0">
                <a:solidFill>
                  <a:srgbClr val="FF0000"/>
                </a:solidFill>
                <a:latin typeface="Times New Roman" panose="02020603050405020304" pitchFamily="18" charset="0"/>
              </a:rPr>
              <a:t>35%</a:t>
            </a:r>
          </a:p>
        </p:txBody>
      </p:sp>
      <p:sp>
        <p:nvSpPr>
          <p:cNvPr id="33" name="Text Box 5"/>
          <p:cNvSpPr txBox="1">
            <a:spLocks noChangeArrowheads="1"/>
          </p:cNvSpPr>
          <p:nvPr/>
        </p:nvSpPr>
        <p:spPr bwMode="auto">
          <a:xfrm>
            <a:off x="1210161" y="3144439"/>
            <a:ext cx="21148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3600" dirty="0">
                <a:solidFill>
                  <a:schemeClr val="accent2"/>
                </a:solidFill>
                <a:latin typeface="Times New Roman" panose="02020603050405020304" pitchFamily="18" charset="0"/>
              </a:rPr>
              <a:t>45%</a:t>
            </a:r>
            <a:r>
              <a:rPr lang="en-US" altLang="vi-VN" sz="3600" dirty="0">
                <a:latin typeface="Times New Roman" panose="02020603050405020304" pitchFamily="18" charset="0"/>
              </a:rPr>
              <a:t> </a:t>
            </a:r>
            <a:r>
              <a:rPr lang="en-US" altLang="vi-VN" sz="3600" dirty="0">
                <a:solidFill>
                  <a:schemeClr val="accent2"/>
                </a:solidFill>
                <a:latin typeface="Times New Roman" panose="02020603050405020304" pitchFamily="18" charset="0"/>
              </a:rPr>
              <a:t>=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	</a:t>
            </a:r>
          </a:p>
        </p:txBody>
      </p:sp>
      <p:sp>
        <p:nvSpPr>
          <p:cNvPr id="34" name="Text Box 23"/>
          <p:cNvSpPr txBox="1">
            <a:spLocks noChangeArrowheads="1"/>
          </p:cNvSpPr>
          <p:nvPr/>
        </p:nvSpPr>
        <p:spPr bwMode="auto">
          <a:xfrm>
            <a:off x="2739448" y="4131095"/>
            <a:ext cx="142487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dirty="0">
                <a:solidFill>
                  <a:srgbClr val="FF0000"/>
                </a:solidFill>
                <a:latin typeface="Times New Roman" panose="02020603050405020304" pitchFamily="18" charset="0"/>
              </a:rPr>
              <a:t> = 0,45</a:t>
            </a:r>
          </a:p>
        </p:txBody>
      </p:sp>
      <p:sp>
        <p:nvSpPr>
          <p:cNvPr id="35" name="Text Box 5"/>
          <p:cNvSpPr txBox="1">
            <a:spLocks noChangeArrowheads="1"/>
          </p:cNvSpPr>
          <p:nvPr/>
        </p:nvSpPr>
        <p:spPr bwMode="auto">
          <a:xfrm>
            <a:off x="657337" y="4175438"/>
            <a:ext cx="163365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3600" dirty="0">
                <a:solidFill>
                  <a:schemeClr val="accent2"/>
                </a:solidFill>
                <a:latin typeface="Times New Roman" panose="02020603050405020304" pitchFamily="18" charset="0"/>
              </a:rPr>
              <a:t>45%</a:t>
            </a:r>
            <a:r>
              <a:rPr lang="en-US" altLang="vi-VN" sz="3600" dirty="0">
                <a:latin typeface="Times New Roman" panose="02020603050405020304" pitchFamily="18" charset="0"/>
              </a:rPr>
              <a:t> </a:t>
            </a:r>
            <a:r>
              <a:rPr lang="en-US" altLang="vi-VN" sz="3600" dirty="0">
                <a:solidFill>
                  <a:schemeClr val="accent2"/>
                </a:solidFill>
                <a:latin typeface="Times New Roman" panose="02020603050405020304" pitchFamily="18" charset="0"/>
              </a:rPr>
              <a:t>=</a:t>
            </a:r>
            <a:endParaRPr lang="en-US" altLang="vi-VN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 Box 119"/>
              <p:cNvSpPr txBox="1">
                <a:spLocks noChangeArrowheads="1"/>
              </p:cNvSpPr>
              <p:nvPr/>
            </p:nvSpPr>
            <p:spPr bwMode="auto">
              <a:xfrm>
                <a:off x="1998446" y="3936338"/>
                <a:ext cx="685799" cy="10275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vi-VN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altLang="vi-VN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45</m:t>
                          </m:r>
                        </m:num>
                        <m:den>
                          <m:r>
                            <a:rPr lang="en-GB" altLang="vi-VN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altLang="vi-VN" dirty="0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Text Box 1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98446" y="3936338"/>
                <a:ext cx="685799" cy="1027525"/>
              </a:xfrm>
              <a:prstGeom prst="rect">
                <a:avLst/>
              </a:prstGeom>
              <a:blipFill>
                <a:blip r:embed="rId4"/>
                <a:stretch>
                  <a:fillRect r="-125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 Box 23"/>
          <p:cNvSpPr txBox="1">
            <a:spLocks noChangeArrowheads="1"/>
          </p:cNvSpPr>
          <p:nvPr/>
        </p:nvSpPr>
        <p:spPr bwMode="auto">
          <a:xfrm>
            <a:off x="2526036" y="3172452"/>
            <a:ext cx="142487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dirty="0">
                <a:solidFill>
                  <a:srgbClr val="FF0000"/>
                </a:solidFill>
                <a:latin typeface="Times New Roman" panose="02020603050405020304" pitchFamily="18" charset="0"/>
              </a:rPr>
              <a:t> 0,45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21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21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921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921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92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921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921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921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921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921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921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4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5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1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2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3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4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0" dur="80"/>
                                        <p:tgtEl>
                                          <p:spTgt spid="921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1" dur="80"/>
                                        <p:tgtEl>
                                          <p:spTgt spid="921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80"/>
                                        <p:tgtEl>
                                          <p:spTgt spid="921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7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8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9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0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6" dur="80"/>
                                        <p:tgtEl>
                                          <p:spTgt spid="921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7" dur="80"/>
                                        <p:tgtEl>
                                          <p:spTgt spid="921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80"/>
                                        <p:tgtEl>
                                          <p:spTgt spid="921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3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4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/>
      <p:bldP spid="92164" grpId="0"/>
      <p:bldP spid="92165" grpId="0"/>
      <p:bldP spid="92168" grpId="0"/>
      <p:bldP spid="92184" grpId="0"/>
      <p:bldP spid="92185" grpId="0"/>
      <p:bldP spid="92186" grpId="0"/>
      <p:bldP spid="92187" grpId="0"/>
      <p:bldP spid="25" grpId="0"/>
      <p:bldP spid="26" grpId="0" animBg="1"/>
      <p:bldP spid="27" grpId="0"/>
      <p:bldP spid="28" grpId="0"/>
      <p:bldP spid="29" grpId="0" animBg="1"/>
      <p:bldP spid="30" grpId="0"/>
      <p:bldP spid="31" grpId="0"/>
      <p:bldP spid="32" grpId="0"/>
      <p:bldP spid="33" grpId="0"/>
      <p:bldP spid="34" grpId="0"/>
      <p:bldP spid="35" grpId="0"/>
      <p:bldP spid="36" grpId="0" animBg="1"/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 Box 2"/>
          <p:cNvSpPr txBox="1">
            <a:spLocks noChangeArrowheads="1"/>
          </p:cNvSpPr>
          <p:nvPr/>
        </p:nvSpPr>
        <p:spPr bwMode="auto">
          <a:xfrm>
            <a:off x="2235992" y="545833"/>
            <a:ext cx="79248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đo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dưới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dạng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thập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94257" name="Text Box 49"/>
          <p:cNvSpPr txBox="1">
            <a:spLocks noChangeArrowheads="1"/>
          </p:cNvSpPr>
          <p:nvPr/>
        </p:nvSpPr>
        <p:spPr bwMode="auto">
          <a:xfrm>
            <a:off x="838200" y="500063"/>
            <a:ext cx="18288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 u="sng" dirty="0" err="1">
                <a:latin typeface="Times New Roman" panose="02020603050405020304" pitchFamily="18" charset="0"/>
              </a:rPr>
              <a:t>Bài</a:t>
            </a:r>
            <a:r>
              <a:rPr lang="en-US" altLang="vi-VN" b="1" u="sng" dirty="0">
                <a:latin typeface="Times New Roman" panose="02020603050405020304" pitchFamily="18" charset="0"/>
              </a:rPr>
              <a:t> 3:</a:t>
            </a:r>
          </a:p>
        </p:txBody>
      </p:sp>
      <p:graphicFrame>
        <p:nvGraphicFramePr>
          <p:cNvPr id="5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9460792"/>
              </p:ext>
            </p:extLst>
          </p:nvPr>
        </p:nvGraphicFramePr>
        <p:xfrm>
          <a:off x="5200650" y="137160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97" name="Equation" r:id="rId4" imgW="114151" imgH="215619" progId="Equation.3">
                  <p:embed/>
                </p:oleObj>
              </mc:Choice>
              <mc:Fallback>
                <p:oleObj name="Equation" r:id="rId4" imgW="114151" imgH="215619" progId="Equation.3">
                  <p:embed/>
                  <p:pic>
                    <p:nvPicPr>
                      <p:cNvPr id="0" name="Picture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0650" y="137160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7554342"/>
              </p:ext>
            </p:extLst>
          </p:nvPr>
        </p:nvGraphicFramePr>
        <p:xfrm>
          <a:off x="5200650" y="137160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98" name="Equation" r:id="rId6" imgW="114151" imgH="215619" progId="Equation.3">
                  <p:embed/>
                </p:oleObj>
              </mc:Choice>
              <mc:Fallback>
                <p:oleObj name="Equation" r:id="rId6" imgW="114151" imgH="215619" progId="Equation.3">
                  <p:embed/>
                  <p:pic>
                    <p:nvPicPr>
                      <p:cNvPr id="0" name="Picture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0650" y="137160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8001854"/>
              </p:ext>
            </p:extLst>
          </p:nvPr>
        </p:nvGraphicFramePr>
        <p:xfrm>
          <a:off x="5200650" y="137160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99" name="Equation" r:id="rId8" imgW="114151" imgH="215619" progId="Equation.3">
                  <p:embed/>
                </p:oleObj>
              </mc:Choice>
              <mc:Fallback>
                <p:oleObj name="Equation" r:id="rId8" imgW="114151" imgH="215619" progId="Equation.3">
                  <p:embed/>
                  <p:pic>
                    <p:nvPicPr>
                      <p:cNvPr id="0" name="Picture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0650" y="137160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Text Box 12"/>
          <p:cNvSpPr txBox="1">
            <a:spLocks noChangeArrowheads="1"/>
          </p:cNvSpPr>
          <p:nvPr/>
        </p:nvSpPr>
        <p:spPr bwMode="auto">
          <a:xfrm>
            <a:off x="309561" y="3209925"/>
            <a:ext cx="609600" cy="5238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2800" b="1" dirty="0">
                <a:latin typeface="Times New Roman" panose="02020603050405020304" pitchFamily="18" charset="0"/>
              </a:rPr>
              <a:t>b)                 </a:t>
            </a:r>
          </a:p>
        </p:txBody>
      </p:sp>
      <p:sp>
        <p:nvSpPr>
          <p:cNvPr id="55" name="Text Box 29"/>
          <p:cNvSpPr txBox="1">
            <a:spLocks noChangeArrowheads="1"/>
          </p:cNvSpPr>
          <p:nvPr/>
        </p:nvSpPr>
        <p:spPr bwMode="auto">
          <a:xfrm>
            <a:off x="242887" y="1479550"/>
            <a:ext cx="604838" cy="59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dirty="0">
                <a:latin typeface="Times New Roman" panose="02020603050405020304" pitchFamily="18" charset="0"/>
              </a:rPr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 Box 38"/>
              <p:cNvSpPr txBox="1">
                <a:spLocks noChangeArrowheads="1"/>
              </p:cNvSpPr>
              <p:nvPr/>
            </p:nvSpPr>
            <p:spPr bwMode="auto">
              <a:xfrm>
                <a:off x="900113" y="1406463"/>
                <a:ext cx="2528887" cy="8746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vi-VN" sz="36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altLang="vi-VN" sz="3600" b="0" i="0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altLang="vi-VN" sz="3600" b="0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altLang="vi-VN" sz="3600" b="0" i="0" dirty="0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altLang="vi-VN" dirty="0" err="1">
                    <a:latin typeface="Times New Roman" panose="02020603050405020304" pitchFamily="18" charset="0"/>
                  </a:rPr>
                  <a:t>giờ</a:t>
                </a:r>
                <a:r>
                  <a:rPr lang="en-US" altLang="vi-VN" dirty="0">
                    <a:latin typeface="Times New Roman" panose="02020603050405020304" pitchFamily="18" charset="0"/>
                  </a:rPr>
                  <a:t> =</a:t>
                </a:r>
              </a:p>
            </p:txBody>
          </p:sp>
        </mc:Choice>
        <mc:Fallback xmlns="">
          <p:sp>
            <p:nvSpPr>
              <p:cNvPr id="58" name="Text 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00113" y="1406463"/>
                <a:ext cx="2528887" cy="874663"/>
              </a:xfrm>
              <a:prstGeom prst="rect">
                <a:avLst/>
              </a:prstGeom>
              <a:blipFill>
                <a:blip r:embed="rId9"/>
                <a:stretch>
                  <a:fillRect b="-629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 Box 44"/>
              <p:cNvSpPr txBox="1">
                <a:spLocks noChangeArrowheads="1"/>
              </p:cNvSpPr>
              <p:nvPr/>
            </p:nvSpPr>
            <p:spPr bwMode="auto">
              <a:xfrm>
                <a:off x="885824" y="3074652"/>
                <a:ext cx="1752600" cy="8726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vi-VN" sz="36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altLang="vi-VN" sz="3600" b="0" i="0" dirty="0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altLang="vi-VN" sz="3600" dirty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vi-VN" dirty="0">
                    <a:latin typeface="Times New Roman" panose="02020603050405020304" pitchFamily="18" charset="0"/>
                  </a:rPr>
                  <a:t>   km =</a:t>
                </a:r>
              </a:p>
            </p:txBody>
          </p:sp>
        </mc:Choice>
        <mc:Fallback xmlns="">
          <p:sp>
            <p:nvSpPr>
              <p:cNvPr id="64" name="Text 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85824" y="3074652"/>
                <a:ext cx="1752600" cy="872675"/>
              </a:xfrm>
              <a:prstGeom prst="rect">
                <a:avLst/>
              </a:prstGeom>
              <a:blipFill>
                <a:blip r:embed="rId10"/>
                <a:stretch>
                  <a:fillRect r="-7986" b="-555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 Box 60"/>
              <p:cNvSpPr txBox="1">
                <a:spLocks noChangeArrowheads="1"/>
              </p:cNvSpPr>
              <p:nvPr/>
            </p:nvSpPr>
            <p:spPr bwMode="auto">
              <a:xfrm>
                <a:off x="4400550" y="1517923"/>
                <a:ext cx="2533650" cy="8757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vi-VN" sz="36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altLang="vi-VN" sz="3600" b="0" i="0" dirty="0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altLang="vi-VN" sz="3600" b="0" i="0" dirty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altLang="vi-VN" dirty="0">
                    <a:latin typeface="Times New Roman" panose="02020603050405020304" pitchFamily="18" charset="0"/>
                  </a:rPr>
                  <a:t> giờ =</a:t>
                </a:r>
              </a:p>
            </p:txBody>
          </p:sp>
        </mc:Choice>
        <mc:Fallback xmlns="">
          <p:sp>
            <p:nvSpPr>
              <p:cNvPr id="68" name="Text 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00550" y="1517923"/>
                <a:ext cx="2533650" cy="875753"/>
              </a:xfrm>
              <a:prstGeom prst="rect">
                <a:avLst/>
              </a:prstGeom>
              <a:blipFill>
                <a:blip r:embed="rId11"/>
                <a:stretch>
                  <a:fillRect b="-625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57"/>
              <p:cNvSpPr>
                <a:spLocks noChangeArrowheads="1"/>
              </p:cNvSpPr>
              <p:nvPr/>
            </p:nvSpPr>
            <p:spPr bwMode="auto">
              <a:xfrm>
                <a:off x="7905750" y="1519013"/>
                <a:ext cx="2019300" cy="8746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vi-VN" sz="36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altLang="vi-VN" sz="36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altLang="vi-VN" sz="3600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altLang="vi-VN" dirty="0">
                    <a:latin typeface="Times New Roman" panose="02020603050405020304" pitchFamily="18" charset="0"/>
                  </a:rPr>
                  <a:t> phút =</a:t>
                </a:r>
              </a:p>
            </p:txBody>
          </p:sp>
        </mc:Choice>
        <mc:Fallback xmlns="">
          <p:sp>
            <p:nvSpPr>
              <p:cNvPr id="69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05750" y="1519013"/>
                <a:ext cx="2019300" cy="874663"/>
              </a:xfrm>
              <a:prstGeom prst="rect">
                <a:avLst/>
              </a:prstGeom>
              <a:blipFill>
                <a:blip r:embed="rId12"/>
                <a:stretch>
                  <a:fillRect b="-555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 Box 66"/>
              <p:cNvSpPr txBox="1">
                <a:spLocks noChangeArrowheads="1"/>
              </p:cNvSpPr>
              <p:nvPr/>
            </p:nvSpPr>
            <p:spPr bwMode="auto">
              <a:xfrm>
                <a:off x="4572000" y="2930785"/>
                <a:ext cx="2714625" cy="8792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vi-VN" sz="36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altLang="vi-VN" sz="36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altLang="vi-VN" sz="3600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en-GB" altLang="vi-VN" sz="3600" b="0" i="0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vi-VN" dirty="0">
                    <a:latin typeface="Times New Roman" panose="02020603050405020304" pitchFamily="18" charset="0"/>
                  </a:rPr>
                  <a:t>km =</a:t>
                </a:r>
              </a:p>
            </p:txBody>
          </p:sp>
        </mc:Choice>
        <mc:Fallback xmlns="">
          <p:sp>
            <p:nvSpPr>
              <p:cNvPr id="72" name="Text 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0" y="2930785"/>
                <a:ext cx="2714625" cy="879215"/>
              </a:xfrm>
              <a:prstGeom prst="rect">
                <a:avLst/>
              </a:prstGeom>
              <a:blipFill>
                <a:blip r:embed="rId13"/>
                <a:stretch>
                  <a:fillRect b="-625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 Box 54"/>
              <p:cNvSpPr txBox="1">
                <a:spLocks noChangeArrowheads="1"/>
              </p:cNvSpPr>
              <p:nvPr/>
            </p:nvSpPr>
            <p:spPr bwMode="auto">
              <a:xfrm>
                <a:off x="8034338" y="3016675"/>
                <a:ext cx="1681162" cy="8925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vi-VN" sz="3600" b="1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altLang="vi-VN" sz="3600" b="1" i="1" dirty="0" smtClean="0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GB" altLang="vi-VN" sz="3600" b="1" i="1" dirty="0" smtClean="0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vi-VN" dirty="0">
                    <a:latin typeface="Times New Roman" panose="02020603050405020304" pitchFamily="18" charset="0"/>
                  </a:rPr>
                  <a:t> kg =</a:t>
                </a:r>
              </a:p>
            </p:txBody>
          </p:sp>
        </mc:Choice>
        <mc:Fallback xmlns="">
          <p:sp>
            <p:nvSpPr>
              <p:cNvPr id="73" name="Text 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034338" y="3016675"/>
                <a:ext cx="1681162" cy="892552"/>
              </a:xfrm>
              <a:prstGeom prst="rect">
                <a:avLst/>
              </a:prstGeom>
              <a:blipFill>
                <a:blip r:embed="rId14"/>
                <a:stretch>
                  <a:fillRect b="-616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Text Box 40"/>
          <p:cNvSpPr txBox="1">
            <a:spLocks noChangeArrowheads="1"/>
          </p:cNvSpPr>
          <p:nvPr/>
        </p:nvSpPr>
        <p:spPr bwMode="auto">
          <a:xfrm>
            <a:off x="2381250" y="1584102"/>
            <a:ext cx="17526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dirty="0">
                <a:solidFill>
                  <a:srgbClr val="FF0066"/>
                </a:solidFill>
                <a:latin typeface="Times New Roman" panose="02020603050405020304" pitchFamily="18" charset="0"/>
              </a:rPr>
              <a:t>0,5 </a:t>
            </a:r>
            <a:r>
              <a:rPr lang="en-US" altLang="vi-VN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giờ</a:t>
            </a:r>
            <a:endParaRPr lang="en-US" altLang="vi-VN" dirty="0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77" name="Text Box 62"/>
          <p:cNvSpPr txBox="1">
            <a:spLocks noChangeArrowheads="1"/>
          </p:cNvSpPr>
          <p:nvPr/>
        </p:nvSpPr>
        <p:spPr bwMode="auto">
          <a:xfrm>
            <a:off x="5905500" y="1623218"/>
            <a:ext cx="17526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dirty="0">
                <a:solidFill>
                  <a:srgbClr val="FF0066"/>
                </a:solidFill>
                <a:latin typeface="Times New Roman" panose="02020603050405020304" pitchFamily="18" charset="0"/>
              </a:rPr>
              <a:t>0,75 </a:t>
            </a:r>
            <a:r>
              <a:rPr lang="en-US" altLang="vi-VN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giờ</a:t>
            </a:r>
            <a:endParaRPr lang="en-US" altLang="vi-VN" dirty="0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79" name="Text Box 53"/>
          <p:cNvSpPr txBox="1">
            <a:spLocks noChangeArrowheads="1"/>
          </p:cNvSpPr>
          <p:nvPr/>
        </p:nvSpPr>
        <p:spPr bwMode="auto">
          <a:xfrm>
            <a:off x="9601200" y="1641370"/>
            <a:ext cx="19050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dirty="0">
                <a:solidFill>
                  <a:srgbClr val="FF0066"/>
                </a:solidFill>
                <a:latin typeface="Times New Roman" panose="02020603050405020304" pitchFamily="18" charset="0"/>
              </a:rPr>
              <a:t>0,25 </a:t>
            </a:r>
            <a:r>
              <a:rPr lang="en-US" altLang="vi-VN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phút</a:t>
            </a:r>
            <a:endParaRPr lang="en-US" altLang="vi-VN" dirty="0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80" name="Text Box 41"/>
          <p:cNvSpPr txBox="1">
            <a:spLocks noChangeArrowheads="1"/>
          </p:cNvSpPr>
          <p:nvPr/>
        </p:nvSpPr>
        <p:spPr bwMode="auto">
          <a:xfrm>
            <a:off x="2638424" y="3173077"/>
            <a:ext cx="14478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dirty="0">
                <a:solidFill>
                  <a:srgbClr val="FF0066"/>
                </a:solidFill>
                <a:latin typeface="Times New Roman" panose="02020603050405020304" pitchFamily="18" charset="0"/>
              </a:rPr>
              <a:t>3,5 km</a:t>
            </a:r>
          </a:p>
        </p:txBody>
      </p:sp>
      <p:sp>
        <p:nvSpPr>
          <p:cNvPr id="81" name="Text Box 63"/>
          <p:cNvSpPr txBox="1">
            <a:spLocks noChangeArrowheads="1"/>
          </p:cNvSpPr>
          <p:nvPr/>
        </p:nvSpPr>
        <p:spPr bwMode="auto">
          <a:xfrm>
            <a:off x="6250782" y="3073400"/>
            <a:ext cx="14478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dirty="0">
                <a:solidFill>
                  <a:srgbClr val="FF0066"/>
                </a:solidFill>
                <a:latin typeface="Times New Roman" panose="02020603050405020304" pitchFamily="18" charset="0"/>
              </a:rPr>
              <a:t>0,3 km</a:t>
            </a:r>
          </a:p>
        </p:txBody>
      </p:sp>
      <p:sp>
        <p:nvSpPr>
          <p:cNvPr id="82" name="Text Box 56"/>
          <p:cNvSpPr txBox="1">
            <a:spLocks noChangeArrowheads="1"/>
          </p:cNvSpPr>
          <p:nvPr/>
        </p:nvSpPr>
        <p:spPr bwMode="auto">
          <a:xfrm>
            <a:off x="9405939" y="3149600"/>
            <a:ext cx="19050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dirty="0">
                <a:solidFill>
                  <a:srgbClr val="FF0066"/>
                </a:solidFill>
                <a:latin typeface="Times New Roman" panose="02020603050405020304" pitchFamily="18" charset="0"/>
              </a:rPr>
              <a:t>0,4 kg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42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42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42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40"/>
                            </p:stCondLst>
                            <p:childTnLst>
                              <p:par>
                                <p:cTn id="1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4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0"/>
                            </p:stCondLst>
                            <p:childTnLst>
                              <p:par>
                                <p:cTn id="2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80"/>
                            </p:stCondLst>
                            <p:childTnLst>
                              <p:par>
                                <p:cTn id="4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80"/>
                            </p:stCondLst>
                            <p:childTnLst>
                              <p:par>
                                <p:cTn id="4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320"/>
                            </p:stCondLst>
                            <p:childTnLst>
                              <p:par>
                                <p:cTn id="5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20"/>
                            </p:stCondLst>
                            <p:childTnLst>
                              <p:par>
                                <p:cTn id="5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8" dur="80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9" dur="80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80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5" dur="80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6" dur="80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80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2" dur="80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3" dur="80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80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9" dur="80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0" dur="80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80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6" dur="80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7" dur="80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80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3" dur="80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4" dur="80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80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0" grpId="0"/>
      <p:bldP spid="94257" grpId="0"/>
      <p:bldP spid="54" grpId="0" animBg="1"/>
      <p:bldP spid="55" grpId="0"/>
      <p:bldP spid="58" grpId="0" animBg="1"/>
      <p:bldP spid="64" grpId="0" animBg="1"/>
      <p:bldP spid="68" grpId="0" animBg="1"/>
      <p:bldP spid="69" grpId="0" animBg="1"/>
      <p:bldP spid="72" grpId="0" animBg="1"/>
      <p:bldP spid="73" grpId="0" animBg="1"/>
      <p:bldP spid="74" grpId="0"/>
      <p:bldP spid="77" grpId="0"/>
      <p:bldP spid="79" grpId="0"/>
      <p:bldP spid="80" grpId="0"/>
      <p:bldP spid="81" grpId="0"/>
      <p:bldP spid="8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4"/>
          <p:cNvSpPr txBox="1">
            <a:spLocks noChangeArrowheads="1"/>
          </p:cNvSpPr>
          <p:nvPr/>
        </p:nvSpPr>
        <p:spPr bwMode="auto">
          <a:xfrm>
            <a:off x="533400" y="457201"/>
            <a:ext cx="135165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u="sng" dirty="0" err="1">
                <a:latin typeface="Times New Roman" panose="02020603050405020304" pitchFamily="18" charset="0"/>
              </a:rPr>
              <a:t>Bài</a:t>
            </a:r>
            <a:r>
              <a:rPr lang="en-US" altLang="en-US" sz="3600" b="1" u="sng" dirty="0">
                <a:latin typeface="Times New Roman" panose="02020603050405020304" pitchFamily="18" charset="0"/>
              </a:rPr>
              <a:t> 4:</a:t>
            </a:r>
          </a:p>
        </p:txBody>
      </p:sp>
      <p:sp>
        <p:nvSpPr>
          <p:cNvPr id="48131" name="Text Box 5"/>
          <p:cNvSpPr txBox="1">
            <a:spLocks noChangeArrowheads="1"/>
          </p:cNvSpPr>
          <p:nvPr/>
        </p:nvSpPr>
        <p:spPr bwMode="auto">
          <a:xfrm>
            <a:off x="1905000" y="482601"/>
            <a:ext cx="82301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solidFill>
                  <a:srgbClr val="660066"/>
                </a:solidFill>
                <a:latin typeface="Times New Roman" panose="02020603050405020304" pitchFamily="18" charset="0"/>
              </a:rPr>
              <a:t>Viết</a:t>
            </a:r>
            <a:r>
              <a:rPr lang="en-US" altLang="en-US" sz="3600" b="1" dirty="0">
                <a:solidFill>
                  <a:srgbClr val="66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660066"/>
                </a:solidFill>
                <a:latin typeface="Times New Roman" panose="02020603050405020304" pitchFamily="18" charset="0"/>
              </a:rPr>
              <a:t>các</a:t>
            </a:r>
            <a:r>
              <a:rPr lang="en-US" altLang="en-US" sz="3600" b="1" dirty="0">
                <a:solidFill>
                  <a:srgbClr val="66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660066"/>
                </a:solidFill>
                <a:latin typeface="Times New Roman" panose="02020603050405020304" pitchFamily="18" charset="0"/>
              </a:rPr>
              <a:t>sô</a:t>
            </a:r>
            <a:r>
              <a:rPr lang="en-US" altLang="en-US" sz="3600" b="1" dirty="0">
                <a:solidFill>
                  <a:srgbClr val="660066"/>
                </a:solidFill>
                <a:latin typeface="Times New Roman" panose="02020603050405020304" pitchFamily="18" charset="0"/>
              </a:rPr>
              <a:t>́ </a:t>
            </a:r>
            <a:r>
              <a:rPr lang="en-US" altLang="en-US" sz="3600" b="1" dirty="0" err="1">
                <a:solidFill>
                  <a:srgbClr val="660066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3600" b="1" dirty="0">
                <a:solidFill>
                  <a:srgbClr val="66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660066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en-US" sz="3600" b="1" dirty="0">
                <a:solidFill>
                  <a:srgbClr val="66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660066"/>
                </a:solidFill>
                <a:latin typeface="Times New Roman" panose="02020603050405020304" pitchFamily="18" charset="0"/>
              </a:rPr>
              <a:t>thư</a:t>
            </a:r>
            <a:r>
              <a:rPr lang="en-US" altLang="en-US" sz="3600" b="1" dirty="0">
                <a:solidFill>
                  <a:srgbClr val="660066"/>
                </a:solidFill>
                <a:latin typeface="Times New Roman" panose="02020603050405020304" pitchFamily="18" charset="0"/>
              </a:rPr>
              <a:t>́ </a:t>
            </a:r>
            <a:r>
              <a:rPr lang="en-US" altLang="en-US" sz="3600" b="1" dirty="0" err="1">
                <a:solidFill>
                  <a:srgbClr val="660066"/>
                </a:solidFill>
                <a:latin typeface="Times New Roman" panose="02020603050405020304" pitchFamily="18" charset="0"/>
              </a:rPr>
              <a:t>tư</a:t>
            </a:r>
            <a:r>
              <a:rPr lang="en-US" altLang="en-US" sz="3600" b="1" dirty="0">
                <a:solidFill>
                  <a:srgbClr val="660066"/>
                </a:solidFill>
                <a:latin typeface="Times New Roman" panose="02020603050405020304" pitchFamily="18" charset="0"/>
              </a:rPr>
              <a:t>̣ </a:t>
            </a:r>
            <a:r>
              <a:rPr lang="en-US" altLang="en-US" sz="3600" b="1" dirty="0" err="1">
                <a:solidFill>
                  <a:srgbClr val="660066"/>
                </a:solidFill>
                <a:latin typeface="Times New Roman" panose="02020603050405020304" pitchFamily="18" charset="0"/>
              </a:rPr>
              <a:t>tư</a:t>
            </a:r>
            <a:r>
              <a:rPr lang="en-US" altLang="en-US" sz="3600" b="1" dirty="0">
                <a:solidFill>
                  <a:srgbClr val="660066"/>
                </a:solidFill>
                <a:latin typeface="Times New Roman" panose="02020603050405020304" pitchFamily="18" charset="0"/>
              </a:rPr>
              <a:t>̀ bé </a:t>
            </a:r>
            <a:r>
              <a:rPr lang="en-US" altLang="en-US" sz="3600" b="1" dirty="0" err="1">
                <a:solidFill>
                  <a:srgbClr val="660066"/>
                </a:solidFill>
                <a:latin typeface="Times New Roman" panose="02020603050405020304" pitchFamily="18" charset="0"/>
              </a:rPr>
              <a:t>đến</a:t>
            </a:r>
            <a:r>
              <a:rPr lang="en-US" altLang="en-US" sz="3600" b="1" dirty="0">
                <a:solidFill>
                  <a:srgbClr val="66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660066"/>
                </a:solidFill>
                <a:latin typeface="Times New Roman" panose="02020603050405020304" pitchFamily="18" charset="0"/>
              </a:rPr>
              <a:t>lớn</a:t>
            </a:r>
            <a:r>
              <a:rPr lang="en-US" altLang="en-US" sz="3600" b="1" dirty="0">
                <a:solidFill>
                  <a:srgbClr val="660066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48132" name="Text Box 6"/>
          <p:cNvSpPr txBox="1">
            <a:spLocks noChangeArrowheads="1"/>
          </p:cNvSpPr>
          <p:nvPr/>
        </p:nvSpPr>
        <p:spPr bwMode="auto">
          <a:xfrm>
            <a:off x="1981200" y="1219201"/>
            <a:ext cx="616707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</a:rPr>
              <a:t>a</a:t>
            </a:r>
            <a:r>
              <a:rPr lang="vi-VN" altLang="en-US" b="1" dirty="0">
                <a:latin typeface="Times New Roman" panose="02020603050405020304" pitchFamily="18" charset="0"/>
              </a:rPr>
              <a:t>) </a:t>
            </a:r>
            <a:r>
              <a:rPr lang="en-US" altLang="en-US" b="1" dirty="0">
                <a:latin typeface="Times New Roman" panose="02020603050405020304" pitchFamily="18" charset="0"/>
              </a:rPr>
              <a:t>4,5   ;   4,23   ;   4,505   ;   4,203  </a:t>
            </a:r>
          </a:p>
        </p:txBody>
      </p:sp>
      <p:sp>
        <p:nvSpPr>
          <p:cNvPr id="48133" name="Text Box 7"/>
          <p:cNvSpPr txBox="1">
            <a:spLocks noChangeArrowheads="1"/>
          </p:cNvSpPr>
          <p:nvPr/>
        </p:nvSpPr>
        <p:spPr bwMode="auto">
          <a:xfrm>
            <a:off x="1981200" y="2590801"/>
            <a:ext cx="526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b</a:t>
            </a:r>
            <a:r>
              <a:rPr lang="vi-VN" altLang="en-US" sz="2800" b="1">
                <a:latin typeface="Times New Roman" panose="02020603050405020304" pitchFamily="18" charset="0"/>
              </a:rPr>
              <a:t>) </a:t>
            </a:r>
            <a:r>
              <a:rPr lang="en-US" altLang="en-US" sz="2800" b="1">
                <a:latin typeface="Times New Roman" panose="02020603050405020304" pitchFamily="18" charset="0"/>
              </a:rPr>
              <a:t> 72,1  ;   69,8  ;   71,2  ;   69,78  </a:t>
            </a:r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2133600" y="1905001"/>
            <a:ext cx="2400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Thư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́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tư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̣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viết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là:</a:t>
            </a:r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2133600" y="3367089"/>
            <a:ext cx="2400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Thứ tự viết là:</a:t>
            </a:r>
          </a:p>
        </p:txBody>
      </p:sp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4495800" y="1905001"/>
            <a:ext cx="11128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4,203;</a:t>
            </a: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5638800" y="1919289"/>
            <a:ext cx="10223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4,23; 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6629400" y="1905001"/>
            <a:ext cx="9334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4,5 ; 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7467601" y="1905001"/>
            <a:ext cx="11715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4,505  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4495801" y="3352801"/>
            <a:ext cx="1203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69,78 ;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5715000" y="3352801"/>
            <a:ext cx="10223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69,8 ;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6553200" y="3352801"/>
            <a:ext cx="111280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71,2 ;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7696200" y="3352801"/>
            <a:ext cx="9028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72,1 </a:t>
            </a:r>
          </a:p>
        </p:txBody>
      </p:sp>
    </p:spTree>
    <p:extLst>
      <p:ext uri="{BB962C8B-B14F-4D97-AF65-F5344CB8AC3E}">
        <p14:creationId xmlns:p14="http://schemas.microsoft.com/office/powerpoint/2010/main" val="3736961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6" grpId="0"/>
      <p:bldP spid="27657" grpId="0"/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ext Box 2"/>
          <p:cNvSpPr txBox="1">
            <a:spLocks noChangeArrowheads="1"/>
          </p:cNvSpPr>
          <p:nvPr/>
        </p:nvSpPr>
        <p:spPr bwMode="auto">
          <a:xfrm>
            <a:off x="1524000" y="381000"/>
            <a:ext cx="98298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Tìm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thập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thích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chỗ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chấm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sao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3993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3056441"/>
              </p:ext>
            </p:extLst>
          </p:nvPr>
        </p:nvGraphicFramePr>
        <p:xfrm>
          <a:off x="5391150" y="2021059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62" name="Equation" r:id="rId3" imgW="114151" imgH="215619" progId="Equation.3">
                  <p:embed/>
                </p:oleObj>
              </mc:Choice>
              <mc:Fallback>
                <p:oleObj name="Equation" r:id="rId3" imgW="114151" imgH="215619" progId="Equation.3">
                  <p:embed/>
                  <p:pic>
                    <p:nvPicPr>
                      <p:cNvPr id="0" name="Picture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1150" y="2021059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6585126"/>
              </p:ext>
            </p:extLst>
          </p:nvPr>
        </p:nvGraphicFramePr>
        <p:xfrm>
          <a:off x="5391150" y="2021059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63" name="Equation" r:id="rId5" imgW="114151" imgH="215619" progId="Equation.3">
                  <p:embed/>
                </p:oleObj>
              </mc:Choice>
              <mc:Fallback>
                <p:oleObj name="Equation" r:id="rId5" imgW="114151" imgH="215619" progId="Equation.3">
                  <p:embed/>
                  <p:pic>
                    <p:nvPicPr>
                      <p:cNvPr id="0" name="Picture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1150" y="2021059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719506"/>
              </p:ext>
            </p:extLst>
          </p:nvPr>
        </p:nvGraphicFramePr>
        <p:xfrm>
          <a:off x="5391150" y="2021059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64" name="Equation" r:id="rId6" imgW="114151" imgH="215619" progId="Equation.3">
                  <p:embed/>
                </p:oleObj>
              </mc:Choice>
              <mc:Fallback>
                <p:oleObj name="Equation" r:id="rId6" imgW="114151" imgH="215619" progId="Equation.3">
                  <p:embed/>
                  <p:pic>
                    <p:nvPicPr>
                      <p:cNvPr id="0" name="Picture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1150" y="2021059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596" name="Text Box 28"/>
          <p:cNvSpPr txBox="1">
            <a:spLocks noChangeArrowheads="1"/>
          </p:cNvSpPr>
          <p:nvPr/>
        </p:nvSpPr>
        <p:spPr bwMode="auto">
          <a:xfrm>
            <a:off x="304800" y="457200"/>
            <a:ext cx="18288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 u="sng" dirty="0" err="1">
                <a:latin typeface="Times New Roman" panose="02020603050405020304" pitchFamily="18" charset="0"/>
              </a:rPr>
              <a:t>Bài</a:t>
            </a:r>
            <a:r>
              <a:rPr lang="en-US" altLang="vi-VN" b="1" u="sng" dirty="0">
                <a:latin typeface="Times New Roman" panose="02020603050405020304" pitchFamily="18" charset="0"/>
              </a:rPr>
              <a:t> 5:</a:t>
            </a:r>
          </a:p>
        </p:txBody>
      </p:sp>
      <p:sp>
        <p:nvSpPr>
          <p:cNvPr id="109597" name="Text Box 29"/>
          <p:cNvSpPr txBox="1">
            <a:spLocks noChangeArrowheads="1"/>
          </p:cNvSpPr>
          <p:nvPr/>
        </p:nvSpPr>
        <p:spPr bwMode="auto">
          <a:xfrm>
            <a:off x="3200400" y="2016217"/>
            <a:ext cx="990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3600" b="1" dirty="0">
                <a:latin typeface="Times New Roman" panose="02020603050405020304" pitchFamily="18" charset="0"/>
              </a:rPr>
              <a:t>0,1</a:t>
            </a:r>
          </a:p>
        </p:txBody>
      </p:sp>
      <p:sp>
        <p:nvSpPr>
          <p:cNvPr id="109606" name="Text Box 38"/>
          <p:cNvSpPr txBox="1">
            <a:spLocks noChangeArrowheads="1"/>
          </p:cNvSpPr>
          <p:nvPr/>
        </p:nvSpPr>
        <p:spPr bwMode="auto">
          <a:xfrm>
            <a:off x="3790464" y="2041605"/>
            <a:ext cx="337233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3600" b="1" dirty="0">
                <a:latin typeface="Times New Roman" panose="02020603050405020304" pitchFamily="18" charset="0"/>
              </a:rPr>
              <a:t>&lt;  ……… . &lt;</a:t>
            </a:r>
          </a:p>
        </p:txBody>
      </p:sp>
      <p:sp>
        <p:nvSpPr>
          <p:cNvPr id="109607" name="Text Box 39"/>
          <p:cNvSpPr txBox="1">
            <a:spLocks noChangeArrowheads="1"/>
          </p:cNvSpPr>
          <p:nvPr/>
        </p:nvSpPr>
        <p:spPr bwMode="auto">
          <a:xfrm>
            <a:off x="6400800" y="2036939"/>
            <a:ext cx="1600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3600" b="1" dirty="0">
                <a:latin typeface="Times New Roman" panose="02020603050405020304" pitchFamily="18" charset="0"/>
              </a:rPr>
              <a:t>0,2</a:t>
            </a:r>
          </a:p>
        </p:txBody>
      </p:sp>
      <p:sp>
        <p:nvSpPr>
          <p:cNvPr id="109616" name="Text Box 48"/>
          <p:cNvSpPr txBox="1">
            <a:spLocks noChangeArrowheads="1"/>
          </p:cNvSpPr>
          <p:nvPr/>
        </p:nvSpPr>
        <p:spPr bwMode="auto">
          <a:xfrm>
            <a:off x="2133600" y="2895600"/>
            <a:ext cx="793984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40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0,11; 0,12; 0,13…….0,19</a:t>
            </a:r>
          </a:p>
        </p:txBody>
      </p:sp>
      <p:sp>
        <p:nvSpPr>
          <p:cNvPr id="24" name="Text Box 48"/>
          <p:cNvSpPr txBox="1">
            <a:spLocks noChangeArrowheads="1"/>
          </p:cNvSpPr>
          <p:nvPr/>
        </p:nvSpPr>
        <p:spPr bwMode="auto">
          <a:xfrm>
            <a:off x="2151681" y="3887744"/>
            <a:ext cx="793984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40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0,101; 0,102; 0,103…….0,109</a:t>
            </a:r>
          </a:p>
        </p:txBody>
      </p:sp>
      <p:sp>
        <p:nvSpPr>
          <p:cNvPr id="25" name="Text Box 48"/>
          <p:cNvSpPr txBox="1">
            <a:spLocks noChangeArrowheads="1"/>
          </p:cNvSpPr>
          <p:nvPr/>
        </p:nvSpPr>
        <p:spPr bwMode="auto">
          <a:xfrm>
            <a:off x="2151680" y="4702314"/>
            <a:ext cx="971647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40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0,111; 0,122; 0,133…….0,149; </a:t>
            </a:r>
          </a:p>
        </p:txBody>
      </p:sp>
      <p:sp>
        <p:nvSpPr>
          <p:cNvPr id="27" name="Text Box 48"/>
          <p:cNvSpPr txBox="1">
            <a:spLocks noChangeArrowheads="1"/>
          </p:cNvSpPr>
          <p:nvPr/>
        </p:nvSpPr>
        <p:spPr bwMode="auto">
          <a:xfrm>
            <a:off x="4339360" y="1941187"/>
            <a:ext cx="95960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 dirty="0">
                <a:solidFill>
                  <a:srgbClr val="FF0066"/>
                </a:solidFill>
                <a:latin typeface="Times New Roman" panose="02020603050405020304" pitchFamily="18" charset="0"/>
              </a:rPr>
              <a:t>0,11</a:t>
            </a:r>
          </a:p>
        </p:txBody>
      </p:sp>
      <p:sp>
        <p:nvSpPr>
          <p:cNvPr id="28" name="Text Box 48"/>
          <p:cNvSpPr txBox="1">
            <a:spLocks noChangeArrowheads="1"/>
          </p:cNvSpPr>
          <p:nvPr/>
        </p:nvSpPr>
        <p:spPr bwMode="auto">
          <a:xfrm>
            <a:off x="4285764" y="1941186"/>
            <a:ext cx="990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 dirty="0">
                <a:solidFill>
                  <a:srgbClr val="FF0066"/>
                </a:solidFill>
                <a:latin typeface="Times New Roman" panose="02020603050405020304" pitchFamily="18" charset="0"/>
              </a:rPr>
              <a:t>0,19</a:t>
            </a:r>
          </a:p>
        </p:txBody>
      </p:sp>
      <p:sp>
        <p:nvSpPr>
          <p:cNvPr id="2" name="Rectangle 1"/>
          <p:cNvSpPr/>
          <p:nvPr/>
        </p:nvSpPr>
        <p:spPr>
          <a:xfrm>
            <a:off x="4180659" y="2033959"/>
            <a:ext cx="17235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 dirty="0">
                <a:solidFill>
                  <a:srgbClr val="FF0066"/>
                </a:solidFill>
              </a:rPr>
              <a:t>0,199999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95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95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95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40"/>
                            </p:stCondLst>
                            <p:childTnLst>
                              <p:par>
                                <p:cTn id="1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9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1095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1095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1095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60"/>
                            </p:stCondLst>
                            <p:childTnLst>
                              <p:par>
                                <p:cTn id="2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1096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1096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1096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40"/>
                            </p:stCondLst>
                            <p:childTnLst>
                              <p:par>
                                <p:cTn id="2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1096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1096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1096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1096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1096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1096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9" presetClass="exit" presetSubtype="0" accel="10000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1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2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8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9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0" grpId="0"/>
      <p:bldP spid="109596" grpId="0"/>
      <p:bldP spid="109597" grpId="0"/>
      <p:bldP spid="109606" grpId="0"/>
      <p:bldP spid="109607" grpId="0"/>
      <p:bldP spid="109616" grpId="0"/>
      <p:bldP spid="24" grpId="0"/>
      <p:bldP spid="25" grpId="0"/>
      <p:bldP spid="27" grpId="0"/>
      <p:bldP spid="27" grpId="1"/>
      <p:bldP spid="28" grpId="0"/>
      <p:bldP spid="28" grpId="2"/>
      <p:bldP spid="2" grpId="0"/>
      <p:bldP spid="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4" descr="Picture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"/>
            <a:ext cx="10972800" cy="681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24000" y="990600"/>
            <a:ext cx="8305800" cy="141577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endParaRPr lang="en-US" sz="43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ristote" pitchFamily="34" charset="0"/>
            </a:endParaRPr>
          </a:p>
          <a:p>
            <a:pPr>
              <a:defRPr/>
            </a:pPr>
            <a:endParaRPr lang="en-US" sz="43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ristote" pitchFamily="34" charset="0"/>
            </a:endParaRPr>
          </a:p>
        </p:txBody>
      </p:sp>
      <p:sp>
        <p:nvSpPr>
          <p:cNvPr id="57348" name="TextBox 5"/>
          <p:cNvSpPr txBox="1">
            <a:spLocks noChangeArrowheads="1"/>
          </p:cNvSpPr>
          <p:nvPr/>
        </p:nvSpPr>
        <p:spPr bwMode="auto">
          <a:xfrm>
            <a:off x="762000" y="1406525"/>
            <a:ext cx="48768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600" dirty="0">
                <a:solidFill>
                  <a:srgbClr val="FF0000"/>
                </a:solidFill>
                <a:cs typeface="Times New Roman" panose="02020603050405020304" pitchFamily="18" charset="0"/>
              </a:rPr>
              <a:t>     D</a:t>
            </a:r>
            <a:r>
              <a:rPr lang="vi-VN" altLang="en-US" sz="6600" dirty="0">
                <a:solidFill>
                  <a:srgbClr val="FF0000"/>
                </a:solidFill>
                <a:cs typeface="Times New Roman" panose="02020603050405020304" pitchFamily="18" charset="0"/>
              </a:rPr>
              <a:t>ặn </a:t>
            </a:r>
            <a:r>
              <a:rPr lang="en-US" altLang="en-US" sz="6600" dirty="0">
                <a:solidFill>
                  <a:srgbClr val="FF0000"/>
                </a:solidFill>
                <a:cs typeface="Times New Roman" panose="02020603050405020304" pitchFamily="18" charset="0"/>
              </a:rPr>
              <a:t>d</a:t>
            </a:r>
            <a:r>
              <a:rPr lang="vi-VN" altLang="en-US" sz="6600" dirty="0">
                <a:solidFill>
                  <a:srgbClr val="FF0000"/>
                </a:solidFill>
                <a:cs typeface="Times New Roman" panose="02020603050405020304" pitchFamily="18" charset="0"/>
              </a:rPr>
              <a:t>ò</a:t>
            </a:r>
            <a:r>
              <a:rPr lang="en-US" altLang="en-US" sz="6600" dirty="0">
                <a:solidFill>
                  <a:srgbClr val="FF0000"/>
                </a:solidFill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7349" name="TextBox 4"/>
          <p:cNvSpPr txBox="1">
            <a:spLocks noChangeArrowheads="1"/>
          </p:cNvSpPr>
          <p:nvPr/>
        </p:nvSpPr>
        <p:spPr bwMode="auto">
          <a:xfrm>
            <a:off x="762000" y="2776478"/>
            <a:ext cx="9067800" cy="3428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vi-VN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ẩn 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ị 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ài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ập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vi-VN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ề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 độ dài và đo khối lượng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SGK To</a:t>
            </a:r>
            <a:r>
              <a:rPr lang="vi-VN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án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vi-VN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n-US" altLang="en-US" sz="28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267114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hủ đề của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1251</TotalTime>
  <Words>448</Words>
  <Application>Microsoft Office PowerPoint</Application>
  <PresentationFormat>Widescreen</PresentationFormat>
  <Paragraphs>96</Paragraphs>
  <Slides>11</Slides>
  <Notes>2</Notes>
  <HiddenSlides>0</HiddenSlides>
  <MMClips>1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.VnAristote</vt:lpstr>
      <vt:lpstr>Arial</vt:lpstr>
      <vt:lpstr>Cambria Math</vt:lpstr>
      <vt:lpstr>Times New Roman</vt:lpstr>
      <vt:lpstr>Default Design</vt:lpstr>
      <vt:lpstr>2_Default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Thứ ba ngày 23 tháng 3 năm 2010 Môn: Tập làm văn Bài:</dc:title>
  <dc:creator>Vicom</dc:creator>
  <cp:lastModifiedBy>Administrator</cp:lastModifiedBy>
  <cp:revision>122</cp:revision>
  <dcterms:created xsi:type="dcterms:W3CDTF">2010-03-19T21:23:18Z</dcterms:created>
  <dcterms:modified xsi:type="dcterms:W3CDTF">2023-07-23T04:33:06Z</dcterms:modified>
</cp:coreProperties>
</file>