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media1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14"/>
  </p:notesMasterIdLst>
  <p:sldIdLst>
    <p:sldId id="307" r:id="rId3"/>
    <p:sldId id="301" r:id="rId4"/>
    <p:sldId id="302" r:id="rId5"/>
    <p:sldId id="284" r:id="rId6"/>
    <p:sldId id="285" r:id="rId7"/>
    <p:sldId id="287" r:id="rId8"/>
    <p:sldId id="303" r:id="rId9"/>
    <p:sldId id="293" r:id="rId10"/>
    <p:sldId id="304" r:id="rId11"/>
    <p:sldId id="306" r:id="rId12"/>
    <p:sldId id="305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3300"/>
    <a:srgbClr val="CC3300"/>
    <a:srgbClr val="FF00FF"/>
    <a:srgbClr val="FF99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0870" autoAdjust="0"/>
  </p:normalViewPr>
  <p:slideViewPr>
    <p:cSldViewPr>
      <p:cViewPr varScale="1">
        <p:scale>
          <a:sx n="112" d="100"/>
          <a:sy n="112" d="100"/>
        </p:scale>
        <p:origin x="49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9BA5A0B-449B-4ACE-92EC-49C8886E7A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8482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A5A0B-449B-4ACE-92EC-49C8886E7AA4}" type="slidenum">
              <a:rPr lang="en-US" altLang="vi-VN" smtClean="0"/>
              <a:pPr/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166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A5A0B-449B-4ACE-92EC-49C8886E7AA4}" type="slidenum">
              <a:rPr lang="en-US" altLang="vi-VN" smtClean="0"/>
              <a:pPr/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855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166FD-B965-476C-8FAF-6CC2F4E146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805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F2998-AB99-4DF5-A8CC-A03C85F3611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921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612D4-220D-46FD-9C81-455042017D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488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63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1A569377-8C00-4718-ADBC-EF04C30873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122179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986F60C0-6AED-42F1-AE3F-0F64803DE9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206884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37AA6FAD-134A-4A41-9A40-600020BE1D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126379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81E88FCD-DB86-40E0-9FC9-D7675EE9D3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299995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40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54D11A54-DF4A-497D-92A8-C256506883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554787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605A0015-A0A5-4218-9988-C48644A400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6330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6BEA140-1C61-414E-8C10-CC3F4401A4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18275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18A07D30-54E0-4A63-96F5-A5E50243C7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8486365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C3489-8778-42BC-AA74-B9AB571403B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4064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7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6FEEA775-E1AB-49D0-BB18-CC64ABB208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714644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C71EB14-8E51-4ECA-ABB2-3B30F80A76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670645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84EDB72E-9994-4262-9F53-1B614BD960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875029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C1CC7801-EE23-4E9A-B3E7-A1ED2362DE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213368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EB02-F6AC-44D2-AD19-4DADB9606E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552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EB95F-0DB8-472A-862D-D216B29C047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065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AABDE-6E14-4C56-AE27-0F983E1D22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373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F9169-60B5-4E9B-A02E-852172ECE99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137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8B9FA-0E79-4A40-A3DB-FA47471397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985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86F92-717B-4C9C-B920-7AAD242534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607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6F803-9585-48D1-A4EB-494EE3326E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901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34A1BDB2-2C9E-4A3F-8620-835AE8F328A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E93CF49-4112-4DFA-947C-857794C6502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gif"/><Relationship Id="rId3" Type="http://schemas.openxmlformats.org/officeDocument/2006/relationships/image" Target="../media/image14.gif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gif"/><Relationship Id="rId5" Type="http://schemas.openxmlformats.org/officeDocument/2006/relationships/image" Target="../media/image27.png"/><Relationship Id="rId10" Type="http://schemas.openxmlformats.org/officeDocument/2006/relationships/image" Target="../media/image32.gif"/><Relationship Id="rId4" Type="http://schemas.openxmlformats.org/officeDocument/2006/relationships/image" Target="../media/image15.gif"/><Relationship Id="rId9" Type="http://schemas.openxmlformats.org/officeDocument/2006/relationships/image" Target="../media/image31.png"/><Relationship Id="rId1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png"/><Relationship Id="rId5" Type="http://schemas.openxmlformats.org/officeDocument/2006/relationships/image" Target="../media/image10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4708754" y="1445193"/>
            <a:ext cx="2011432" cy="596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u="sng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2695576" y="2286000"/>
            <a:ext cx="6157445" cy="179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Ôn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thập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tiếp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025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theo</a:t>
            </a:r>
            <a:r>
              <a:rPr lang="en-US" sz="2025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412" name="Picture 4" descr="ros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6" y="4714875"/>
            <a:ext cx="59918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ros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61" y="59421"/>
            <a:ext cx="457200" cy="9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rosee2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793" y="4714875"/>
            <a:ext cx="520601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valrose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739" y="4378228"/>
            <a:ext cx="3857625" cy="1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 descr="rose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31" y="118357"/>
            <a:ext cx="491133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ash42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16" y="4430911"/>
            <a:ext cx="72777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0" y="0"/>
            <a:ext cx="12192000" cy="7101408"/>
            <a:chOff x="8" y="0"/>
            <a:chExt cx="5790" cy="4320"/>
          </a:xfrm>
        </p:grpSpPr>
        <p:pic>
          <p:nvPicPr>
            <p:cNvPr id="15" name="Picture 6" descr="GRANS0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 descr="GRANS0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8" y="0"/>
              <a:ext cx="5790" cy="4320"/>
              <a:chOff x="672" y="0"/>
              <a:chExt cx="5790" cy="4320"/>
            </a:xfrm>
          </p:grpSpPr>
          <p:pic>
            <p:nvPicPr>
              <p:cNvPr id="18" name="Picture 9" descr="BD21325_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0" descr="BD21325_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1" descr="BD21325_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7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2" descr="BD21325_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081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8537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762000" y="1524000"/>
            <a:ext cx="1066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tập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thập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tiếp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F3632-3C42-4C5D-97BA-235C34BD5B0D}"/>
              </a:ext>
            </a:extLst>
          </p:cNvPr>
          <p:cNvSpPr txBox="1"/>
          <p:nvPr/>
        </p:nvSpPr>
        <p:spPr>
          <a:xfrm>
            <a:off x="3352800" y="252996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05 tháng 4 năm 2023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776478"/>
            <a:ext cx="112776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ẩn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ị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ài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ập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ề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và đo khối lượng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 To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588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1" name="Group 11"/>
          <p:cNvGrpSpPr>
            <a:grpSpLocks/>
          </p:cNvGrpSpPr>
          <p:nvPr/>
        </p:nvGrpSpPr>
        <p:grpSpPr bwMode="auto">
          <a:xfrm>
            <a:off x="4035425" y="74613"/>
            <a:ext cx="3862388" cy="1371600"/>
            <a:chOff x="2864" y="288"/>
            <a:chExt cx="1552" cy="864"/>
          </a:xfrm>
        </p:grpSpPr>
        <p:pic>
          <p:nvPicPr>
            <p:cNvPr id="58405" name="Picture 12" descr="Picture2"/>
            <p:cNvPicPr>
              <a:picLocks noChangeAspect="1" noChangeArrowheads="1" noCrop="1"/>
            </p:cNvPicPr>
            <p:nvPr/>
          </p:nvPicPr>
          <p:blipFill>
            <a:blip r:embed="rId3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6" name="Picture 13" descr="Dove-02-june"/>
            <p:cNvPicPr>
              <a:picLocks noChangeAspect="1" noChangeArrowheads="1" noCrop="1"/>
            </p:cNvPicPr>
            <p:nvPr/>
          </p:nvPicPr>
          <p:blipFill>
            <a:blip r:embed="rId4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7" name="Picture 14" descr="Dove-02-june"/>
            <p:cNvPicPr>
              <a:picLocks noChangeAspect="1" noChangeArrowheads="1" noCrop="1"/>
            </p:cNvPicPr>
            <p:nvPr/>
          </p:nvPicPr>
          <p:blipFill>
            <a:blip r:embed="rId4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2" name="Picture 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-17463"/>
            <a:ext cx="1336675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36"/>
          <p:cNvSpPr>
            <a:spLocks noChangeArrowheads="1"/>
          </p:cNvSpPr>
          <p:nvPr/>
        </p:nvSpPr>
        <p:spPr bwMode="auto">
          <a:xfrm>
            <a:off x="1541464" y="-17463"/>
            <a:ext cx="9109075" cy="6858001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8374" name="Picture 11" descr="images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5446713"/>
            <a:ext cx="1343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5" descr="image0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5665789"/>
            <a:ext cx="1847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4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4" y="5503863"/>
            <a:ext cx="1336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88" y="-17463"/>
            <a:ext cx="595312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8" name="WordArt 15"/>
          <p:cNvSpPr>
            <a:spLocks noChangeArrowheads="1" noChangeShapeType="1" noTextEdit="1"/>
          </p:cNvSpPr>
          <p:nvPr/>
        </p:nvSpPr>
        <p:spPr bwMode="auto">
          <a:xfrm>
            <a:off x="1612900" y="1557338"/>
            <a:ext cx="668655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thúc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grpSp>
        <p:nvGrpSpPr>
          <p:cNvPr id="58379" name="Group 15"/>
          <p:cNvGrpSpPr>
            <a:grpSpLocks/>
          </p:cNvGrpSpPr>
          <p:nvPr/>
        </p:nvGrpSpPr>
        <p:grpSpPr bwMode="auto">
          <a:xfrm>
            <a:off x="8651875" y="5327650"/>
            <a:ext cx="1189038" cy="990600"/>
            <a:chOff x="2256" y="1536"/>
            <a:chExt cx="1176" cy="744"/>
          </a:xfrm>
        </p:grpSpPr>
        <p:pic>
          <p:nvPicPr>
            <p:cNvPr id="58400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401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8402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03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04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8380" name="Group 22"/>
          <p:cNvGrpSpPr>
            <a:grpSpLocks/>
          </p:cNvGrpSpPr>
          <p:nvPr/>
        </p:nvGrpSpPr>
        <p:grpSpPr bwMode="auto">
          <a:xfrm>
            <a:off x="1752600" y="1890714"/>
            <a:ext cx="4006850" cy="657225"/>
            <a:chOff x="2350" y="1008"/>
            <a:chExt cx="1826" cy="534"/>
          </a:xfrm>
        </p:grpSpPr>
        <p:pic>
          <p:nvPicPr>
            <p:cNvPr id="58396" name="Picture 23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7" name="Picture 24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8" name="Picture 25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9" name="Picture 26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1" name="Group 39"/>
          <p:cNvGrpSpPr>
            <a:grpSpLocks/>
          </p:cNvGrpSpPr>
          <p:nvPr/>
        </p:nvGrpSpPr>
        <p:grpSpPr bwMode="auto">
          <a:xfrm>
            <a:off x="1838325" y="1287463"/>
            <a:ext cx="4006850" cy="596900"/>
            <a:chOff x="2350" y="1008"/>
            <a:chExt cx="1826" cy="534"/>
          </a:xfrm>
        </p:grpSpPr>
        <p:pic>
          <p:nvPicPr>
            <p:cNvPr id="58392" name="Picture 40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3" name="Picture 41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4" name="Picture 42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5" name="Picture 43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2" name="Group 44"/>
          <p:cNvGrpSpPr>
            <a:grpSpLocks/>
          </p:cNvGrpSpPr>
          <p:nvPr/>
        </p:nvGrpSpPr>
        <p:grpSpPr bwMode="auto">
          <a:xfrm>
            <a:off x="4064000" y="5265738"/>
            <a:ext cx="4006850" cy="596900"/>
            <a:chOff x="2350" y="1008"/>
            <a:chExt cx="1826" cy="534"/>
          </a:xfrm>
        </p:grpSpPr>
        <p:pic>
          <p:nvPicPr>
            <p:cNvPr id="58388" name="Picture 45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9" name="Picture 46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0" name="Picture 47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1" name="Picture 48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3" name="Group 49"/>
          <p:cNvGrpSpPr>
            <a:grpSpLocks/>
          </p:cNvGrpSpPr>
          <p:nvPr/>
        </p:nvGrpSpPr>
        <p:grpSpPr bwMode="auto">
          <a:xfrm rot="16535616">
            <a:off x="3301207" y="1561307"/>
            <a:ext cx="1222375" cy="655638"/>
            <a:chOff x="2350" y="1008"/>
            <a:chExt cx="1826" cy="534"/>
          </a:xfrm>
        </p:grpSpPr>
        <p:pic>
          <p:nvPicPr>
            <p:cNvPr id="58384" name="Picture 50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5" name="Picture 51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6" name="Picture 52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7" name="Picture 53" descr="SPARKL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7924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57200" y="2514600"/>
            <a:ext cx="1143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/>
              <a:t>Câu 1: Đọc các số thập phân  sau:</a:t>
            </a:r>
            <a:r>
              <a:rPr lang="en-US" altLang="en-US" sz="4000" b="1" dirty="0"/>
              <a:t> </a:t>
            </a:r>
            <a:r>
              <a:rPr lang="vi-VN" altLang="en-US" sz="4000" b="1" dirty="0"/>
              <a:t>67,432 ;  98,45 ;   7,9123</a:t>
            </a:r>
            <a:endParaRPr lang="en-US" altLang="en-US" sz="4000" b="1" dirty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914400" y="1592262"/>
            <a:ext cx="3886200" cy="769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/>
              <a:t> KHỞI ĐỘNG</a:t>
            </a:r>
            <a:endParaRPr lang="en-US" alt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F3632-3C42-4C5D-97BA-235C34BD5B0D}"/>
              </a:ext>
            </a:extLst>
          </p:cNvPr>
          <p:cNvSpPr txBox="1"/>
          <p:nvPr/>
        </p:nvSpPr>
        <p:spPr>
          <a:xfrm>
            <a:off x="3352800" y="228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04800" y="4157662"/>
            <a:ext cx="1158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/>
              <a:t>Câu 2: Nêu giá trị của chữ số 7 trong các số thập phân  sau:</a:t>
            </a:r>
            <a:r>
              <a:rPr lang="en-US" altLang="en-US" sz="4000" b="1" dirty="0"/>
              <a:t> </a:t>
            </a:r>
            <a:r>
              <a:rPr lang="vi-VN" altLang="en-US" sz="4000" b="1" dirty="0">
                <a:solidFill>
                  <a:srgbClr val="FF0000"/>
                </a:solidFill>
              </a:rPr>
              <a:t>56,472 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58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762000" y="1524000"/>
            <a:ext cx="1066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tập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vê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thập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tiếp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5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F3632-3C42-4C5D-97BA-235C34BD5B0D}"/>
              </a:ext>
            </a:extLst>
          </p:cNvPr>
          <p:cNvSpPr txBox="1"/>
          <p:nvPr/>
        </p:nvSpPr>
        <p:spPr>
          <a:xfrm>
            <a:off x="2209800" y="685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5653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943100" y="657956"/>
            <a:ext cx="883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</a:rPr>
              <a:t>Viết các số sau dưới dạng phân số thập phân: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171576" y="1297749"/>
            <a:ext cx="410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solidFill>
                  <a:schemeClr val="tx2"/>
                </a:solidFill>
                <a:latin typeface="Times New Roman" panose="02020603050405020304" pitchFamily="18" charset="0"/>
              </a:rPr>
              <a:t> 0,3; 0,72; 1,5; 9,347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233" name="Text Box 97"/>
              <p:cNvSpPr txBox="1">
                <a:spLocks noChangeArrowheads="1"/>
              </p:cNvSpPr>
              <p:nvPr/>
            </p:nvSpPr>
            <p:spPr bwMode="auto">
              <a:xfrm>
                <a:off x="5581315" y="1145912"/>
                <a:ext cx="5791200" cy="825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vi-VN" sz="3300" b="1" dirty="0">
                    <a:latin typeface="Times New Roman" panose="02020603050405020304" pitchFamily="18" charset="0"/>
                  </a:rPr>
                  <a:t>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vi-VN" sz="33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33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1315" y="1145912"/>
                <a:ext cx="5791200" cy="825867"/>
              </a:xfrm>
              <a:prstGeom prst="rect">
                <a:avLst/>
              </a:prstGeom>
              <a:blipFill>
                <a:blip r:embed="rId3"/>
                <a:stretch>
                  <a:fillRect l="-2737" b="-103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249" name="Text Box 113"/>
          <p:cNvSpPr txBox="1">
            <a:spLocks noChangeArrowheads="1"/>
          </p:cNvSpPr>
          <p:nvPr/>
        </p:nvSpPr>
        <p:spPr bwMode="auto">
          <a:xfrm>
            <a:off x="301249" y="2073491"/>
            <a:ext cx="1066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91250" name="Text Box 114"/>
          <p:cNvSpPr txBox="1">
            <a:spLocks noChangeArrowheads="1"/>
          </p:cNvSpPr>
          <p:nvPr/>
        </p:nvSpPr>
        <p:spPr bwMode="auto">
          <a:xfrm>
            <a:off x="583446" y="2533728"/>
            <a:ext cx="10198854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 dirty="0">
                <a:latin typeface="Times New Roman" panose="02020603050405020304" pitchFamily="18" charset="0"/>
              </a:rPr>
              <a:t>0,3 =		    0,72 =	          	1,5 =		        9,347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255" name="Text Box 119"/>
              <p:cNvSpPr txBox="1">
                <a:spLocks noChangeArrowheads="1"/>
              </p:cNvSpPr>
              <p:nvPr/>
            </p:nvSpPr>
            <p:spPr bwMode="auto">
              <a:xfrm>
                <a:off x="4056682" y="2292245"/>
                <a:ext cx="685799" cy="1017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55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6682" y="2292245"/>
                <a:ext cx="685799" cy="1017523"/>
              </a:xfrm>
              <a:prstGeom prst="rect">
                <a:avLst/>
              </a:prstGeom>
              <a:blipFill>
                <a:blip r:embed="rId4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257" name="Text Box 121"/>
              <p:cNvSpPr txBox="1">
                <a:spLocks noChangeArrowheads="1"/>
              </p:cNvSpPr>
              <p:nvPr/>
            </p:nvSpPr>
            <p:spPr bwMode="auto">
              <a:xfrm>
                <a:off x="6907967" y="2317353"/>
                <a:ext cx="1091581" cy="969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sz="3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altLang="vi-VN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sz="3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57" name="Text 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7967" y="2317353"/>
                <a:ext cx="1091581" cy="969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259" name="Text Box 123"/>
              <p:cNvSpPr txBox="1">
                <a:spLocks noChangeArrowheads="1"/>
              </p:cNvSpPr>
              <p:nvPr/>
            </p:nvSpPr>
            <p:spPr bwMode="auto">
              <a:xfrm>
                <a:off x="10101788" y="2390843"/>
                <a:ext cx="1288216" cy="96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sz="3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vi-VN" sz="3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</a:rPr>
                            <m:t>9347 </m:t>
                          </m:r>
                        </m:num>
                        <m:den>
                          <m:r>
                            <a:rPr lang="en-GB" altLang="vi-VN" sz="3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altLang="vi-VN" sz="3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259" name="Text 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1788" y="2390843"/>
                <a:ext cx="1288216" cy="960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289" name="Text Box 153"/>
          <p:cNvSpPr txBox="1">
            <a:spLocks noChangeArrowheads="1"/>
          </p:cNvSpPr>
          <p:nvPr/>
        </p:nvSpPr>
        <p:spPr bwMode="auto">
          <a:xfrm>
            <a:off x="538162" y="482842"/>
            <a:ext cx="1600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118"/>
              <p:cNvSpPr txBox="1">
                <a:spLocks noChangeArrowheads="1"/>
              </p:cNvSpPr>
              <p:nvPr/>
            </p:nvSpPr>
            <p:spPr bwMode="auto">
              <a:xfrm>
                <a:off x="1618282" y="2317353"/>
                <a:ext cx="609600" cy="1017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8282" y="2317353"/>
                <a:ext cx="6096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97"/>
              <p:cNvSpPr txBox="1">
                <a:spLocks noChangeArrowheads="1"/>
              </p:cNvSpPr>
              <p:nvPr/>
            </p:nvSpPr>
            <p:spPr bwMode="auto">
              <a:xfrm>
                <a:off x="297697" y="3774455"/>
                <a:ext cx="10295556" cy="825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b="1" dirty="0">
                    <a:latin typeface="Times New Roman" panose="02020603050405020304" pitchFamily="18" charset="0"/>
                  </a:rPr>
                  <a:t>b)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 =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=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=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3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altLang="vi-VN" sz="33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vi-VN" sz="3300" b="1" dirty="0">
                    <a:latin typeface="Times New Roman" panose="02020603050405020304" pitchFamily="18" charset="0"/>
                  </a:rPr>
                  <a:t>=      </a:t>
                </a:r>
              </a:p>
            </p:txBody>
          </p:sp>
        </mc:Choice>
        <mc:Fallback xmlns="">
          <p:sp>
            <p:nvSpPr>
              <p:cNvPr id="73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697" y="3774455"/>
                <a:ext cx="10295556" cy="825867"/>
              </a:xfrm>
              <a:prstGeom prst="rect">
                <a:avLst/>
              </a:prstGeom>
              <a:blipFill>
                <a:blip r:embed="rId8"/>
                <a:stretch>
                  <a:fillRect l="-1539" r="-1184" b="-10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18"/>
              <p:cNvSpPr txBox="1">
                <a:spLocks noChangeArrowheads="1"/>
              </p:cNvSpPr>
              <p:nvPr/>
            </p:nvSpPr>
            <p:spPr bwMode="auto">
              <a:xfrm>
                <a:off x="1768986" y="3678626"/>
                <a:ext cx="609600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8986" y="3678626"/>
                <a:ext cx="609600" cy="10275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118"/>
              <p:cNvSpPr txBox="1">
                <a:spLocks noChangeArrowheads="1"/>
              </p:cNvSpPr>
              <p:nvPr/>
            </p:nvSpPr>
            <p:spPr bwMode="auto">
              <a:xfrm>
                <a:off x="4228495" y="3620608"/>
                <a:ext cx="609600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8495" y="3620608"/>
                <a:ext cx="609600" cy="10275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19"/>
              <p:cNvSpPr txBox="1">
                <a:spLocks noChangeArrowheads="1"/>
              </p:cNvSpPr>
              <p:nvPr/>
            </p:nvSpPr>
            <p:spPr bwMode="auto">
              <a:xfrm>
                <a:off x="6602484" y="3577675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2484" y="3577675"/>
                <a:ext cx="685799" cy="1027525"/>
              </a:xfrm>
              <a:prstGeom prst="rect">
                <a:avLst/>
              </a:prstGeom>
              <a:blipFill>
                <a:blip r:embed="rId11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19"/>
              <p:cNvSpPr txBox="1">
                <a:spLocks noChangeArrowheads="1"/>
              </p:cNvSpPr>
              <p:nvPr/>
            </p:nvSpPr>
            <p:spPr bwMode="auto">
              <a:xfrm>
                <a:off x="9986601" y="3649138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6601" y="3649138"/>
                <a:ext cx="685799" cy="1027525"/>
              </a:xfrm>
              <a:prstGeom prst="rect">
                <a:avLst/>
              </a:prstGeom>
              <a:blipFill>
                <a:blip r:embed="rId12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1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1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1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1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1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  <p:bldP spid="91233" grpId="0" animBg="1"/>
      <p:bldP spid="91249" grpId="0"/>
      <p:bldP spid="91250" grpId="0"/>
      <p:bldP spid="91255" grpId="0" animBg="1"/>
      <p:bldP spid="91257" grpId="0" animBg="1"/>
      <p:bldP spid="91259" grpId="0" animBg="1"/>
      <p:bldP spid="91289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636034" y="436786"/>
            <a:ext cx="830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148623" y="1296394"/>
            <a:ext cx="807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0,5 =		      8,75  =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343511" y="2203584"/>
            <a:ext cx="8343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822146" y="3047495"/>
            <a:ext cx="731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  5% 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	  </a:t>
            </a:r>
            <a:r>
              <a:rPr lang="en-US" altLang="vi-VN" sz="3600" dirty="0">
                <a:latin typeface="Times New Roman" panose="02020603050405020304" pitchFamily="18" charset="0"/>
              </a:rPr>
              <a:t>625% 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5148665" y="1298300"/>
            <a:ext cx="990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50%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7975773" y="1247741"/>
            <a:ext cx="152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875 %</a:t>
            </a: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6712353" y="4310081"/>
            <a:ext cx="129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= 0,05</a:t>
            </a:r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10706505" y="4275734"/>
            <a:ext cx="1445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= 6,25</a:t>
            </a:r>
          </a:p>
        </p:txBody>
      </p:sp>
      <p:sp>
        <p:nvSpPr>
          <p:cNvPr id="34829" name="Text Box 28"/>
          <p:cNvSpPr txBox="1">
            <a:spLocks noChangeArrowheads="1"/>
          </p:cNvSpPr>
          <p:nvPr/>
        </p:nvSpPr>
        <p:spPr bwMode="auto">
          <a:xfrm>
            <a:off x="331881" y="173699"/>
            <a:ext cx="152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622411" y="4214811"/>
            <a:ext cx="1595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5%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19"/>
              <p:cNvSpPr txBox="1">
                <a:spLocks noChangeArrowheads="1"/>
              </p:cNvSpPr>
              <p:nvPr/>
            </p:nvSpPr>
            <p:spPr bwMode="auto">
              <a:xfrm>
                <a:off x="5779222" y="3985205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9222" y="3985205"/>
                <a:ext cx="685799" cy="1027525"/>
              </a:xfrm>
              <a:prstGeom prst="rect">
                <a:avLst/>
              </a:prstGeom>
              <a:blipFill>
                <a:blip r:embed="rId2"/>
                <a:stretch>
                  <a:fillRect r="-12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129740" y="3068667"/>
            <a:ext cx="129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0,05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8266699" y="4214178"/>
            <a:ext cx="19572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</a:rPr>
              <a:t>625% 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19"/>
              <p:cNvSpPr txBox="1">
                <a:spLocks noChangeArrowheads="1"/>
              </p:cNvSpPr>
              <p:nvPr/>
            </p:nvSpPr>
            <p:spPr bwMode="auto">
              <a:xfrm>
                <a:off x="9881086" y="3982424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625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1086" y="3982424"/>
                <a:ext cx="685799" cy="1027525"/>
              </a:xfrm>
              <a:prstGeom prst="rect">
                <a:avLst/>
              </a:prstGeom>
              <a:blipFill>
                <a:blip r:embed="rId3"/>
                <a:stretch>
                  <a:fillRect r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9359285" y="3078163"/>
            <a:ext cx="1445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6,25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191435" y="1308311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</a:rPr>
              <a:t>0,35 = 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2497407" y="1276801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35%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10161" y="3144439"/>
            <a:ext cx="2114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45%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2739448" y="4131095"/>
            <a:ext cx="1424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= 0,45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657337" y="4175438"/>
            <a:ext cx="16336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45%</a:t>
            </a:r>
            <a:r>
              <a:rPr lang="en-US" altLang="vi-VN" sz="3600" dirty="0">
                <a:latin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=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19"/>
              <p:cNvSpPr txBox="1">
                <a:spLocks noChangeArrowheads="1"/>
              </p:cNvSpPr>
              <p:nvPr/>
            </p:nvSpPr>
            <p:spPr bwMode="auto">
              <a:xfrm>
                <a:off x="1998446" y="3936338"/>
                <a:ext cx="685799" cy="102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vi-V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GB" altLang="vi-V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 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8446" y="3936338"/>
                <a:ext cx="685799" cy="1027525"/>
              </a:xfrm>
              <a:prstGeom prst="rect">
                <a:avLst/>
              </a:prstGeom>
              <a:blipFill>
                <a:blip r:embed="rId4"/>
                <a:stretch>
                  <a:fillRect r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2526036" y="3172452"/>
            <a:ext cx="1424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0,45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  <p:bldP spid="92165" grpId="0"/>
      <p:bldP spid="92168" grpId="0"/>
      <p:bldP spid="92184" grpId="0"/>
      <p:bldP spid="92185" grpId="0"/>
      <p:bldP spid="92186" grpId="0"/>
      <p:bldP spid="92187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235992" y="545833"/>
            <a:ext cx="792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4257" name="Text Box 49"/>
          <p:cNvSpPr txBox="1">
            <a:spLocks noChangeArrowheads="1"/>
          </p:cNvSpPr>
          <p:nvPr/>
        </p:nvSpPr>
        <p:spPr bwMode="auto">
          <a:xfrm>
            <a:off x="838200" y="500063"/>
            <a:ext cx="1828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3:</a:t>
            </a:r>
          </a:p>
        </p:txBody>
      </p:sp>
      <p:graphicFrame>
        <p:nvGraphicFramePr>
          <p:cNvPr id="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60792"/>
              </p:ext>
            </p:extLst>
          </p:nvPr>
        </p:nvGraphicFramePr>
        <p:xfrm>
          <a:off x="5200650" y="1371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1371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554342"/>
              </p:ext>
            </p:extLst>
          </p:nvPr>
        </p:nvGraphicFramePr>
        <p:xfrm>
          <a:off x="5200650" y="1371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2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1371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01854"/>
              </p:ext>
            </p:extLst>
          </p:nvPr>
        </p:nvGraphicFramePr>
        <p:xfrm>
          <a:off x="5200650" y="1371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3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137160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09561" y="3209925"/>
            <a:ext cx="6096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b)                 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242887" y="1479550"/>
            <a:ext cx="604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38"/>
              <p:cNvSpPr txBox="1">
                <a:spLocks noChangeArrowheads="1"/>
              </p:cNvSpPr>
              <p:nvPr/>
            </p:nvSpPr>
            <p:spPr bwMode="auto">
              <a:xfrm>
                <a:off x="900113" y="1406463"/>
                <a:ext cx="2528887" cy="87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altLang="vi-VN" sz="3600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vi-VN" dirty="0" err="1">
                    <a:latin typeface="Times New Roman" panose="02020603050405020304" pitchFamily="18" charset="0"/>
                  </a:rPr>
                  <a:t>giờ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5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1406463"/>
                <a:ext cx="2528887" cy="874663"/>
              </a:xfrm>
              <a:prstGeom prst="rect">
                <a:avLst/>
              </a:prstGeom>
              <a:blipFill>
                <a:blip r:embed="rId9"/>
                <a:stretch>
                  <a:fillRect b="-6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44"/>
              <p:cNvSpPr txBox="1">
                <a:spLocks noChangeArrowheads="1"/>
              </p:cNvSpPr>
              <p:nvPr/>
            </p:nvSpPr>
            <p:spPr bwMode="auto">
              <a:xfrm>
                <a:off x="885824" y="3074652"/>
                <a:ext cx="1752600" cy="872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altLang="vi-VN" sz="36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  km =</a:t>
                </a:r>
              </a:p>
            </p:txBody>
          </p:sp>
        </mc:Choice>
        <mc:Fallback xmlns="">
          <p:sp>
            <p:nvSpPr>
              <p:cNvPr id="64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824" y="3074652"/>
                <a:ext cx="1752600" cy="872675"/>
              </a:xfrm>
              <a:prstGeom prst="rect">
                <a:avLst/>
              </a:prstGeom>
              <a:blipFill>
                <a:blip r:embed="rId10"/>
                <a:stretch>
                  <a:fillRect r="-7986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60"/>
              <p:cNvSpPr txBox="1">
                <a:spLocks noChangeArrowheads="1"/>
              </p:cNvSpPr>
              <p:nvPr/>
            </p:nvSpPr>
            <p:spPr bwMode="auto">
              <a:xfrm>
                <a:off x="4400550" y="1517923"/>
                <a:ext cx="2533650" cy="8757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vi-VN" sz="3600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giờ =</a:t>
                </a:r>
              </a:p>
            </p:txBody>
          </p:sp>
        </mc:Choice>
        <mc:Fallback xmlns="">
          <p:sp>
            <p:nvSpPr>
              <p:cNvPr id="68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0550" y="1517923"/>
                <a:ext cx="2533650" cy="875753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57"/>
              <p:cNvSpPr>
                <a:spLocks noChangeArrowheads="1"/>
              </p:cNvSpPr>
              <p:nvPr/>
            </p:nvSpPr>
            <p:spPr bwMode="auto">
              <a:xfrm>
                <a:off x="7905750" y="1519013"/>
                <a:ext cx="2019300" cy="874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phút =</a:t>
                </a:r>
              </a:p>
            </p:txBody>
          </p:sp>
        </mc:Choice>
        <mc:Fallback xmlns="">
          <p:sp>
            <p:nvSpPr>
              <p:cNvPr id="69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5750" y="1519013"/>
                <a:ext cx="2019300" cy="874663"/>
              </a:xfrm>
              <a:prstGeom prst="rect">
                <a:avLst/>
              </a:prstGeom>
              <a:blipFill>
                <a:blip r:embed="rId12"/>
                <a:stretch>
                  <a:fillRect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66"/>
              <p:cNvSpPr txBox="1">
                <a:spLocks noChangeArrowheads="1"/>
              </p:cNvSpPr>
              <p:nvPr/>
            </p:nvSpPr>
            <p:spPr bwMode="auto">
              <a:xfrm>
                <a:off x="4572000" y="2930785"/>
                <a:ext cx="2714625" cy="879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vi-VN" sz="3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altLang="vi-VN" sz="36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km =</a:t>
                </a:r>
              </a:p>
            </p:txBody>
          </p:sp>
        </mc:Choice>
        <mc:Fallback xmlns="">
          <p:sp>
            <p:nvSpPr>
              <p:cNvPr id="72" name="Text 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930785"/>
                <a:ext cx="2714625" cy="879215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54"/>
              <p:cNvSpPr txBox="1">
                <a:spLocks noChangeArrowheads="1"/>
              </p:cNvSpPr>
              <p:nvPr/>
            </p:nvSpPr>
            <p:spPr bwMode="auto">
              <a:xfrm>
                <a:off x="8034338" y="3016675"/>
                <a:ext cx="1681162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vi-VN" sz="3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altLang="vi-VN" sz="36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kg =</a:t>
                </a:r>
              </a:p>
            </p:txBody>
          </p:sp>
        </mc:Choice>
        <mc:Fallback xmlns="">
          <p:sp>
            <p:nvSpPr>
              <p:cNvPr id="73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4338" y="3016675"/>
                <a:ext cx="1681162" cy="892552"/>
              </a:xfrm>
              <a:prstGeom prst="rect">
                <a:avLst/>
              </a:prstGeom>
              <a:blipFill>
                <a:blip r:embed="rId14"/>
                <a:stretch>
                  <a:fillRect b="-61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2381250" y="1584102"/>
            <a:ext cx="175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0,5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giờ</a:t>
            </a:r>
            <a:endParaRPr lang="en-US" altLang="vi-V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Text Box 62"/>
          <p:cNvSpPr txBox="1">
            <a:spLocks noChangeArrowheads="1"/>
          </p:cNvSpPr>
          <p:nvPr/>
        </p:nvSpPr>
        <p:spPr bwMode="auto">
          <a:xfrm>
            <a:off x="5905500" y="1623218"/>
            <a:ext cx="175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0,75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giờ</a:t>
            </a:r>
            <a:endParaRPr lang="en-US" altLang="vi-V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9601200" y="1641370"/>
            <a:ext cx="1905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0,25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phút</a:t>
            </a:r>
            <a:endParaRPr lang="en-US" altLang="vi-V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Text Box 41"/>
          <p:cNvSpPr txBox="1">
            <a:spLocks noChangeArrowheads="1"/>
          </p:cNvSpPr>
          <p:nvPr/>
        </p:nvSpPr>
        <p:spPr bwMode="auto">
          <a:xfrm>
            <a:off x="2638424" y="3173077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3,5 km</a:t>
            </a:r>
          </a:p>
        </p:txBody>
      </p: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6250782" y="3073400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0,3 km</a:t>
            </a:r>
          </a:p>
        </p:txBody>
      </p:sp>
      <p:sp>
        <p:nvSpPr>
          <p:cNvPr id="82" name="Text Box 56"/>
          <p:cNvSpPr txBox="1">
            <a:spLocks noChangeArrowheads="1"/>
          </p:cNvSpPr>
          <p:nvPr/>
        </p:nvSpPr>
        <p:spPr bwMode="auto">
          <a:xfrm>
            <a:off x="9405939" y="3149600"/>
            <a:ext cx="1905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</a:rPr>
              <a:t>0,4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57" grpId="0"/>
      <p:bldP spid="54" grpId="0" animBg="1"/>
      <p:bldP spid="55" grpId="0"/>
      <p:bldP spid="58" grpId="0" animBg="1"/>
      <p:bldP spid="64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/>
      <p:bldP spid="79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533400" y="457201"/>
            <a:ext cx="1351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</a:rPr>
              <a:t>Bài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905000" y="482601"/>
            <a:ext cx="8230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Viết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̀ bé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đến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lớn</a:t>
            </a:r>
            <a:r>
              <a:rPr lang="en-US" altLang="en-US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981200" y="1219201"/>
            <a:ext cx="6167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a</a:t>
            </a:r>
            <a:r>
              <a:rPr lang="vi-VN" altLang="en-US" b="1" dirty="0">
                <a:latin typeface="Times New Roman" panose="02020603050405020304" pitchFamily="18" charset="0"/>
              </a:rPr>
              <a:t>) </a:t>
            </a:r>
            <a:r>
              <a:rPr lang="en-US" altLang="en-US" b="1" dirty="0">
                <a:latin typeface="Times New Roman" panose="02020603050405020304" pitchFamily="18" charset="0"/>
              </a:rPr>
              <a:t>4,5   ;   4,23   ;   4,505   ;   4,203  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981200" y="2590801"/>
            <a:ext cx="526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</a:t>
            </a:r>
            <a:r>
              <a:rPr lang="vi-VN" altLang="en-US" sz="2800" b="1">
                <a:latin typeface="Times New Roman" panose="02020603050405020304" pitchFamily="18" charset="0"/>
              </a:rPr>
              <a:t>) </a:t>
            </a:r>
            <a:r>
              <a:rPr lang="en-US" altLang="en-US" sz="2800" b="1">
                <a:latin typeface="Times New Roman" panose="02020603050405020304" pitchFamily="18" charset="0"/>
              </a:rPr>
              <a:t> 72,1  ;   69,8  ;   71,2  ;   69,78 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133600" y="1905001"/>
            <a:ext cx="240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là: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133600" y="3367089"/>
            <a:ext cx="240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Thứ tự viết là: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495800" y="1905001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4,203;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638800" y="1919289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4,23;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629400" y="1905001"/>
            <a:ext cx="93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4,5 ;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467601" y="1905001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4,505 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95801" y="3352801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69,78 ;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15000" y="3352801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69,8 ;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53200" y="3352801"/>
            <a:ext cx="1112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71,2 ;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96200" y="3352801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72,1 </a:t>
            </a:r>
          </a:p>
        </p:txBody>
      </p:sp>
    </p:spTree>
    <p:extLst>
      <p:ext uri="{BB962C8B-B14F-4D97-AF65-F5344CB8AC3E}">
        <p14:creationId xmlns:p14="http://schemas.microsoft.com/office/powerpoint/2010/main" val="37369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9829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056441"/>
              </p:ext>
            </p:extLst>
          </p:nvPr>
        </p:nvGraphicFramePr>
        <p:xfrm>
          <a:off x="5391150" y="20210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02105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85126"/>
              </p:ext>
            </p:extLst>
          </p:nvPr>
        </p:nvGraphicFramePr>
        <p:xfrm>
          <a:off x="5391150" y="20210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02105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19506"/>
              </p:ext>
            </p:extLst>
          </p:nvPr>
        </p:nvGraphicFramePr>
        <p:xfrm>
          <a:off x="5391150" y="20210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021059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304800" y="457200"/>
            <a:ext cx="1828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b="1" u="sng" dirty="0">
                <a:latin typeface="Times New Roman" panose="02020603050405020304" pitchFamily="18" charset="0"/>
              </a:rPr>
              <a:t> 5: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3200400" y="2016217"/>
            <a:ext cx="99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0,1</a:t>
            </a: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3790464" y="2041605"/>
            <a:ext cx="33723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&lt;  ……… . &lt;</a:t>
            </a:r>
          </a:p>
        </p:txBody>
      </p:sp>
      <p:sp>
        <p:nvSpPr>
          <p:cNvPr id="109607" name="Text Box 39"/>
          <p:cNvSpPr txBox="1">
            <a:spLocks noChangeArrowheads="1"/>
          </p:cNvSpPr>
          <p:nvPr/>
        </p:nvSpPr>
        <p:spPr bwMode="auto">
          <a:xfrm>
            <a:off x="6400800" y="2036939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0,2</a:t>
            </a:r>
          </a:p>
        </p:txBody>
      </p:sp>
      <p:sp>
        <p:nvSpPr>
          <p:cNvPr id="109616" name="Text Box 48"/>
          <p:cNvSpPr txBox="1">
            <a:spLocks noChangeArrowheads="1"/>
          </p:cNvSpPr>
          <p:nvPr/>
        </p:nvSpPr>
        <p:spPr bwMode="auto">
          <a:xfrm>
            <a:off x="2133600" y="2895600"/>
            <a:ext cx="79398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0,11; 0,12; 0,13…….0,19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2151681" y="3887744"/>
            <a:ext cx="79398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0,101; 0,102; 0,103…….0,109</a:t>
            </a:r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2151680" y="4702314"/>
            <a:ext cx="97164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0,111; 0,122; 0,133…….0,149; 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4339360" y="1941187"/>
            <a:ext cx="9596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0,11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4285764" y="1941186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0,19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0659" y="2033959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</a:rPr>
              <a:t>0,199999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96" grpId="0"/>
      <p:bldP spid="109597" grpId="0"/>
      <p:bldP spid="109606" grpId="0"/>
      <p:bldP spid="109607" grpId="0"/>
      <p:bldP spid="109616" grpId="0"/>
      <p:bldP spid="24" grpId="0"/>
      <p:bldP spid="25" grpId="0"/>
      <p:bldP spid="27" grpId="0"/>
      <p:bldP spid="27" grpId="1"/>
      <p:bldP spid="28" grpId="0"/>
      <p:bldP spid="28" grpId="2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109728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990600"/>
            <a:ext cx="8305800" cy="14157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en-US" sz="4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stote" pitchFamily="34" charset="0"/>
            </a:endParaRPr>
          </a:p>
          <a:p>
            <a:pPr>
              <a:defRPr/>
            </a:pPr>
            <a:endParaRPr lang="en-US" sz="4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stote" pitchFamily="34" charset="0"/>
            </a:endParaRPr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762000" y="1406525"/>
            <a:ext cx="4876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FF0000"/>
                </a:solidFill>
                <a:cs typeface="Times New Roman" panose="02020603050405020304" pitchFamily="18" charset="0"/>
              </a:rPr>
              <a:t>     D</a:t>
            </a:r>
            <a:r>
              <a:rPr lang="vi-VN" altLang="en-US" sz="6600" dirty="0">
                <a:solidFill>
                  <a:srgbClr val="FF0000"/>
                </a:solidFill>
                <a:cs typeface="Times New Roman" panose="02020603050405020304" pitchFamily="18" charset="0"/>
              </a:rPr>
              <a:t>ặn </a:t>
            </a:r>
            <a:r>
              <a:rPr lang="en-US" altLang="en-US" sz="6600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vi-VN" altLang="en-US" sz="6600" dirty="0">
                <a:solidFill>
                  <a:srgbClr val="FF0000"/>
                </a:solidFill>
                <a:cs typeface="Times New Roman" panose="02020603050405020304" pitchFamily="18" charset="0"/>
              </a:rPr>
              <a:t>ò</a:t>
            </a:r>
            <a:r>
              <a:rPr lang="en-US" altLang="en-US" sz="66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762000" y="2776478"/>
            <a:ext cx="9067800" cy="34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ẩn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ị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ài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ập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ề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và đo khối lượng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 To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71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457</Words>
  <Application>Microsoft Macintosh PowerPoint</Application>
  <PresentationFormat>Widescreen</PresentationFormat>
  <Paragraphs>98</Paragraphs>
  <Slides>11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.VnAristote</vt:lpstr>
      <vt:lpstr>Arial</vt:lpstr>
      <vt:lpstr>Cambria Math</vt:lpstr>
      <vt:lpstr>Times New Roman</vt:lpstr>
      <vt:lpstr>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23 tháng 3 năm 2010 Môn: Tập làm văn Bài:</dc:title>
  <dc:creator>Vicom</dc:creator>
  <cp:lastModifiedBy>luuthithuhien2012@gmail.com</cp:lastModifiedBy>
  <cp:revision>120</cp:revision>
  <dcterms:created xsi:type="dcterms:W3CDTF">2010-03-19T21:23:18Z</dcterms:created>
  <dcterms:modified xsi:type="dcterms:W3CDTF">2023-04-05T02:11:57Z</dcterms:modified>
</cp:coreProperties>
</file>