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8" r:id="rId4"/>
  </p:sldMasterIdLst>
  <p:notesMasterIdLst>
    <p:notesMasterId r:id="rId15"/>
  </p:notesMasterIdLst>
  <p:sldIdLst>
    <p:sldId id="270" r:id="rId5"/>
    <p:sldId id="287" r:id="rId6"/>
    <p:sldId id="275" r:id="rId7"/>
    <p:sldId id="276" r:id="rId8"/>
    <p:sldId id="278" r:id="rId9"/>
    <p:sldId id="279" r:id="rId10"/>
    <p:sldId id="271" r:id="rId11"/>
    <p:sldId id="267" r:id="rId12"/>
    <p:sldId id="289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E1EC"/>
    <a:srgbClr val="8FCCD1"/>
    <a:srgbClr val="67EBF9"/>
    <a:srgbClr val="F1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6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721" y="273050"/>
            <a:ext cx="10968567" cy="58547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sz="1400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fontAlgn="base" hangingPunct="1"/>
            <a:endParaRPr sz="1400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itchFamily="34" charset="0"/>
                <a:ea typeface="Arial" charset="0"/>
                <a:cs typeface="+mn-ea"/>
              </a:rPr>
              <a:pPr lvl="0" algn="r" eaLnBrk="1" fontAlgn="base" hangingPunct="1"/>
              <a:t>‹#›</a:t>
            </a:fld>
            <a:endParaRPr lang="en-US" altLang="en-US" sz="1400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7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9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2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9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5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7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023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2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42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59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gradFill rotWithShape="0">
          <a:gsLst>
            <a:gs pos="0">
              <a:srgbClr val="33CCFF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dirty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1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41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0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9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45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3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87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35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9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38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35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45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2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1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5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01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39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08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20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40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00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9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17/2/2023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92934">
                  <a:tint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5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DA02-8F81-4846-BF5B-FE62D5074FD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17/02/2023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A76B-8F52-42B9-856D-719C905048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0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18"/>
          <p:cNvSpPr>
            <a:spLocks noChangeArrowheads="1" noChangeShapeType="1" noTextEdit="1"/>
          </p:cNvSpPr>
          <p:nvPr/>
        </p:nvSpPr>
        <p:spPr bwMode="auto">
          <a:xfrm>
            <a:off x="4792133" y="311157"/>
            <a:ext cx="2743200" cy="97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5 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4819" name="Picture 48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33" y="1665288"/>
            <a:ext cx="46312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17"/>
          <p:cNvSpPr>
            <a:spLocks noChangeArrowheads="1" noChangeShapeType="1" noTextEdit="1"/>
          </p:cNvSpPr>
          <p:nvPr/>
        </p:nvSpPr>
        <p:spPr bwMode="auto">
          <a:xfrm>
            <a:off x="2895605" y="1635688"/>
            <a:ext cx="6400800" cy="1817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32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110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4822" name="Picture 10" descr="Thao luan n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22" y="3821113"/>
            <a:ext cx="443018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465063" y="2363873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Os - Wall\Wall\istockphoto-917590486-1024x1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30414"/>
          <a:stretch/>
        </p:blipFill>
        <p:spPr bwMode="auto">
          <a:xfrm>
            <a:off x="9740902" y="3820458"/>
            <a:ext cx="2447223" cy="31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Os - Wall\Wall\istockphoto-917590486-1024x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6" b="22323"/>
          <a:stretch/>
        </p:blipFill>
        <p:spPr bwMode="auto">
          <a:xfrm>
            <a:off x="0" y="395086"/>
            <a:ext cx="3149600" cy="24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-711200" y="762000"/>
            <a:ext cx="1351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tính diện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 xung quanh và diện tích toàn phần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hình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 chữ nhật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Line 2"/>
          <p:cNvSpPr>
            <a:spLocks noChangeShapeType="1"/>
          </p:cNvSpPr>
          <p:nvPr/>
        </p:nvSpPr>
        <p:spPr bwMode="auto">
          <a:xfrm>
            <a:off x="7840133" y="4551369"/>
            <a:ext cx="0" cy="639763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34"/>
              </a:solidFill>
            </a:endParaRPr>
          </a:p>
        </p:txBody>
      </p:sp>
      <p:grpSp>
        <p:nvGrpSpPr>
          <p:cNvPr id="108" name="Group 29"/>
          <p:cNvGrpSpPr>
            <a:grpSpLocks/>
          </p:cNvGrpSpPr>
          <p:nvPr/>
        </p:nvGrpSpPr>
        <p:grpSpPr bwMode="auto">
          <a:xfrm>
            <a:off x="3950759" y="3787078"/>
            <a:ext cx="3659717" cy="1997220"/>
            <a:chOff x="431" y="2534"/>
            <a:chExt cx="1729" cy="955"/>
          </a:xfrm>
        </p:grpSpPr>
        <p:sp>
          <p:nvSpPr>
            <p:cNvPr id="109" name="Line 30"/>
            <p:cNvSpPr>
              <a:spLocks noChangeShapeType="1"/>
            </p:cNvSpPr>
            <p:nvPr/>
          </p:nvSpPr>
          <p:spPr bwMode="auto">
            <a:xfrm flipH="1">
              <a:off x="1491" y="2718"/>
              <a:ext cx="489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10" name="Line 31"/>
            <p:cNvSpPr>
              <a:spLocks noChangeShapeType="1"/>
            </p:cNvSpPr>
            <p:nvPr/>
          </p:nvSpPr>
          <p:spPr bwMode="auto">
            <a:xfrm flipH="1">
              <a:off x="631" y="2717"/>
              <a:ext cx="468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11" name="Line 32"/>
            <p:cNvSpPr>
              <a:spLocks noChangeShapeType="1"/>
            </p:cNvSpPr>
            <p:nvPr/>
          </p:nvSpPr>
          <p:spPr bwMode="auto">
            <a:xfrm flipH="1">
              <a:off x="1491" y="3115"/>
              <a:ext cx="48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 flipH="1">
              <a:off x="629" y="311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13" name="Text Box 34"/>
            <p:cNvSpPr txBox="1">
              <a:spLocks noChangeArrowheads="1"/>
            </p:cNvSpPr>
            <p:nvPr/>
          </p:nvSpPr>
          <p:spPr bwMode="auto">
            <a:xfrm>
              <a:off x="917" y="2534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292934"/>
                  </a:solidFill>
                  <a:latin typeface="Garamond" pitchFamily="18" charset="0"/>
                </a:rPr>
                <a:t>A</a:t>
              </a:r>
            </a:p>
          </p:txBody>
        </p:sp>
        <p:sp>
          <p:nvSpPr>
            <p:cNvPr id="114" name="Text Box 35"/>
            <p:cNvSpPr txBox="1">
              <a:spLocks noChangeArrowheads="1"/>
            </p:cNvSpPr>
            <p:nvPr/>
          </p:nvSpPr>
          <p:spPr bwMode="auto">
            <a:xfrm>
              <a:off x="1968" y="2544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292934"/>
                  </a:solidFill>
                  <a:latin typeface="Garamond" pitchFamily="18" charset="0"/>
                </a:rPr>
                <a:t>B</a:t>
              </a:r>
            </a:p>
          </p:txBody>
        </p:sp>
        <p:sp>
          <p:nvSpPr>
            <p:cNvPr id="115" name="Text Box 36"/>
            <p:cNvSpPr txBox="1">
              <a:spLocks noChangeArrowheads="1"/>
            </p:cNvSpPr>
            <p:nvPr/>
          </p:nvSpPr>
          <p:spPr bwMode="auto">
            <a:xfrm>
              <a:off x="1488" y="2874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292934"/>
                  </a:solidFill>
                  <a:latin typeface="Garamond" pitchFamily="18" charset="0"/>
                </a:rPr>
                <a:t>C</a:t>
              </a:r>
            </a:p>
          </p:txBody>
        </p:sp>
        <p:sp>
          <p:nvSpPr>
            <p:cNvPr id="116" name="Text Box 37"/>
            <p:cNvSpPr txBox="1">
              <a:spLocks noChangeArrowheads="1"/>
            </p:cNvSpPr>
            <p:nvPr/>
          </p:nvSpPr>
          <p:spPr bwMode="auto">
            <a:xfrm>
              <a:off x="431" y="2852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292934"/>
                  </a:solidFill>
                  <a:latin typeface="Garamond" pitchFamily="18" charset="0"/>
                </a:rPr>
                <a:t>D</a:t>
              </a:r>
            </a:p>
          </p:txBody>
        </p:sp>
        <p:sp>
          <p:nvSpPr>
            <p:cNvPr id="117" name="Text Box 38"/>
            <p:cNvSpPr txBox="1">
              <a:spLocks noChangeArrowheads="1"/>
            </p:cNvSpPr>
            <p:nvPr/>
          </p:nvSpPr>
          <p:spPr bwMode="auto">
            <a:xfrm>
              <a:off x="899" y="2948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292934"/>
                  </a:solidFill>
                  <a:latin typeface="Garamond" pitchFamily="18" charset="0"/>
                </a:rPr>
                <a:t>M</a:t>
              </a:r>
            </a:p>
          </p:txBody>
        </p:sp>
        <p:sp>
          <p:nvSpPr>
            <p:cNvPr id="118" name="Text Box 39"/>
            <p:cNvSpPr txBox="1">
              <a:spLocks noChangeArrowheads="1"/>
            </p:cNvSpPr>
            <p:nvPr/>
          </p:nvSpPr>
          <p:spPr bwMode="auto">
            <a:xfrm>
              <a:off x="1968" y="2948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292934"/>
                  </a:solidFill>
                  <a:latin typeface="Garamond" pitchFamily="18" charset="0"/>
                </a:rPr>
                <a:t>N</a:t>
              </a:r>
            </a:p>
          </p:txBody>
        </p:sp>
        <p:sp>
          <p:nvSpPr>
            <p:cNvPr id="119" name="Text Box 40"/>
            <p:cNvSpPr txBox="1">
              <a:spLocks noChangeArrowheads="1"/>
            </p:cNvSpPr>
            <p:nvPr/>
          </p:nvSpPr>
          <p:spPr bwMode="auto">
            <a:xfrm>
              <a:off x="1548" y="3312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292934"/>
                  </a:solidFill>
                  <a:latin typeface="Garamond" pitchFamily="18" charset="0"/>
                </a:rPr>
                <a:t>P</a:t>
              </a:r>
            </a:p>
          </p:txBody>
        </p:sp>
        <p:sp>
          <p:nvSpPr>
            <p:cNvPr id="120" name="Text Box 41"/>
            <p:cNvSpPr txBox="1">
              <a:spLocks noChangeArrowheads="1"/>
            </p:cNvSpPr>
            <p:nvPr/>
          </p:nvSpPr>
          <p:spPr bwMode="auto">
            <a:xfrm>
              <a:off x="431" y="3278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292934"/>
                  </a:solidFill>
                  <a:latin typeface="Garamond" pitchFamily="18" charset="0"/>
                </a:rPr>
                <a:t>Q</a:t>
              </a:r>
            </a:p>
          </p:txBody>
        </p:sp>
        <p:sp>
          <p:nvSpPr>
            <p:cNvPr id="121" name="Line 42"/>
            <p:cNvSpPr>
              <a:spLocks noChangeShapeType="1"/>
            </p:cNvSpPr>
            <p:nvPr/>
          </p:nvSpPr>
          <p:spPr bwMode="auto">
            <a:xfrm>
              <a:off x="626" y="2950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22" name="Line 43"/>
            <p:cNvSpPr>
              <a:spLocks noChangeShapeType="1"/>
            </p:cNvSpPr>
            <p:nvPr/>
          </p:nvSpPr>
          <p:spPr bwMode="auto">
            <a:xfrm>
              <a:off x="1110" y="2717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23" name="Line 44"/>
            <p:cNvSpPr>
              <a:spLocks noChangeShapeType="1"/>
            </p:cNvSpPr>
            <p:nvPr/>
          </p:nvSpPr>
          <p:spPr bwMode="auto">
            <a:xfrm>
              <a:off x="1491" y="2951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24" name="Line 45"/>
            <p:cNvSpPr>
              <a:spLocks noChangeShapeType="1"/>
            </p:cNvSpPr>
            <p:nvPr/>
          </p:nvSpPr>
          <p:spPr bwMode="auto">
            <a:xfrm>
              <a:off x="1977" y="2712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25" name="Line 46"/>
            <p:cNvSpPr>
              <a:spLocks noChangeShapeType="1"/>
            </p:cNvSpPr>
            <p:nvPr/>
          </p:nvSpPr>
          <p:spPr bwMode="auto">
            <a:xfrm>
              <a:off x="626" y="295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26" name="Line 47"/>
            <p:cNvSpPr>
              <a:spLocks noChangeShapeType="1"/>
            </p:cNvSpPr>
            <p:nvPr/>
          </p:nvSpPr>
          <p:spPr bwMode="auto">
            <a:xfrm>
              <a:off x="624" y="335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27" name="Line 48"/>
            <p:cNvSpPr>
              <a:spLocks noChangeShapeType="1"/>
            </p:cNvSpPr>
            <p:nvPr/>
          </p:nvSpPr>
          <p:spPr bwMode="auto">
            <a:xfrm>
              <a:off x="1098" y="311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>
              <a:off x="1104" y="271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92934"/>
                </a:solidFill>
              </a:endParaRPr>
            </a:p>
          </p:txBody>
        </p:sp>
      </p:grpSp>
      <p:sp>
        <p:nvSpPr>
          <p:cNvPr id="132" name="Text Box 58"/>
          <p:cNvSpPr txBox="1">
            <a:spLocks noChangeArrowheads="1"/>
          </p:cNvSpPr>
          <p:nvPr/>
        </p:nvSpPr>
        <p:spPr bwMode="auto">
          <a:xfrm>
            <a:off x="845531" y="2234628"/>
            <a:ext cx="105664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Sxq = Chu vi đáy x Chiều cao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S tp = Sxq + diện tích hai mặt đáy.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" y="3989391"/>
            <a:ext cx="152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2"/>
          <p:cNvSpPr/>
          <p:nvPr/>
        </p:nvSpPr>
        <p:spPr>
          <a:xfrm>
            <a:off x="4038600" y="1371600"/>
            <a:ext cx="0" cy="2514600"/>
          </a:xfrm>
          <a:prstGeom prst="line">
            <a:avLst/>
          </a:prstGeom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eaLnBrk="0" hangingPunct="0"/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51205" name="Text Box 7"/>
          <p:cNvSpPr txBox="1"/>
          <p:nvPr/>
        </p:nvSpPr>
        <p:spPr>
          <a:xfrm>
            <a:off x="903605" y="407196"/>
            <a:ext cx="38100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Arial" pitchFamily="34" charset="0"/>
                <a:ea typeface="Arial" pitchFamily="34" charset="0"/>
              </a:rPr>
              <a:t>Bài 1:</a:t>
            </a:r>
          </a:p>
        </p:txBody>
      </p:sp>
      <p:sp>
        <p:nvSpPr>
          <p:cNvPr id="51207" name="Text Box 21"/>
          <p:cNvSpPr txBox="1"/>
          <p:nvPr/>
        </p:nvSpPr>
        <p:spPr>
          <a:xfrm>
            <a:off x="1524000" y="457200"/>
            <a:ext cx="9144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Arial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2" name="Text Box 58"/>
              <p:cNvSpPr txBox="1"/>
              <p:nvPr/>
            </p:nvSpPr>
            <p:spPr>
              <a:xfrm>
                <a:off x="892496" y="853298"/>
                <a:ext cx="11213783" cy="181588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algn="just" eaLnBrk="1" hangingPunct="1">
                  <a:spcBef>
                    <a:spcPct val="50000"/>
                  </a:spcBef>
                </a:pPr>
                <a:r>
                  <a:rPr lang="vi-VN" sz="2400" b="1" dirty="0" smtClean="0">
                    <a:latin typeface="Times New Roman" pitchFamily="18" charset="0"/>
                    <a:ea typeface="Arial" pitchFamily="34" charset="0"/>
                  </a:rPr>
                  <a:t>Tính diện tích xung quanh và diện tích toàn phần của hình hộp chữ nhật có: </a:t>
                </a:r>
                <a:endParaRPr lang="vi-VN" sz="2400" b="1" dirty="0">
                  <a:latin typeface="Times New Roman" pitchFamily="18" charset="0"/>
                  <a:ea typeface="Arial" pitchFamily="34" charset="0"/>
                </a:endParaRPr>
              </a:p>
              <a:p>
                <a:pPr marL="457200" lvl="0" indent="-457200" algn="just" eaLnBrk="1" hangingPunct="1">
                  <a:spcBef>
                    <a:spcPct val="50000"/>
                  </a:spcBef>
                  <a:buAutoNum type="alphaLcParenR"/>
                </a:pPr>
                <a:r>
                  <a:rPr lang="vi-VN" sz="2400" b="1" dirty="0" smtClean="0">
                    <a:latin typeface="Times New Roman" pitchFamily="18" charset="0"/>
                    <a:ea typeface="Arial" pitchFamily="34" charset="0"/>
                  </a:rPr>
                  <a:t>Chiều </a:t>
                </a:r>
                <a:r>
                  <a:rPr lang="vi-VN" sz="2400" b="1" dirty="0">
                    <a:latin typeface="Times New Roman" pitchFamily="18" charset="0"/>
                    <a:ea typeface="Arial" pitchFamily="34" charset="0"/>
                  </a:rPr>
                  <a:t>dài </a:t>
                </a:r>
                <a:r>
                  <a:rPr lang="vi-VN" sz="2400" b="1" dirty="0" smtClean="0">
                    <a:latin typeface="Times New Roman" pitchFamily="18" charset="0"/>
                    <a:ea typeface="Arial" pitchFamily="34" charset="0"/>
                  </a:rPr>
                  <a:t>25dm</a:t>
                </a:r>
                <a:r>
                  <a:rPr lang="vi-VN" sz="2400" b="1" dirty="0">
                    <a:latin typeface="Times New Roman" pitchFamily="18" charset="0"/>
                    <a:ea typeface="Arial" pitchFamily="34" charset="0"/>
                  </a:rPr>
                  <a:t>, </a:t>
                </a:r>
                <a:r>
                  <a:rPr lang="en-US" sz="2400" b="1" dirty="0" err="1" smtClean="0">
                    <a:latin typeface="Times New Roman" pitchFamily="18" charset="0"/>
                    <a:ea typeface="Arial" pitchFamily="34" charset="0"/>
                  </a:rPr>
                  <a:t>chiều</a:t>
                </a:r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 </a:t>
                </a:r>
                <a:r>
                  <a:rPr lang="vi-VN" sz="2400" b="1" dirty="0" smtClean="0">
                    <a:latin typeface="Times New Roman" pitchFamily="18" charset="0"/>
                    <a:ea typeface="Arial" pitchFamily="34" charset="0"/>
                  </a:rPr>
                  <a:t>rộng 1,5m </a:t>
                </a:r>
                <a:r>
                  <a:rPr lang="vi-VN" sz="2400" b="1" dirty="0">
                    <a:latin typeface="Times New Roman" pitchFamily="18" charset="0"/>
                    <a:ea typeface="Arial" pitchFamily="34" charset="0"/>
                  </a:rPr>
                  <a:t>và chiều cao </a:t>
                </a:r>
                <a:r>
                  <a:rPr lang="vi-VN" sz="2400" b="1" dirty="0" smtClean="0">
                    <a:latin typeface="Times New Roman" pitchFamily="18" charset="0"/>
                    <a:ea typeface="Arial" pitchFamily="34" charset="0"/>
                  </a:rPr>
                  <a:t>18dm ;</a:t>
                </a:r>
              </a:p>
              <a:p>
                <a:pPr marL="457200" lvl="0" indent="-457200" algn="just">
                  <a:spcBef>
                    <a:spcPct val="50000"/>
                  </a:spcBef>
                  <a:buAutoNum type="alphaLcParenR"/>
                </a:pPr>
                <a:r>
                  <a:rPr lang="vi-VN" sz="2400" b="1" dirty="0" err="1" smtClean="0">
                    <a:latin typeface="Times New Roman" pitchFamily="18" charset="0"/>
                    <a:ea typeface="Arial" pitchFamily="34" charset="0"/>
                  </a:rPr>
                  <a:t>Chiều</a:t>
                </a:r>
                <a:r>
                  <a:rPr lang="vi-VN" sz="2400" b="1" dirty="0" smtClean="0">
                    <a:latin typeface="Times New Roman" pitchFamily="18" charset="0"/>
                    <a:ea typeface="Arial" pitchFamily="34" charset="0"/>
                  </a:rPr>
                  <a:t> </a:t>
                </a:r>
                <a:r>
                  <a:rPr lang="vi-VN" sz="2400" b="1" dirty="0" err="1" smtClean="0">
                    <a:latin typeface="Times New Roman" pitchFamily="18" charset="0"/>
                    <a:ea typeface="Arial" pitchFamily="34" charset="0"/>
                  </a:rPr>
                  <a:t>dài</a:t>
                </a:r>
                <a:r>
                  <a:rPr lang="vi-VN" sz="2400" b="1" dirty="0" smtClean="0">
                    <a:latin typeface="Times New Roman" pitchFamily="18" charset="0"/>
                    <a:ea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 m, </a:t>
                </a:r>
                <a:r>
                  <a:rPr lang="en-US" sz="2400" b="1" dirty="0" err="1" smtClean="0">
                    <a:latin typeface="Times New Roman" pitchFamily="18" charset="0"/>
                    <a:ea typeface="Arial" pitchFamily="34" charset="0"/>
                  </a:rPr>
                  <a:t>chiều</a:t>
                </a:r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Arial" pitchFamily="34" charset="0"/>
                  </a:rPr>
                  <a:t>rộng</a:t>
                </a:r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ea typeface="Arial" pitchFamily="34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m </a:t>
                </a:r>
                <a:r>
                  <a:rPr lang="en-US" sz="2400" b="1" dirty="0" err="1" smtClean="0">
                    <a:latin typeface="Times New Roman" pitchFamily="18" charset="0"/>
                    <a:ea typeface="Arial" pitchFamily="34" charset="0"/>
                  </a:rPr>
                  <a:t>và</a:t>
                </a:r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Arial" pitchFamily="34" charset="0"/>
                  </a:rPr>
                  <a:t>chiều</a:t>
                </a:r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Arial" pitchFamily="34" charset="0"/>
                  </a:rPr>
                  <a:t>cao</a:t>
                </a:r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ea typeface="Arial" pitchFamily="34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ea typeface="Arial" pitchFamily="34" charset="0"/>
                  </a:rPr>
                  <a:t>m.</a:t>
                </a:r>
                <a:endParaRPr lang="vi-VN" sz="2400" b="1" dirty="0">
                  <a:latin typeface="Times New Roman" pitchFamily="18" charset="0"/>
                  <a:ea typeface="Arial" pitchFamily="34" charset="0"/>
                </a:endParaRPr>
              </a:p>
            </p:txBody>
          </p:sp>
        </mc:Choice>
        <mc:Fallback xmlns="">
          <p:sp>
            <p:nvSpPr>
              <p:cNvPr id="51242" name="Text 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93" y="853298"/>
                <a:ext cx="11213782" cy="1848198"/>
              </a:xfrm>
              <a:prstGeom prst="rect">
                <a:avLst/>
              </a:prstGeom>
              <a:blipFill rotWithShape="0">
                <a:blip r:embed="rId2"/>
                <a:stretch>
                  <a:fillRect l="-815" t="-2640" b="-660"/>
                </a:stretch>
              </a:blipFill>
              <a:ln w="9525">
                <a:noFill/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00" y="3141786"/>
            <a:ext cx="4176713" cy="19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302373" y="5275385"/>
            <a:ext cx="2016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25 dm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1653">
            <a:off x="7109192" y="4341909"/>
            <a:ext cx="15843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13" y="2932728"/>
            <a:ext cx="5365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242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75139" y="2214274"/>
            <a:ext cx="690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Diện tích xung quanh của  hình hộp chữ nhật là: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61295" y="2743204"/>
            <a:ext cx="70651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chemeClr val="accent2"/>
                </a:solidFill>
              </a:rPr>
              <a:t>(25  </a:t>
            </a:r>
            <a:r>
              <a:rPr lang="en-US" sz="2600" dirty="0">
                <a:solidFill>
                  <a:schemeClr val="accent2"/>
                </a:solidFill>
              </a:rPr>
              <a:t>+ </a:t>
            </a:r>
            <a:r>
              <a:rPr lang="en-US" sz="2600" dirty="0" smtClean="0">
                <a:solidFill>
                  <a:schemeClr val="accent2"/>
                </a:solidFill>
              </a:rPr>
              <a:t>15 ) </a:t>
            </a:r>
            <a:r>
              <a:rPr lang="en-US" sz="1400" dirty="0">
                <a:solidFill>
                  <a:schemeClr val="accent2"/>
                </a:solidFill>
              </a:rPr>
              <a:t>X</a:t>
            </a:r>
            <a:r>
              <a:rPr lang="en-US" sz="2600" dirty="0">
                <a:solidFill>
                  <a:schemeClr val="accent2"/>
                </a:solidFill>
              </a:rPr>
              <a:t> 2 </a:t>
            </a:r>
            <a:r>
              <a:rPr lang="en-US" sz="1400" dirty="0">
                <a:solidFill>
                  <a:schemeClr val="accent2"/>
                </a:solidFill>
              </a:rPr>
              <a:t>X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18 =  1 440  </a:t>
            </a:r>
            <a:r>
              <a:rPr lang="en-US" sz="2600" dirty="0">
                <a:solidFill>
                  <a:schemeClr val="accent2"/>
                </a:solidFill>
              </a:rPr>
              <a:t>(dm</a:t>
            </a:r>
            <a:r>
              <a:rPr lang="en-US" sz="2600" baseline="30000" dirty="0">
                <a:solidFill>
                  <a:schemeClr val="accent2"/>
                </a:solidFill>
              </a:rPr>
              <a:t>2</a:t>
            </a:r>
            <a:r>
              <a:rPr lang="en-US" sz="26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28252" y="4238625"/>
            <a:ext cx="10550769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chemeClr val="accent2"/>
                </a:solidFill>
              </a:rPr>
              <a:t>Diện tích toàn phần của hình hộp chữ nhật là: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016004" y="4724407"/>
            <a:ext cx="63089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chemeClr val="accent2"/>
                </a:solidFill>
              </a:rPr>
              <a:t>1440  </a:t>
            </a:r>
            <a:r>
              <a:rPr lang="en-US" sz="2600" dirty="0">
                <a:solidFill>
                  <a:schemeClr val="accent2"/>
                </a:solidFill>
              </a:rPr>
              <a:t>+ </a:t>
            </a:r>
            <a:r>
              <a:rPr lang="en-US" sz="2600" dirty="0" smtClean="0">
                <a:solidFill>
                  <a:schemeClr val="accent2"/>
                </a:solidFill>
              </a:rPr>
              <a:t>750  </a:t>
            </a:r>
            <a:r>
              <a:rPr lang="en-US" sz="2600" dirty="0">
                <a:solidFill>
                  <a:schemeClr val="accent2"/>
                </a:solidFill>
              </a:rPr>
              <a:t>= </a:t>
            </a:r>
            <a:r>
              <a:rPr lang="en-US" sz="2600" dirty="0" smtClean="0">
                <a:solidFill>
                  <a:schemeClr val="accent2"/>
                </a:solidFill>
              </a:rPr>
              <a:t>2190  </a:t>
            </a:r>
            <a:r>
              <a:rPr lang="en-US" sz="2600" dirty="0">
                <a:solidFill>
                  <a:schemeClr val="accent2"/>
                </a:solidFill>
              </a:rPr>
              <a:t>(dm</a:t>
            </a:r>
            <a:r>
              <a:rPr lang="en-US" sz="2600" baseline="30000" dirty="0">
                <a:solidFill>
                  <a:schemeClr val="accent2"/>
                </a:solidFill>
              </a:rPr>
              <a:t>2</a:t>
            </a:r>
            <a:r>
              <a:rPr lang="en-US" sz="26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688123" y="5334008"/>
            <a:ext cx="924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Đáp số:  S</a:t>
            </a:r>
            <a:r>
              <a:rPr lang="en-US" sz="2800" baseline="-25000" dirty="0">
                <a:solidFill>
                  <a:schemeClr val="accent2"/>
                </a:solidFill>
              </a:rPr>
              <a:t>xq</a:t>
            </a:r>
            <a:r>
              <a:rPr lang="en-US" sz="2800" dirty="0">
                <a:solidFill>
                  <a:schemeClr val="accent2"/>
                </a:solidFill>
              </a:rPr>
              <a:t> = </a:t>
            </a:r>
            <a:r>
              <a:rPr lang="en-US" sz="2800" dirty="0" smtClean="0">
                <a:solidFill>
                  <a:schemeClr val="accent2"/>
                </a:solidFill>
              </a:rPr>
              <a:t>1440 </a:t>
            </a:r>
            <a:r>
              <a:rPr lang="en-US" sz="2800" dirty="0">
                <a:solidFill>
                  <a:schemeClr val="accent2"/>
                </a:solidFill>
              </a:rPr>
              <a:t>dm</a:t>
            </a:r>
            <a:r>
              <a:rPr lang="en-US" sz="2800" baseline="30000" dirty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,  S</a:t>
            </a:r>
            <a:r>
              <a:rPr lang="en-US" sz="2800" baseline="-25000" dirty="0">
                <a:solidFill>
                  <a:schemeClr val="accent2"/>
                </a:solidFill>
              </a:rPr>
              <a:t>tp</a:t>
            </a:r>
            <a:r>
              <a:rPr lang="en-US" sz="2800" dirty="0">
                <a:solidFill>
                  <a:schemeClr val="accent2"/>
                </a:solidFill>
              </a:rPr>
              <a:t> = </a:t>
            </a:r>
            <a:r>
              <a:rPr lang="en-US" sz="2800" dirty="0" smtClean="0">
                <a:solidFill>
                  <a:schemeClr val="accent2"/>
                </a:solidFill>
              </a:rPr>
              <a:t>2190 </a:t>
            </a:r>
            <a:r>
              <a:rPr lang="en-US" sz="2800" dirty="0">
                <a:solidFill>
                  <a:schemeClr val="accent2"/>
                </a:solidFill>
              </a:rPr>
              <a:t>dm</a:t>
            </a:r>
            <a:r>
              <a:rPr lang="en-US" sz="2800" baseline="30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756696" y="914406"/>
            <a:ext cx="426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u="sng" dirty="0">
                <a:solidFill>
                  <a:schemeClr val="accent2"/>
                </a:solidFill>
              </a:rPr>
              <a:t>Bài giải</a:t>
            </a:r>
            <a:r>
              <a:rPr lang="en-US" sz="3000" b="1" dirty="0" smtClean="0">
                <a:solidFill>
                  <a:schemeClr val="accent2"/>
                </a:solidFill>
              </a:rPr>
              <a:t>: (a)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8346834" y="2590801"/>
            <a:ext cx="2016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25 dm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10668000" y="2209801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1,5m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1274" name="Group 12"/>
          <p:cNvGrpSpPr>
            <a:grpSpLocks/>
          </p:cNvGrpSpPr>
          <p:nvPr/>
        </p:nvGrpSpPr>
        <p:grpSpPr bwMode="auto">
          <a:xfrm>
            <a:off x="7221416" y="914400"/>
            <a:ext cx="4165600" cy="1600200"/>
            <a:chOff x="1248" y="912"/>
            <a:chExt cx="2640" cy="1344"/>
          </a:xfrm>
        </p:grpSpPr>
        <p:sp>
          <p:nvSpPr>
            <p:cNvPr id="11280" name="AutoShape 13"/>
            <p:cNvSpPr>
              <a:spLocks noChangeArrowheads="1"/>
            </p:cNvSpPr>
            <p:nvPr/>
          </p:nvSpPr>
          <p:spPr bwMode="auto">
            <a:xfrm>
              <a:off x="1248" y="912"/>
              <a:ext cx="2640" cy="1344"/>
            </a:xfrm>
            <a:prstGeom prst="cube">
              <a:avLst>
                <a:gd name="adj" fmla="val 455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Line 14"/>
            <p:cNvSpPr>
              <a:spLocks noChangeShapeType="1"/>
            </p:cNvSpPr>
            <p:nvPr/>
          </p:nvSpPr>
          <p:spPr bwMode="auto">
            <a:xfrm>
              <a:off x="1872" y="91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5"/>
            <p:cNvSpPr>
              <a:spLocks noChangeShapeType="1"/>
            </p:cNvSpPr>
            <p:nvPr/>
          </p:nvSpPr>
          <p:spPr bwMode="auto">
            <a:xfrm flipH="1">
              <a:off x="1872" y="163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6"/>
            <p:cNvSpPr>
              <a:spLocks noChangeShapeType="1"/>
            </p:cNvSpPr>
            <p:nvPr/>
          </p:nvSpPr>
          <p:spPr bwMode="auto">
            <a:xfrm flipH="1">
              <a:off x="1248" y="1632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773916" y="3235643"/>
            <a:ext cx="10499969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chemeClr val="accent2"/>
                </a:solidFill>
              </a:rPr>
              <a:t>Diện tích hai mặt đáy của hình hộp chữ nhật là: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961297" y="3698879"/>
            <a:ext cx="66898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chemeClr val="accent2"/>
                </a:solidFill>
              </a:rPr>
              <a:t>25  </a:t>
            </a:r>
            <a:r>
              <a:rPr lang="en-US" sz="1400" dirty="0">
                <a:solidFill>
                  <a:schemeClr val="accent2"/>
                </a:solidFill>
              </a:rPr>
              <a:t>X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15  </a:t>
            </a:r>
            <a:r>
              <a:rPr lang="en-US" sz="1400" dirty="0">
                <a:solidFill>
                  <a:schemeClr val="accent2"/>
                </a:solidFill>
              </a:rPr>
              <a:t>X</a:t>
            </a:r>
            <a:r>
              <a:rPr lang="en-US" sz="2600" dirty="0">
                <a:solidFill>
                  <a:schemeClr val="accent2"/>
                </a:solidFill>
              </a:rPr>
              <a:t> 2 = </a:t>
            </a:r>
            <a:r>
              <a:rPr lang="en-US" sz="2600" dirty="0" smtClean="0">
                <a:solidFill>
                  <a:schemeClr val="accent2"/>
                </a:solidFill>
              </a:rPr>
              <a:t>750  </a:t>
            </a:r>
            <a:r>
              <a:rPr lang="en-US" sz="2600" dirty="0">
                <a:solidFill>
                  <a:schemeClr val="accent2"/>
                </a:solidFill>
              </a:rPr>
              <a:t>(dm</a:t>
            </a:r>
            <a:r>
              <a:rPr lang="en-US" sz="2600" baseline="30000" dirty="0">
                <a:solidFill>
                  <a:schemeClr val="accent2"/>
                </a:solidFill>
              </a:rPr>
              <a:t>2</a:t>
            </a:r>
            <a:r>
              <a:rPr lang="en-US" sz="26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1279" name="Text Box 21"/>
          <p:cNvSpPr txBox="1">
            <a:spLocks noChangeArrowheads="1"/>
          </p:cNvSpPr>
          <p:nvPr/>
        </p:nvSpPr>
        <p:spPr bwMode="auto">
          <a:xfrm rot="-5400000">
            <a:off x="11001136" y="1057248"/>
            <a:ext cx="1143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18 dm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1296" y="303981"/>
            <a:ext cx="8124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i="1" dirty="0" smtClean="0"/>
              <a:t>Tính </a:t>
            </a:r>
            <a:r>
              <a:rPr lang="en-US" sz="2000" b="1" i="1" dirty="0"/>
              <a:t>diện tích xung quanh và diện tích toàn phần của hình hộp chữ nhật .</a:t>
            </a:r>
            <a:endParaRPr lang="en-US" sz="20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35896" y="1597969"/>
            <a:ext cx="690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Đổi: 1,5 m = 15 dm 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9935" y="4995863"/>
            <a:ext cx="2095500" cy="1833562"/>
          </a:xfrm>
          <a:noFill/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4" y="2319521"/>
            <a:ext cx="274743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711200" y="1739900"/>
            <a:ext cx="660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  <a:p>
            <a:pPr lvl="0">
              <a:spcBef>
                <a:spcPct val="50000"/>
              </a:spcBef>
            </a:pP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Đổi 8dm = 0,8m</a:t>
            </a:r>
          </a:p>
          <a:p>
            <a:pPr lvl="0">
              <a:spcBef>
                <a:spcPct val="500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Diện tích xung quanh cái thùng không nắp là: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	(1,5 + 0,6) x 2 x 0,8  = 3,36 (m</a:t>
            </a:r>
            <a:r>
              <a:rPr lang="en-US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2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1"/>
          <p:cNvSpPr txBox="1"/>
          <p:nvPr/>
        </p:nvSpPr>
        <p:spPr>
          <a:xfrm>
            <a:off x="361363" y="346615"/>
            <a:ext cx="11336020" cy="129266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Bài 2</a:t>
            </a:r>
            <a:r>
              <a:rPr sz="2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: </a:t>
            </a:r>
            <a:r>
              <a:rPr sz="2600" dirty="0">
                <a:latin typeface="Times New Roman" pitchFamily="18" charset="0"/>
                <a:ea typeface="Times New Roman" pitchFamily="18" charset="0"/>
              </a:rPr>
              <a:t>Một </a:t>
            </a:r>
            <a:r>
              <a:rPr lang="vi-VN" sz="2600" dirty="0">
                <a:latin typeface="Times New Roman" pitchFamily="18" charset="0"/>
                <a:ea typeface="Times New Roman" pitchFamily="18" charset="0"/>
              </a:rPr>
              <a:t>cái thùng không nắp </a:t>
            </a:r>
            <a:r>
              <a:rPr lang="en-US" sz="2600" dirty="0" err="1" smtClean="0">
                <a:latin typeface="Times New Roman" pitchFamily="18" charset="0"/>
                <a:ea typeface="Times New Roman" pitchFamily="18" charset="0"/>
              </a:rPr>
              <a:t>dạng</a:t>
            </a:r>
            <a:r>
              <a:rPr lang="en-US" sz="2600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ea typeface="Times New Roman" pitchFamily="18" charset="0"/>
              </a:rPr>
              <a:t>hình </a:t>
            </a:r>
            <a:r>
              <a:rPr lang="vi-VN" sz="2600" dirty="0">
                <a:latin typeface="Times New Roman" pitchFamily="18" charset="0"/>
                <a:ea typeface="Times New Roman" pitchFamily="18" charset="0"/>
              </a:rPr>
              <a:t>hộp chữ nhật có chiều dài </a:t>
            </a:r>
            <a:r>
              <a:rPr lang="vi-VN" sz="2600" dirty="0" smtClean="0">
                <a:latin typeface="Times New Roman" pitchFamily="18" charset="0"/>
                <a:ea typeface="Times New Roman" pitchFamily="18" charset="0"/>
              </a:rPr>
              <a:t>1,5m</a:t>
            </a:r>
            <a:r>
              <a:rPr lang="vi-VN" sz="2600" dirty="0">
                <a:latin typeface="Times New Roman" pitchFamily="18" charset="0"/>
                <a:ea typeface="Times New Roman" pitchFamily="18" charset="0"/>
              </a:rPr>
              <a:t>, chiều rộng </a:t>
            </a:r>
            <a:r>
              <a:rPr lang="vi-VN" sz="2600" dirty="0" smtClean="0">
                <a:latin typeface="Times New Roman" pitchFamily="18" charset="0"/>
                <a:ea typeface="Times New Roman" pitchFamily="18" charset="0"/>
              </a:rPr>
              <a:t>0,6m</a:t>
            </a:r>
            <a:r>
              <a:rPr lang="en-US" sz="2600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ea typeface="Times New Roman" pitchFamily="18" charset="0"/>
              </a:rPr>
              <a:t>và</a:t>
            </a:r>
            <a:r>
              <a:rPr lang="vi-VN" sz="2600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ea typeface="Times New Roman" pitchFamily="18" charset="0"/>
              </a:rPr>
              <a:t>chiều cao </a:t>
            </a:r>
            <a:r>
              <a:rPr lang="vi-VN" sz="2600" dirty="0" smtClean="0">
                <a:latin typeface="Times New Roman" pitchFamily="18" charset="0"/>
                <a:ea typeface="Times New Roman" pitchFamily="18" charset="0"/>
              </a:rPr>
              <a:t>8dm</a:t>
            </a:r>
            <a:r>
              <a:rPr lang="en-US" sz="2600" dirty="0" smtClean="0">
                <a:latin typeface="Times New Roman" pitchFamily="18" charset="0"/>
                <a:ea typeface="Times New Roman" pitchFamily="18" charset="0"/>
              </a:rPr>
              <a:t>. N</a:t>
            </a:r>
            <a:r>
              <a:rPr lang="vi-VN" sz="2600" dirty="0" smtClean="0">
                <a:latin typeface="Times New Roman" pitchFamily="18" charset="0"/>
                <a:ea typeface="Times New Roman" pitchFamily="18" charset="0"/>
              </a:rPr>
              <a:t>gười </a:t>
            </a:r>
            <a:r>
              <a:rPr lang="vi-VN" sz="2600" dirty="0">
                <a:latin typeface="Times New Roman" pitchFamily="18" charset="0"/>
                <a:ea typeface="Times New Roman" pitchFamily="18" charset="0"/>
              </a:rPr>
              <a:t>ta </a:t>
            </a:r>
            <a:r>
              <a:rPr lang="vi-VN" sz="2600" dirty="0" smtClean="0">
                <a:latin typeface="Times New Roman" pitchFamily="18" charset="0"/>
                <a:ea typeface="Times New Roman" pitchFamily="18" charset="0"/>
              </a:rPr>
              <a:t>sơn </a:t>
            </a:r>
            <a:r>
              <a:rPr lang="vi-VN" sz="2600" dirty="0">
                <a:latin typeface="Times New Roman" pitchFamily="18" charset="0"/>
                <a:ea typeface="Times New Roman" pitchFamily="18" charset="0"/>
              </a:rPr>
              <a:t>mặt ngoài của thùng. Hỏi diện tích quét sơn là bao nhiêu mét vuông?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11200" y="3870228"/>
            <a:ext cx="6096000" cy="107721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latin typeface="Arial" pitchFamily="34" charset="0"/>
                <a:ea typeface="Arial" pitchFamily="34" charset="0"/>
              </a:rPr>
              <a:t>    </a:t>
            </a:r>
            <a:r>
              <a:rPr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Diện tích mặt </a:t>
            </a:r>
            <a:r>
              <a:rPr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đáy</a:t>
            </a:r>
            <a:r>
              <a:rPr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của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cái</a:t>
            </a:r>
            <a:r>
              <a:rPr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thùng </a:t>
            </a:r>
            <a:r>
              <a:rPr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là</a:t>
            </a:r>
            <a:r>
              <a:rPr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: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	</a:t>
            </a:r>
            <a:r>
              <a:rPr lang="vi-V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1,5 </a:t>
            </a: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x 0,6 = 0,9 (m</a:t>
            </a:r>
            <a:r>
              <a:rPr lang="vi-VN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2</a:t>
            </a:r>
            <a:r>
              <a:rPr lang="vi-VN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endParaRPr lang="vi-VN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1200" y="508631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Diện tích quét sơn của cái thùng là :</a:t>
            </a:r>
          </a:p>
          <a:p>
            <a:pPr>
              <a:spcBef>
                <a:spcPct val="50000"/>
              </a:spcBef>
            </a:pP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	3,36 + 0,9 = 4,26 (m</a:t>
            </a:r>
            <a:r>
              <a:rPr lang="vi-VN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2</a:t>
            </a:r>
            <a:r>
              <a:rPr lang="vi-V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0319" y="6194314"/>
            <a:ext cx="223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Đáp số: 4,26 m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2</a:t>
            </a:r>
          </a:p>
        </p:txBody>
      </p:sp>
      <p:sp>
        <p:nvSpPr>
          <p:cNvPr id="13" name="Text Box 5"/>
          <p:cNvSpPr txBox="1"/>
          <p:nvPr/>
        </p:nvSpPr>
        <p:spPr>
          <a:xfrm rot="19794880">
            <a:off x="9809855" y="3874631"/>
            <a:ext cx="10668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0,6</a:t>
            </a:r>
            <a:r>
              <a:rPr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m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14" name="Text Box 6"/>
          <p:cNvSpPr txBox="1"/>
          <p:nvPr/>
        </p:nvSpPr>
        <p:spPr>
          <a:xfrm rot="16200000">
            <a:off x="10385989" y="2724790"/>
            <a:ext cx="106680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8</a:t>
            </a:r>
            <a:r>
              <a:rPr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dm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8200770" y="4236523"/>
            <a:ext cx="110045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1,5</a:t>
            </a:r>
            <a:r>
              <a:rPr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m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 descr="Parchment"/>
          <p:cNvSpPr txBox="1"/>
          <p:nvPr/>
        </p:nvSpPr>
        <p:spPr>
          <a:xfrm>
            <a:off x="448673" y="5611241"/>
            <a:ext cx="12246611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Diện tích xung quanh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hình hộp chữ nhật không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  <a:sym typeface="+mn-ea"/>
            </a:endParaRPr>
          </a:p>
        </p:txBody>
      </p:sp>
      <p:sp>
        <p:nvSpPr>
          <p:cNvPr id="92167" name="Text Box 7"/>
          <p:cNvSpPr txBox="1"/>
          <p:nvPr/>
        </p:nvSpPr>
        <p:spPr>
          <a:xfrm>
            <a:off x="358140" y="4353658"/>
            <a:ext cx="1085088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b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không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68" name="Text Box 8"/>
          <p:cNvSpPr txBox="1"/>
          <p:nvPr/>
        </p:nvSpPr>
        <p:spPr>
          <a:xfrm>
            <a:off x="384811" y="4964962"/>
            <a:ext cx="1100836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xung quanh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81" name="Text Box 21"/>
          <p:cNvSpPr txBox="1"/>
          <p:nvPr/>
        </p:nvSpPr>
        <p:spPr>
          <a:xfrm>
            <a:off x="384811" y="223520"/>
            <a:ext cx="883920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Bài 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3: 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165104" y="3734438"/>
            <a:ext cx="10151745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71982" y="408541"/>
            <a:ext cx="3502247" cy="3252324"/>
            <a:chOff x="6922553" y="486576"/>
            <a:chExt cx="3502246" cy="3252324"/>
          </a:xfrm>
        </p:grpSpPr>
        <p:sp>
          <p:nvSpPr>
            <p:cNvPr id="8" name="AutoShape 16"/>
            <p:cNvSpPr/>
            <p:nvPr/>
          </p:nvSpPr>
          <p:spPr>
            <a:xfrm>
              <a:off x="6922553" y="486576"/>
              <a:ext cx="1959682" cy="2768135"/>
            </a:xfrm>
            <a:prstGeom prst="cube">
              <a:avLst>
                <a:gd name="adj" fmla="val 25000"/>
              </a:avLst>
            </a:prstGeom>
            <a:solidFill>
              <a:srgbClr val="67EBF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vi-VN" altLang="x-none" dirty="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9" name="Line 18"/>
            <p:cNvSpPr/>
            <p:nvPr/>
          </p:nvSpPr>
          <p:spPr>
            <a:xfrm flipH="1">
              <a:off x="6922553" y="2766235"/>
              <a:ext cx="499394" cy="4884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0" name="Line 19"/>
            <p:cNvSpPr/>
            <p:nvPr/>
          </p:nvSpPr>
          <p:spPr>
            <a:xfrm>
              <a:off x="7433541" y="486576"/>
              <a:ext cx="11594" cy="22682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1" name="Line 20"/>
            <p:cNvSpPr/>
            <p:nvPr/>
          </p:nvSpPr>
          <p:spPr>
            <a:xfrm>
              <a:off x="7433541" y="2766236"/>
              <a:ext cx="14371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8957314" y="1401269"/>
              <a:ext cx="1467485" cy="45720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2,5d</a:t>
              </a:r>
              <a:r>
                <a:rPr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3" name="Text Box 5"/>
            <p:cNvSpPr txBox="1"/>
            <p:nvPr/>
          </p:nvSpPr>
          <p:spPr>
            <a:xfrm>
              <a:off x="7096885" y="3277235"/>
              <a:ext cx="1066800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1,5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8746119" y="2833822"/>
              <a:ext cx="1066800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1,2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9035" y="661836"/>
            <a:ext cx="4351940" cy="2765364"/>
            <a:chOff x="936532" y="1026876"/>
            <a:chExt cx="4351940" cy="2765364"/>
          </a:xfrm>
        </p:grpSpPr>
        <p:grpSp>
          <p:nvGrpSpPr>
            <p:cNvPr id="14" name="Group 13"/>
            <p:cNvGrpSpPr/>
            <p:nvPr/>
          </p:nvGrpSpPr>
          <p:grpSpPr>
            <a:xfrm>
              <a:off x="948138" y="1026876"/>
              <a:ext cx="4340334" cy="2765364"/>
              <a:chOff x="948138" y="1026876"/>
              <a:chExt cx="4340334" cy="2765364"/>
            </a:xfrm>
          </p:grpSpPr>
          <p:sp>
            <p:nvSpPr>
              <p:cNvPr id="28" name="Text Box 4"/>
              <p:cNvSpPr txBox="1"/>
              <p:nvPr/>
            </p:nvSpPr>
            <p:spPr>
              <a:xfrm>
                <a:off x="1880101" y="3330575"/>
                <a:ext cx="1100454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2</a:t>
                </a:r>
                <a:r>
                  <a:rPr lang="vi-V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,5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d</a:t>
                </a:r>
                <a:r>
                  <a:rPr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29" name="Text Box 5"/>
              <p:cNvSpPr txBox="1"/>
              <p:nvPr/>
            </p:nvSpPr>
            <p:spPr>
              <a:xfrm>
                <a:off x="3923094" y="2873375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1,5d</a:t>
                </a:r>
                <a:r>
                  <a:rPr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0" name="Text Box 6"/>
              <p:cNvSpPr txBox="1"/>
              <p:nvPr/>
            </p:nvSpPr>
            <p:spPr>
              <a:xfrm>
                <a:off x="4221672" y="1813685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1,2dm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2" name="AutoShape 16"/>
              <p:cNvSpPr/>
              <p:nvPr/>
            </p:nvSpPr>
            <p:spPr>
              <a:xfrm>
                <a:off x="948138" y="1026876"/>
                <a:ext cx="3230192" cy="2326640"/>
              </a:xfrm>
              <a:prstGeom prst="cube">
                <a:avLst>
                  <a:gd name="adj" fmla="val 25000"/>
                </a:avLst>
              </a:prstGeom>
              <a:solidFill>
                <a:srgbClr val="74E1E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34" name="Line 18"/>
            <p:cNvSpPr/>
            <p:nvPr/>
          </p:nvSpPr>
          <p:spPr>
            <a:xfrm flipH="1">
              <a:off x="936532" y="2766236"/>
              <a:ext cx="574790" cy="5796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5" name="Line 19"/>
            <p:cNvSpPr/>
            <p:nvPr/>
          </p:nvSpPr>
          <p:spPr>
            <a:xfrm flipH="1">
              <a:off x="1511323" y="1026876"/>
              <a:ext cx="4171" cy="1739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6" name="Line 20"/>
            <p:cNvSpPr/>
            <p:nvPr/>
          </p:nvSpPr>
          <p:spPr>
            <a:xfrm>
              <a:off x="1511322" y="2766236"/>
              <a:ext cx="26670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218076" y="3686897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226596" y="4321546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226596" y="4937422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226596" y="5598475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32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577" y="560387"/>
            <a:ext cx="3874111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498" y="3322199"/>
            <a:ext cx="3511551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41893"/>
              </p:ext>
            </p:extLst>
          </p:nvPr>
        </p:nvGraphicFramePr>
        <p:xfrm>
          <a:off x="228603" y="789481"/>
          <a:ext cx="8387863" cy="409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9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0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Chiều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dài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 dm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 dm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6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Chiều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rộng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1,5 dm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 dm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Chiều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cao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 dm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 dm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08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Diện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tích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xung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quanh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(2,5 + 1,5) x 2 x 1,2 = 9,6 (dm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2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ea typeface="Arial" pitchFamily="34" charset="0"/>
                        </a:rPr>
                        <a:t>(1,5 + 1,2) x 2 x </a:t>
                      </a:r>
                      <a:r>
                        <a:rPr lang="en-US" sz="20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ea typeface="Arial" pitchFamily="34" charset="0"/>
                        </a:rPr>
                        <a:t> 2,5</a:t>
                      </a:r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ea typeface="Arial" pitchFamily="34" charset="0"/>
                        </a:rPr>
                        <a:t> = 13,5 (dm</a:t>
                      </a:r>
                      <a:r>
                        <a:rPr lang="en-US" sz="2000" b="1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ea typeface="Arial" pitchFamily="34" charset="0"/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ea typeface="Arial" pitchFamily="34" charset="0"/>
                        </a:rPr>
                        <a:t>)</a:t>
                      </a:r>
                    </a:p>
                    <a:p>
                      <a:pPr algn="ctr">
                        <a:spcBef>
                          <a:spcPct val="50000"/>
                        </a:spcBef>
                      </a:pPr>
                      <a:endParaRPr lang="en-US" altLang="en-US" sz="20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Diện</a:t>
                      </a:r>
                      <a:r>
                        <a:rPr lang="en-US" sz="2000" b="1" baseline="0" dirty="0" smtClean="0"/>
                        <a:t> tích toàn phần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9,6 + (2,5 x 1,5 x 2) = 17,1   (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dm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2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Arial" pitchFamily="34" charset="0"/>
                          <a:cs typeface="+mn-cs"/>
                        </a:rPr>
                        <a:t> 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  13,5</a:t>
                      </a:r>
                      <a:r>
                        <a:rPr lang="en-US" sz="2000" baseline="0" dirty="0" smtClean="0"/>
                        <a:t> + (1,5 x 1,2 x 2 ) = 17,1</a:t>
                      </a:r>
                      <a:r>
                        <a:rPr lang="en-US" sz="2000" dirty="0" smtClean="0"/>
                        <a:t>  </a:t>
                      </a:r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ea typeface="Arial" pitchFamily="34" charset="0"/>
                        </a:rPr>
                        <a:t>(dm</a:t>
                      </a:r>
                      <a:r>
                        <a:rPr lang="en-US" sz="2000" b="1" baseline="30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ea typeface="Arial" pitchFamily="34" charset="0"/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ea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42648" y="51832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Sxq = (a + b) x 2 x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Pđáy x h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2648" y="566214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Stp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Sxq + (a x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x 2 </a:t>
            </a:r>
          </a:p>
        </p:txBody>
      </p:sp>
    </p:spTree>
    <p:extLst>
      <p:ext uri="{BB962C8B-B14F-4D97-AF65-F5344CB8AC3E}">
        <p14:creationId xmlns:p14="http://schemas.microsoft.com/office/powerpoint/2010/main" val="40998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 descr="Parchment"/>
          <p:cNvSpPr txBox="1"/>
          <p:nvPr/>
        </p:nvSpPr>
        <p:spPr>
          <a:xfrm>
            <a:off x="448673" y="5611241"/>
            <a:ext cx="12246611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Diện tích xung quanh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hình hộp chữ nhật không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sym typeface="+mn-ea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  <a:sym typeface="+mn-ea"/>
            </a:endParaRPr>
          </a:p>
        </p:txBody>
      </p:sp>
      <p:sp>
        <p:nvSpPr>
          <p:cNvPr id="92167" name="Text Box 7"/>
          <p:cNvSpPr txBox="1"/>
          <p:nvPr/>
        </p:nvSpPr>
        <p:spPr>
          <a:xfrm>
            <a:off x="358140" y="4353658"/>
            <a:ext cx="1085088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b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không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68" name="Text Box 8"/>
          <p:cNvSpPr txBox="1"/>
          <p:nvPr/>
        </p:nvSpPr>
        <p:spPr>
          <a:xfrm>
            <a:off x="384811" y="4964962"/>
            <a:ext cx="11008360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xung quanh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81" name="Text Box 21"/>
          <p:cNvSpPr txBox="1"/>
          <p:nvPr/>
        </p:nvSpPr>
        <p:spPr>
          <a:xfrm>
            <a:off x="384811" y="223520"/>
            <a:ext cx="883920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Bài 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3: 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165104" y="3734438"/>
            <a:ext cx="10151745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)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Diện tích toàn phần của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hai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hình hộp chữ nhật bằng 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nhau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11215859" y="5567973"/>
            <a:ext cx="37352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71982" y="408541"/>
            <a:ext cx="3502247" cy="3252324"/>
            <a:chOff x="6922553" y="486576"/>
            <a:chExt cx="3502246" cy="3252324"/>
          </a:xfrm>
        </p:grpSpPr>
        <p:sp>
          <p:nvSpPr>
            <p:cNvPr id="8" name="AutoShape 16"/>
            <p:cNvSpPr/>
            <p:nvPr/>
          </p:nvSpPr>
          <p:spPr>
            <a:xfrm>
              <a:off x="6922553" y="486576"/>
              <a:ext cx="1959682" cy="2768135"/>
            </a:xfrm>
            <a:prstGeom prst="cube">
              <a:avLst>
                <a:gd name="adj" fmla="val 25000"/>
              </a:avLst>
            </a:prstGeom>
            <a:solidFill>
              <a:srgbClr val="67EBF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/>
              <a:endParaRPr lang="vi-VN" altLang="x-none" dirty="0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9" name="Line 18"/>
            <p:cNvSpPr/>
            <p:nvPr/>
          </p:nvSpPr>
          <p:spPr>
            <a:xfrm flipH="1">
              <a:off x="6922553" y="2766235"/>
              <a:ext cx="499394" cy="4884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0" name="Line 19"/>
            <p:cNvSpPr/>
            <p:nvPr/>
          </p:nvSpPr>
          <p:spPr>
            <a:xfrm>
              <a:off x="7433541" y="486576"/>
              <a:ext cx="11594" cy="22682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1" name="Line 20"/>
            <p:cNvSpPr/>
            <p:nvPr/>
          </p:nvSpPr>
          <p:spPr>
            <a:xfrm>
              <a:off x="7433541" y="2766236"/>
              <a:ext cx="14371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8957314" y="1401269"/>
              <a:ext cx="1467485" cy="45720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2,5d</a:t>
              </a:r>
              <a:r>
                <a:rPr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3" name="Text Box 5"/>
            <p:cNvSpPr txBox="1"/>
            <p:nvPr/>
          </p:nvSpPr>
          <p:spPr>
            <a:xfrm>
              <a:off x="7096885" y="3277235"/>
              <a:ext cx="1066800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1,5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8746119" y="2833822"/>
              <a:ext cx="1066800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vi-VN" sz="2400" b="1" dirty="0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1,2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d</a:t>
              </a:r>
              <a:r>
                <a:rPr sz="2400" b="1" dirty="0" err="1" smtClean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rPr>
                <a:t>m</a:t>
              </a:r>
              <a:endPara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9035" y="661836"/>
            <a:ext cx="4351940" cy="2765364"/>
            <a:chOff x="936532" y="1026876"/>
            <a:chExt cx="4351940" cy="2765364"/>
          </a:xfrm>
        </p:grpSpPr>
        <p:grpSp>
          <p:nvGrpSpPr>
            <p:cNvPr id="14" name="Group 13"/>
            <p:cNvGrpSpPr/>
            <p:nvPr/>
          </p:nvGrpSpPr>
          <p:grpSpPr>
            <a:xfrm>
              <a:off x="948138" y="1026876"/>
              <a:ext cx="4340334" cy="2765364"/>
              <a:chOff x="948138" y="1026876"/>
              <a:chExt cx="4340334" cy="2765364"/>
            </a:xfrm>
          </p:grpSpPr>
          <p:sp>
            <p:nvSpPr>
              <p:cNvPr id="28" name="Text Box 4"/>
              <p:cNvSpPr txBox="1"/>
              <p:nvPr/>
            </p:nvSpPr>
            <p:spPr>
              <a:xfrm>
                <a:off x="1880101" y="3330575"/>
                <a:ext cx="1100454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2</a:t>
                </a:r>
                <a:r>
                  <a:rPr lang="vi-VN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,5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d</a:t>
                </a:r>
                <a:r>
                  <a:rPr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29" name="Text Box 5"/>
              <p:cNvSpPr txBox="1"/>
              <p:nvPr/>
            </p:nvSpPr>
            <p:spPr>
              <a:xfrm>
                <a:off x="3923094" y="2873375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1,5d</a:t>
                </a:r>
                <a:r>
                  <a:rPr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0" name="Text Box 6"/>
              <p:cNvSpPr txBox="1"/>
              <p:nvPr/>
            </p:nvSpPr>
            <p:spPr>
              <a:xfrm>
                <a:off x="4221672" y="1813685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anchor="t"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Arial" pitchFamily="34" charset="0"/>
                  </a:rPr>
                  <a:t>1,2dm</a:t>
                </a:r>
                <a:endParaRPr sz="2400" b="1" dirty="0">
                  <a:solidFill>
                    <a:srgbClr val="FF0000"/>
                  </a:solidFill>
                  <a:latin typeface="Times New Roman" pitchFamily="18" charset="0"/>
                  <a:ea typeface="Arial" pitchFamily="34" charset="0"/>
                </a:endParaRPr>
              </a:p>
            </p:txBody>
          </p:sp>
          <p:sp>
            <p:nvSpPr>
              <p:cNvPr id="32" name="AutoShape 16"/>
              <p:cNvSpPr/>
              <p:nvPr/>
            </p:nvSpPr>
            <p:spPr>
              <a:xfrm>
                <a:off x="948138" y="1026876"/>
                <a:ext cx="3230192" cy="2326640"/>
              </a:xfrm>
              <a:prstGeom prst="cube">
                <a:avLst>
                  <a:gd name="adj" fmla="val 25000"/>
                </a:avLst>
              </a:prstGeom>
              <a:solidFill>
                <a:srgbClr val="74E1E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34" name="Line 18"/>
            <p:cNvSpPr/>
            <p:nvPr/>
          </p:nvSpPr>
          <p:spPr>
            <a:xfrm flipH="1">
              <a:off x="936532" y="2766236"/>
              <a:ext cx="574790" cy="5796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5" name="Line 19"/>
            <p:cNvSpPr/>
            <p:nvPr/>
          </p:nvSpPr>
          <p:spPr>
            <a:xfrm flipH="1">
              <a:off x="1511323" y="1026876"/>
              <a:ext cx="4171" cy="1739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6" name="Line 20"/>
            <p:cNvSpPr/>
            <p:nvPr/>
          </p:nvSpPr>
          <p:spPr>
            <a:xfrm>
              <a:off x="1511322" y="2766236"/>
              <a:ext cx="26670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218076" y="3686897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226596" y="4321546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226596" y="4937422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226596" y="5598475"/>
            <a:ext cx="377417" cy="3962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9"/>
          <p:cNvSpPr txBox="1"/>
          <p:nvPr/>
        </p:nvSpPr>
        <p:spPr>
          <a:xfrm>
            <a:off x="11230487" y="4919054"/>
            <a:ext cx="37352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49" name="Text Box 9"/>
          <p:cNvSpPr txBox="1"/>
          <p:nvPr/>
        </p:nvSpPr>
        <p:spPr>
          <a:xfrm>
            <a:off x="11186919" y="3656399"/>
            <a:ext cx="358751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</a:t>
            </a:r>
          </a:p>
        </p:txBody>
      </p:sp>
      <p:sp>
        <p:nvSpPr>
          <p:cNvPr id="50" name="Text Box 9"/>
          <p:cNvSpPr txBox="1"/>
          <p:nvPr/>
        </p:nvSpPr>
        <p:spPr>
          <a:xfrm>
            <a:off x="11223247" y="4277509"/>
            <a:ext cx="358751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2250832" y="2204977"/>
            <a:ext cx="7807568" cy="869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i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3200" b="1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endParaRPr lang="en-US" sz="3200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57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590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Garamond</vt:lpstr>
      <vt:lpstr>Tahoma</vt:lpstr>
      <vt:lpstr>Times New Roman</vt:lpstr>
      <vt:lpstr>VNI-Times</vt:lpstr>
      <vt:lpstr>Office Theme</vt:lpstr>
      <vt:lpstr>Clarity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ASUS PC</dc:creator>
  <cp:lastModifiedBy>Admin</cp:lastModifiedBy>
  <cp:revision>29</cp:revision>
  <dcterms:created xsi:type="dcterms:W3CDTF">2018-01-28T21:55:00Z</dcterms:created>
  <dcterms:modified xsi:type="dcterms:W3CDTF">2023-02-17T05:59:48Z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1033-10.1.0.5644</vt:lpwstr>
  </property>
</Properties>
</file>