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5" r:id="rId2"/>
    <p:sldId id="348" r:id="rId3"/>
    <p:sldId id="349" r:id="rId4"/>
    <p:sldId id="339" r:id="rId5"/>
    <p:sldId id="346" r:id="rId6"/>
    <p:sldId id="342" r:id="rId7"/>
    <p:sldId id="353" r:id="rId8"/>
    <p:sldId id="338" r:id="rId9"/>
    <p:sldId id="331" r:id="rId10"/>
    <p:sldId id="355" r:id="rId11"/>
    <p:sldId id="356" r:id="rId12"/>
    <p:sldId id="357" r:id="rId13"/>
    <p:sldId id="333" r:id="rId14"/>
    <p:sldId id="337" r:id="rId15"/>
    <p:sldId id="305" r:id="rId16"/>
    <p:sldId id="35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000FF"/>
    <a:srgbClr val="3333CC"/>
    <a:srgbClr val="E4F2F4"/>
    <a:srgbClr val="FF66CC"/>
    <a:srgbClr val="660033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0FDD432-AC1D-4E51-95D4-CA6B976E6F1C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8708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3E93-B891-4B71-9CA6-CA1C8EAFFA4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C082C-9BF6-4B37-96CC-51CF7AEAA17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62E1-253C-4142-A6BF-9DD243FF525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8B32-C035-4D03-B53D-F1A1B2A7719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9FAB0-193F-42D5-9ED1-25A5A035AE8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1DA9-C89E-464B-A9EC-369C62E2C84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A2B17-67BB-4EA0-874C-5CFAFFFDF1B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928B-58FE-4254-99DA-2289142F657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B0D1C-E3BE-4DD8-9BEC-27C074CCD29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A08B-70C5-4037-90AC-03A33994E11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DB08-012C-4728-9838-712C68F03DF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FAF85-33EB-453F-93B0-D7797C80636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CBF1D-D93F-49CE-9758-ACE209B6F30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0B2CBA8-BF24-4660-8F61-9A5D7262DA73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wnloads\Music\Mai-truong-men-yeu-Beat.mp3" TargetMode="External"/><Relationship Id="rId1" Type="http://schemas.microsoft.com/office/2007/relationships/media" Target="file:///C:\Downloads\Music\Mai-truong-men-yeu-Beat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wnloads\Music\Mai-truong-men-yeu-Beat.mp3" TargetMode="External"/><Relationship Id="rId1" Type="http://schemas.microsoft.com/office/2007/relationships/media" Target="file:///C:\Downloads\Music\Mai-truong-men-yeu-Beat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file:///D:\MP3\Em%20Yeu%20hoa%20binh%20-%20Nguyen%20Duc%20toan.mp3" TargetMode="External"/><Relationship Id="rId1" Type="http://schemas.microsoft.com/office/2007/relationships/media" Target="file:///D:\MP3\Em%20Yeu%20hoa%20binh%20-%20Nguyen%20Duc%20toa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4573588"/>
            <a:ext cx="6492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4568825"/>
            <a:ext cx="6492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4"/>
          <p:cNvSpPr>
            <a:spLocks noChangeArrowheads="1" noChangeShapeType="1" noTextEdit="1"/>
          </p:cNvSpPr>
          <p:nvPr/>
        </p:nvSpPr>
        <p:spPr bwMode="auto">
          <a:xfrm>
            <a:off x="1649413" y="2389188"/>
            <a:ext cx="5780087" cy="2792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6208"/>
              </a:avLst>
            </a:prstTxWarp>
            <a:scene3d>
              <a:camera prst="legacyPerspectiveBottom"/>
              <a:lightRig rig="legacyFlat3" dir="r"/>
            </a:scene3d>
            <a:sp3d extrusionH="1801800" prstMaterial="legacyMatte">
              <a:extrusionClr>
                <a:schemeClr val="bg1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3065" kern="10" dirty="0">
              <a:ln w="9525">
                <a:rou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77" name="WordArt 15"/>
          <p:cNvSpPr>
            <a:spLocks noChangeArrowheads="1" noChangeShapeType="1" noTextEdit="1"/>
          </p:cNvSpPr>
          <p:nvPr/>
        </p:nvSpPr>
        <p:spPr bwMode="auto">
          <a:xfrm>
            <a:off x="1974850" y="638175"/>
            <a:ext cx="5129213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7776" name="WordArt 16"/>
          <p:cNvSpPr>
            <a:spLocks noChangeArrowheads="1" noChangeShapeType="1" noTextEdit="1"/>
          </p:cNvSpPr>
          <p:nvPr/>
        </p:nvSpPr>
        <p:spPr bwMode="auto">
          <a:xfrm>
            <a:off x="1584960" y="1254125"/>
            <a:ext cx="5617210" cy="718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750" kern="10" spc="42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CHÍNH TẢ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9413" y="2452197"/>
            <a:ext cx="52499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4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MÙA THẢO QUẢ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752" y="3561630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Trang 103 – </a:t>
            </a:r>
            <a:r>
              <a:rPr lang="en-US" sz="2800" b="1" dirty="0" smtClean="0">
                <a:solidFill>
                  <a:srgbClr val="FF0000"/>
                </a:solidFill>
              </a:rPr>
              <a:t>114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6033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4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600200"/>
            <a:ext cx="929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endParaRPr lang="en-US" altLang="vi-VN" sz="4800" dirty="0">
              <a:solidFill>
                <a:srgbClr val="6600CC"/>
              </a:solidFill>
              <a:latin typeface="VNI-Times" pitchFamily="2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3200400"/>
            <a:ext cx="929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800" dirty="0">
                <a:solidFill>
                  <a:srgbClr val="6600CC"/>
                </a:solidFill>
                <a:latin typeface="VNI-Times" pitchFamily="2" charset="0"/>
              </a:rPr>
              <a:t>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r>
              <a:rPr lang="en-US" altLang="vi-VN" sz="4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endParaRPr lang="en-US" altLang="vi-VN" sz="4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4876800"/>
            <a:ext cx="929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0" y="2350911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0" y="400806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288" y="-42863"/>
            <a:ext cx="16764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VNI-Times" pitchFamily="2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altLang="vi-VN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endParaRPr lang="en-US" altLang="vi-VN" sz="4400" dirty="0">
              <a:solidFill>
                <a:srgbClr val="6600CC"/>
              </a:solidFill>
              <a:latin typeface="VNI-Times" pitchFamily="2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05000" y="0"/>
            <a:ext cx="1156086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xáo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xên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xán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371600" y="457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295400" y="1066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219200" y="1676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219200" y="2438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219200" y="3048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295400" y="3733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295400" y="4495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219200" y="5105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1295400" y="5791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833048" y="30288"/>
            <a:ext cx="5396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smtClean="0">
                <a:solidFill>
                  <a:srgbClr val="006600"/>
                </a:solidFill>
                <a:latin typeface="VNI-Times" pitchFamily="2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667000" y="1295400"/>
            <a:ext cx="381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819400" y="19812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VNI-Times" pitchFamily="2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xáo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943371" y="4070344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922048" y="33528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VNI-Times" pitchFamily="2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833048" y="4666329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VNI-Times" pitchFamily="2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857500" y="535213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295400" y="6400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667000" y="2687974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VNI-Times" pitchFamily="2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857500" y="6056059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xán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835326" y="639888"/>
            <a:ext cx="6934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vi-VN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/>
      <p:bldP spid="15379" grpId="0"/>
      <p:bldP spid="15380" grpId="0"/>
      <p:bldP spid="15381" grpId="0"/>
      <p:bldP spid="15382" grpId="0"/>
      <p:bldP spid="15383" grpId="0"/>
      <p:bldP spid="15384" grpId="0" animBg="1"/>
      <p:bldP spid="15385" grpId="0"/>
      <p:bldP spid="15386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6675"/>
            <a:ext cx="16764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VNI-Times" pitchFamily="2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altLang="vi-VN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05000" y="0"/>
            <a:ext cx="131318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xim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ậy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endParaRPr lang="en-US" altLang="vi-VN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371600" y="457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295400" y="1066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371600" y="1828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219200" y="2438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219200" y="3048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295400" y="3733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295400" y="4495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219200" y="5105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295400" y="5791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183123" y="69518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VNI-Times" pitchFamily="2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209281" y="726608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09281" y="12954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221223" y="195249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161514" y="40386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171750" y="33528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188810" y="46482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vi-VN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endParaRPr lang="en-US" altLang="vi-VN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171750" y="5362710"/>
            <a:ext cx="39999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295400" y="6400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09281" y="271449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4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126257" y="6039572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/>
      <p:bldP spid="16400" grpId="0"/>
      <p:bldP spid="16402" grpId="0"/>
      <p:bldP spid="16403" grpId="0"/>
      <p:bldP spid="16404" grpId="0"/>
      <p:bldP spid="16405" grpId="0"/>
      <p:bldP spid="16406" grpId="0"/>
      <p:bldP spid="16407" grpId="0" animBg="1"/>
      <p:bldP spid="16408" grpId="0"/>
      <p:bldP spid="16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192" y="152400"/>
            <a:ext cx="9003792" cy="955877"/>
          </a:xfrm>
        </p:spPr>
        <p:txBody>
          <a:bodyPr/>
          <a:lstStyle/>
          <a:p>
            <a:pPr algn="l"/>
            <a:r>
              <a:rPr lang="en-US" altLang="vi-VN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3b</a:t>
            </a:r>
            <a:r>
              <a:rPr lang="en-US" altLang="vi-VN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vi-VN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Tìm </a:t>
            </a:r>
            <a:r>
              <a:rPr lang="vi-VN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các từ láy theo những khuôn vần ghi ở từng ô trong bảng sau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0736" name="Mai-truong-men-yeu-Bea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542544" y="4876800"/>
            <a:ext cx="80772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dirty="0">
                <a:latin typeface="Times New Roman" panose="02020603050405020304" pitchFamily="18" charset="0"/>
              </a:rPr>
              <a:t>M (1)         man mát, khang khác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20963"/>
              </p:ext>
            </p:extLst>
          </p:nvPr>
        </p:nvGraphicFramePr>
        <p:xfrm>
          <a:off x="451104" y="1600200"/>
          <a:ext cx="8077200" cy="231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22" dur="206707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  <p:bldLst>
      <p:bldP spid="30722" grpId="0"/>
      <p:bldP spid="307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Mai-truong-men-yeu-Bea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50920"/>
              </p:ext>
            </p:extLst>
          </p:nvPr>
        </p:nvGraphicFramePr>
        <p:xfrm>
          <a:off x="228600" y="304800"/>
          <a:ext cx="8458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505200"/>
                <a:gridCol w="44196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 </a:t>
                      </a:r>
                      <a:r>
                        <a:rPr lang="en-US" sz="32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32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ngát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sạt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chat;….</a:t>
                      </a:r>
                      <a:endParaRPr lang="en-US" sz="3200" b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lang="vi-VN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200" b="0" baseline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cạc</a:t>
                      </a:r>
                      <a:endParaRPr lang="en-US" sz="3200" b="0" baseline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sồn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sột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dôn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xồng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;….</a:t>
                      </a:r>
                      <a:endParaRPr lang="en-US" sz="32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ngùn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chùn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….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320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sùng</a:t>
                      </a:r>
                      <a:r>
                        <a:rPr lang="en-US" sz="3200" baseline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khùng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khục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3200" baseline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….</a:t>
                      </a:r>
                      <a:endParaRPr lang="en-US" sz="32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6" dur="206707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6600" y="167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Dặn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555" y="2733123"/>
            <a:ext cx="7762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chuẩn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chính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N</a:t>
            </a:r>
            <a:r>
              <a:rPr lang="en-US" sz="3200" b="1" dirty="0" err="1" smtClean="0">
                <a:solidFill>
                  <a:srgbClr val="0000FF"/>
                </a:solidFill>
              </a:rPr>
              <a:t>hớ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</a:rPr>
              <a:t>):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err="1">
                <a:solidFill>
                  <a:srgbClr val="0000FF"/>
                </a:solidFill>
              </a:rPr>
              <a:t>Hành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bày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ong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tuden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67213"/>
            <a:ext cx="46767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7" descr="bird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049713"/>
            <a:ext cx="18081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209800"/>
            <a:ext cx="79248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 pitchFamily="18" charset="0"/>
              </a:rPr>
              <a:t>CHÚC CÁC EM </a:t>
            </a:r>
          </a:p>
          <a:p>
            <a:pPr algn="ctr" eaLnBrk="1" hangingPunct="1">
              <a:defRPr/>
            </a:pP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 pitchFamily="18" charset="0"/>
              </a:rPr>
              <a:t>CHĂM NGOAN HỌC TỐT !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C 0.00191 -0.00116 -0.24618 -0.00232 -0.24583 -0.00556 C -0.24548 -0.0088 0.25348 -0.01575 0.25209 -0.01945 C 0.2507 -0.02315 -0.21111 -0.02639 -0.25416 -0.02778 C -0.29722 -0.02917 -0.15173 -0.02848 -0.00625 -0.02778 " pathEditMode="relative" ptsTypes="aaaaA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24013" y="995363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565" y="2737893"/>
            <a:ext cx="870703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ĐẠT:</a:t>
            </a:r>
            <a:endParaRPr lang="en-US" altLang="en-US" sz="2400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s/x.</a:t>
            </a:r>
            <a:endParaRPr lang="en-US" altLang="en-US" sz="2600" i="1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2a, 3a.</a:t>
            </a:r>
            <a:endParaRPr lang="en-US" altLang="en-US" sz="2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r>
              <a:rPr lang="nl-NL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chất: Giáo dục HS ý thức rèn chữ, giữ vở, trung thực.</a:t>
            </a:r>
            <a:endParaRPr lang="en-US" altLang="en-US" sz="2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5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632943" y="-173192"/>
            <a:ext cx="2598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vi-VN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8263" y="586596"/>
            <a:ext cx="5505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2874" y="1304429"/>
            <a:ext cx="3084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altLang="vi-VN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vi-VN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vi-VN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986" y="2215518"/>
            <a:ext cx="2105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8123" y="3145320"/>
            <a:ext cx="19516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vi-VN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altLang="vi-VN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6986" y="4116986"/>
            <a:ext cx="24888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vi-VN" sz="4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98007" y="1338058"/>
            <a:ext cx="20835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97905" y="1351466"/>
            <a:ext cx="25692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vi-VN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865283" y="2187486"/>
            <a:ext cx="2607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93080" y="2234523"/>
            <a:ext cx="2273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en-US" altLang="vi-V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20988" y="3127372"/>
            <a:ext cx="20769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vi-VN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4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vi-VN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24400" y="3117580"/>
            <a:ext cx="21153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altLang="vi-VN" sz="40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854345" y="4122673"/>
            <a:ext cx="2327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vi-VN" sz="4000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vi-VN" sz="4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altLang="vi-VN" sz="4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84510" y="4116986"/>
            <a:ext cx="2494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vi-VN" sz="4000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163" y="715919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95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21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4290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133600" y="4343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133600" y="4724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3434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143000" y="5105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600200" y="2819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105400" y="25146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05200" y="1981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7315200" y="2819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7848600" y="5867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7010400" y="49530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7150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410200" y="5867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8229600" y="4343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724400" y="5410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Yeu hoa binh - Nguyen Duc to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40350"/>
            <a:ext cx="46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4" descr="D:\thuc\NH 17-18\HINH ANH\ThaoQu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496"/>
            <a:ext cx="4305300" cy="50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11"/>
          <p:cNvGrpSpPr/>
          <p:nvPr/>
        </p:nvGrpSpPr>
        <p:grpSpPr bwMode="auto">
          <a:xfrm>
            <a:off x="495300" y="52450"/>
            <a:ext cx="8267700" cy="6341570"/>
            <a:chOff x="895350" y="-17906"/>
            <a:chExt cx="8267700" cy="6358128"/>
          </a:xfrm>
        </p:grpSpPr>
        <p:pic>
          <p:nvPicPr>
            <p:cNvPr id="34" name="Picture 1" descr="thảo quả 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-17906"/>
              <a:ext cx="4191000" cy="498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895350" y="5630488"/>
              <a:ext cx="8267700" cy="70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00CCFF"/>
                  </a:solidFill>
                  <a:latin typeface="Times New Roman" panose="02020603050405020304" pitchFamily="18" charset="0"/>
                </a:rPr>
                <a:t>   *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ảnh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thảo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mùa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19311" y="4987328"/>
            <a:ext cx="8483252" cy="7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</a:rPr>
              <a:t>H) </a:t>
            </a:r>
            <a:r>
              <a:rPr lang="en-US" altLang="vi-VN" b="1" dirty="0" err="1">
                <a:latin typeface="Times New Roman" panose="02020603050405020304" pitchFamily="18" charset="0"/>
              </a:rPr>
              <a:t>Tranh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chụp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ảnh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quả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990600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en-US" sz="3200" dirty="0" err="1">
                <a:solidFill>
                  <a:srgbClr val="FF0000"/>
                </a:solidFill>
              </a:rPr>
              <a:t>Tả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ra </a:t>
            </a:r>
            <a:r>
              <a:rPr lang="en-US" sz="3200" dirty="0" err="1">
                <a:solidFill>
                  <a:srgbClr val="FF0000"/>
                </a:solidFill>
              </a:rPr>
              <a:t>hoa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kết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đỏ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quả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đẹp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biệt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82085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âm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66"/>
                </a:solidFill>
              </a:rPr>
              <a:t>th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ầm</a:t>
            </a:r>
            <a:r>
              <a:rPr lang="en-US" alt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1838319"/>
            <a:ext cx="154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0066"/>
                </a:solidFill>
              </a:rPr>
              <a:t>ẩm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ướt</a:t>
            </a:r>
            <a:r>
              <a:rPr lang="en-US" alt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546" y="1871709"/>
            <a:ext cx="224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0066"/>
                </a:solidFill>
              </a:rPr>
              <a:t>kh</a:t>
            </a:r>
            <a:r>
              <a:rPr lang="en-US" altLang="en-US" sz="3200" dirty="0" err="1">
                <a:solidFill>
                  <a:srgbClr val="FF0000"/>
                </a:solidFill>
              </a:rPr>
              <a:t>ép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66"/>
                </a:solidFill>
              </a:rPr>
              <a:t>miệng</a:t>
            </a:r>
            <a:r>
              <a:rPr lang="en-US" altLang="en-US" sz="3200" dirty="0" smtClean="0">
                <a:solidFill>
                  <a:srgbClr val="000066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87170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0066"/>
                </a:solidFill>
              </a:rPr>
              <a:t>đ</a:t>
            </a:r>
            <a:r>
              <a:rPr lang="en-US" altLang="en-US" sz="3200" dirty="0" err="1">
                <a:solidFill>
                  <a:srgbClr val="FF0000"/>
                </a:solidFill>
              </a:rPr>
              <a:t>ột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66"/>
                </a:solidFill>
              </a:rPr>
              <a:t>ng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ột</a:t>
            </a:r>
            <a:r>
              <a:rPr lang="en-US" alt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310" y="2521225"/>
            <a:ext cx="193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0066"/>
                </a:solidFill>
              </a:rPr>
              <a:t>ch</a:t>
            </a:r>
            <a:r>
              <a:rPr lang="en-US" altLang="en-US" sz="3200" dirty="0">
                <a:solidFill>
                  <a:srgbClr val="FF0000"/>
                </a:solidFill>
              </a:rPr>
              <a:t>on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66"/>
                </a:solidFill>
              </a:rPr>
              <a:t>ch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ót</a:t>
            </a:r>
            <a:r>
              <a:rPr lang="en-US" alt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246" y="2513996"/>
            <a:ext cx="141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0066"/>
                </a:solidFill>
              </a:rPr>
              <a:t>h</a:t>
            </a:r>
            <a:r>
              <a:rPr lang="en-US" altLang="en-US" sz="3200" dirty="0" err="1">
                <a:solidFill>
                  <a:srgbClr val="FF0000"/>
                </a:solidFill>
              </a:rPr>
              <a:t>ắt</a:t>
            </a:r>
            <a:r>
              <a:rPr lang="en-US" altLang="en-US" sz="3200" dirty="0">
                <a:solidFill>
                  <a:srgbClr val="0000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66"/>
                </a:solidFill>
              </a:rPr>
              <a:t>lên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11" descr="Mab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Object 12"/>
          <p:cNvGraphicFramePr>
            <a:graphicFrameLocks noChangeAspect="1"/>
          </p:cNvGraphicFramePr>
          <p:nvPr/>
        </p:nvGraphicFramePr>
        <p:xfrm>
          <a:off x="7543800" y="5181600"/>
          <a:ext cx="160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lip" r:id="rId4" imgW="668426" imgH="685800" progId="MS_ClipArt_Gallery.2">
                  <p:embed/>
                </p:oleObj>
              </mc:Choice>
              <mc:Fallback>
                <p:oleObj name="Clip" r:id="rId4" imgW="668426" imgH="685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1600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3"/>
          <p:cNvGraphicFramePr>
            <a:graphicFrameLocks noChangeAspect="1"/>
          </p:cNvGraphicFramePr>
          <p:nvPr/>
        </p:nvGraphicFramePr>
        <p:xfrm>
          <a:off x="0" y="5257800"/>
          <a:ext cx="1447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lip" r:id="rId6" imgW="668426" imgH="685800" progId="MS_ClipArt_Gallery.2">
                  <p:embed/>
                </p:oleObj>
              </mc:Choice>
              <mc:Fallback>
                <p:oleObj name="Clip" r:id="rId6" imgW="668426" imgH="685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1447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2743200" y="2892045"/>
            <a:ext cx="3829050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VIẾT </a:t>
            </a:r>
            <a:r>
              <a:rPr lang="en-US" sz="27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BÀI</a:t>
            </a:r>
            <a:endParaRPr lang="en-US" sz="27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259"/>
            <a:ext cx="2571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089" y="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2a: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Group 114"/>
          <p:cNvGraphicFramePr/>
          <p:nvPr/>
        </p:nvGraphicFramePr>
        <p:xfrm>
          <a:off x="110289" y="1371600"/>
          <a:ext cx="8839200" cy="4191000"/>
        </p:xfrm>
        <a:graphic>
          <a:graphicData uri="http://schemas.openxmlformats.org/drawingml/2006/table">
            <a:tbl>
              <a:tblPr/>
              <a:tblGrid>
                <a:gridCol w="2514600"/>
                <a:gridCol w="2019300"/>
                <a:gridCol w="2152650"/>
                <a:gridCol w="215265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sổ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sơ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xổ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xơ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271" y="5723269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altLang="vi-VN" dirty="0" err="1">
                <a:latin typeface="Times New Roman" panose="02020603050405020304" pitchFamily="18" charset="0"/>
              </a:rPr>
              <a:t>bát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sứ</a:t>
            </a:r>
            <a:r>
              <a:rPr lang="vi-VN" altLang="vi-VN" dirty="0">
                <a:latin typeface="Times New Roman" panose="02020603050405020304" pitchFamily="18" charset="0"/>
              </a:rPr>
              <a:t>/ </a:t>
            </a:r>
            <a:r>
              <a:rPr lang="en-US" altLang="vi-VN" dirty="0" err="1">
                <a:latin typeface="Times New Roman" panose="02020603050405020304" pitchFamily="18" charset="0"/>
              </a:rPr>
              <a:t>xứ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sở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889" y="1949859"/>
            <a:ext cx="213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sổ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97077" y="1911759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sài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34688" y="1837144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</a:t>
            </a: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72299" y="1864320"/>
            <a:ext cx="18328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</a:t>
            </a:r>
            <a:endParaRPr lang="vi-VN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0498" y="4343400"/>
            <a:ext cx="236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xổ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xổ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lồng</a:t>
            </a: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,...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42978" y="4343400"/>
            <a:ext cx="19090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mướp</a:t>
            </a: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,..</a:t>
            </a: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..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55037" y="4321875"/>
            <a:ext cx="2061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hướng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91829" y="4334256"/>
            <a:ext cx="1993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xứ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68918"/>
            <a:ext cx="89383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Group 114"/>
          <p:cNvGraphicFramePr/>
          <p:nvPr>
            <p:extLst>
              <p:ext uri="{D42A27DB-BD31-4B8C-83A1-F6EECF244321}">
                <p14:modId xmlns:p14="http://schemas.microsoft.com/office/powerpoint/2010/main" val="1637697397"/>
              </p:ext>
            </p:extLst>
          </p:nvPr>
        </p:nvGraphicFramePr>
        <p:xfrm>
          <a:off x="76201" y="2590801"/>
          <a:ext cx="8839200" cy="3585136"/>
        </p:xfrm>
        <a:graphic>
          <a:graphicData uri="http://schemas.openxmlformats.org/drawingml/2006/table">
            <a:tbl>
              <a:tblPr/>
              <a:tblGrid>
                <a:gridCol w="2514600"/>
                <a:gridCol w="2019300"/>
                <a:gridCol w="2152650"/>
                <a:gridCol w="2152650"/>
              </a:tblGrid>
              <a:tr h="65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bát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mứt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bác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mắc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tấc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mức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5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61976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altLang="vi-VN" dirty="0" err="1">
                <a:latin typeface="Times New Roman" panose="02020603050405020304" pitchFamily="18" charset="0"/>
              </a:rPr>
              <a:t>bát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vi-VN" altLang="vi-VN" dirty="0">
                <a:latin typeface="Times New Roman" panose="02020603050405020304" pitchFamily="18" charset="0"/>
              </a:rPr>
              <a:t>cơm/ chú bác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212525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bát ngát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9256" y="3624987"/>
            <a:ext cx="1668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bát ăn,.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2989" y="3207159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đôi mắt, mắt mũi,.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600" y="3132544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tất cả, tất bật,..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8211" y="3159720"/>
            <a:ext cx="18328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hộp mứt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mứt dừa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60491"/>
            <a:ext cx="236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chú bác, bác học,...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62989" y="4985223"/>
            <a:ext cx="19090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mắc màn, mắc áo,..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26652" y="4960491"/>
            <a:ext cx="2061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tấc đất, một tấc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7999" y="4918765"/>
            <a:ext cx="1993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mức độ, vượt mức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4" grpId="0"/>
      <p:bldP spid="17" grpId="0"/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830</Words>
  <Application>Microsoft Office PowerPoint</Application>
  <PresentationFormat>On-screen Show (4:3)</PresentationFormat>
  <Paragraphs>164</Paragraphs>
  <Slides>16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Times New Roman</vt:lpstr>
      <vt:lpstr>VNI-Times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3b: Tìm các từ láy theo những khuôn vần ghi ở từng ô trong bảng sau: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năm, ngày 20 tháng 1 năm 2011 Chính tả        GV: Nguyễn Thị Nhật Hạ</dc:title>
  <dc:creator>User</dc:creator>
  <cp:lastModifiedBy>Admin</cp:lastModifiedBy>
  <cp:revision>207</cp:revision>
  <dcterms:created xsi:type="dcterms:W3CDTF">2009-01-14T05:07:00Z</dcterms:created>
  <dcterms:modified xsi:type="dcterms:W3CDTF">2023-11-24T05:38:20Z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CCC98D1F9E8D4F9EB9942ED07BCB441D</vt:lpwstr>
  </property>
  <property fmtid="{D5CDD505-2E9C-101B-9397-08002B2CF9AE}" pid="3" name="KSOProductBuildVer">
    <vt:lpwstr>1033-11.2.0.11042</vt:lpwstr>
  </property>
</Properties>
</file>