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embeddedFontLst>
    <p:embeddedFont>
      <p:font typeface="Tahoma" panose="020B0604030504040204" pitchFamily="34" charset="0"/>
      <p:regular r:id="rId26"/>
      <p:bold r:id="rId27"/>
    </p:embeddedFont>
    <p:embeddedFont>
      <p:font typeface="Cookie" panose="020B0604020202020204"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jz1BuKf1q7Wm749+9fofMmO7fi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2854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827025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583655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989779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405441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587898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090314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4101982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5105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2733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6321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60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1327204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6769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7034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4175280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4678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27988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154089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5893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9689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379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5336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3685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fade">
                                      <p:cBhvr>
                                        <p:cTn id="11" dur="500"/>
                                        <p:tgtEl>
                                          <p:spTgt spid="8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fade">
                                      <p:cBhvr>
                                        <p:cTn id="15" dur="500"/>
                                        <p:tgtEl>
                                          <p:spTgt spid="8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fade">
                                      <p:cBhvr>
                                        <p:cTn id="11" dur="500"/>
                                        <p:tgtEl>
                                          <p:spTgt spid="9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fade">
                                      <p:cBhvr>
                                        <p:cTn id="11" dur="500"/>
                                        <p:tgtEl>
                                          <p:spTgt spid="10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500"/>
                                        <p:tgtEl>
                                          <p:spTgt spid="10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fade">
                                      <p:cBhvr>
                                        <p:cTn id="23"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fade">
                                      <p:cBhvr>
                                        <p:cTn id="11" dur="500"/>
                                        <p:tgtEl>
                                          <p:spTgt spid="10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fade">
                                      <p:cBhvr>
                                        <p:cTn id="19" dur="500"/>
                                        <p:tgtEl>
                                          <p:spTgt spid="1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3"/>
                                        </p:tgtEl>
                                        <p:attrNameLst>
                                          <p:attrName>style.visibility</p:attrName>
                                        </p:attrNameLst>
                                      </p:cBhvr>
                                      <p:to>
                                        <p:strVal val="visible"/>
                                      </p:to>
                                    </p:set>
                                    <p:animEffect transition="in" filter="fade">
                                      <p:cBhvr>
                                        <p:cTn id="23"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659703" y="802749"/>
            <a:ext cx="10897644" cy="5252499"/>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9653999" y="4341704"/>
            <a:ext cx="2087907" cy="2273499"/>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标题和竖排文字">
  <p:cSld name="标题和竖排文字">
    <p:spTree>
      <p:nvGrpSpPr>
        <p:cNvPr id="1" name="Shape 43"/>
        <p:cNvGrpSpPr/>
        <p:nvPr/>
      </p:nvGrpSpPr>
      <p:grpSpPr>
        <a:xfrm>
          <a:off x="0" y="0"/>
          <a:ext cx="0" cy="0"/>
          <a:chOff x="0" y="0"/>
          <a:chExt cx="0" cy="0"/>
        </a:xfrm>
      </p:grpSpPr>
      <p:pic>
        <p:nvPicPr>
          <p:cNvPr id="44" name="Google Shape;44;p29"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45" name="Google Shape;45;p29"/>
          <p:cNvGrpSpPr/>
          <p:nvPr/>
        </p:nvGrpSpPr>
        <p:grpSpPr>
          <a:xfrm>
            <a:off x="1026362" y="789141"/>
            <a:ext cx="10139276" cy="5043336"/>
            <a:chOff x="660729" y="789141"/>
            <a:chExt cx="10139276" cy="5043336"/>
          </a:xfrm>
        </p:grpSpPr>
        <p:grpSp>
          <p:nvGrpSpPr>
            <p:cNvPr id="46" name="Google Shape;46;p29"/>
            <p:cNvGrpSpPr/>
            <p:nvPr/>
          </p:nvGrpSpPr>
          <p:grpSpPr>
            <a:xfrm>
              <a:off x="660729" y="789141"/>
              <a:ext cx="7627326" cy="5043336"/>
              <a:chOff x="676404" y="1039661"/>
              <a:chExt cx="7766137" cy="3244240"/>
            </a:xfrm>
          </p:grpSpPr>
          <p:sp>
            <p:nvSpPr>
              <p:cNvPr id="47" name="Google Shape;47;p29"/>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 name="Google Shape;48;p29"/>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49" name="Google Shape;49;p29"/>
            <p:cNvGrpSpPr/>
            <p:nvPr/>
          </p:nvGrpSpPr>
          <p:grpSpPr>
            <a:xfrm>
              <a:off x="7042197" y="1407723"/>
              <a:ext cx="3757808" cy="3757808"/>
              <a:chOff x="1794470" y="1002082"/>
              <a:chExt cx="3757808" cy="3757808"/>
            </a:xfrm>
          </p:grpSpPr>
          <p:sp>
            <p:nvSpPr>
              <p:cNvPr id="50" name="Google Shape;50;p29"/>
              <p:cNvSpPr/>
              <p:nvPr/>
            </p:nvSpPr>
            <p:spPr>
              <a:xfrm>
                <a:off x="1794470"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 name="Google Shape;51;p29"/>
              <p:cNvSpPr/>
              <p:nvPr/>
            </p:nvSpPr>
            <p:spPr>
              <a:xfrm>
                <a:off x="1982882"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pic>
        <p:nvPicPr>
          <p:cNvPr id="52" name="Google Shape;52;p29" descr="图片包含 运输&#10;&#10;描述已自动生成"/>
          <p:cNvPicPr preferRelativeResize="0"/>
          <p:nvPr/>
        </p:nvPicPr>
        <p:blipFill rotWithShape="1">
          <a:blip r:embed="rId3">
            <a:alphaModFix/>
          </a:blip>
          <a:srcRect/>
          <a:stretch/>
        </p:blipFill>
        <p:spPr>
          <a:xfrm flipH="1">
            <a:off x="228600" y="3785050"/>
            <a:ext cx="1670538" cy="2221055"/>
          </a:xfrm>
          <a:prstGeom prst="rect">
            <a:avLst/>
          </a:prstGeom>
          <a:noFill/>
          <a:ln>
            <a:noFill/>
          </a:ln>
          <a:effectLst>
            <a:outerShdw blurRad="50800" dist="38100" dir="8100000" algn="tr" rotWithShape="0">
              <a:srgbClr val="000000">
                <a:alpha val="40000"/>
              </a:srgbClr>
            </a:outerShdw>
          </a:effectLst>
        </p:spPr>
      </p:pic>
      <p:pic>
        <p:nvPicPr>
          <p:cNvPr id="53" name="Google Shape;53;p29"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54"/>
        <p:cNvGrpSpPr/>
        <p:nvPr/>
      </p:nvGrpSpPr>
      <p:grpSpPr>
        <a:xfrm>
          <a:off x="0" y="0"/>
          <a:ext cx="0" cy="0"/>
          <a:chOff x="0" y="0"/>
          <a:chExt cx="0" cy="0"/>
        </a:xfrm>
      </p:grpSpPr>
      <p:pic>
        <p:nvPicPr>
          <p:cNvPr id="55" name="Google Shape;55;p30"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56" name="Google Shape;56;p30"/>
          <p:cNvGrpSpPr/>
          <p:nvPr/>
        </p:nvGrpSpPr>
        <p:grpSpPr>
          <a:xfrm>
            <a:off x="4217096" y="1407723"/>
            <a:ext cx="3757808" cy="3757808"/>
            <a:chOff x="1161424" y="1002082"/>
            <a:chExt cx="3757808" cy="3757808"/>
          </a:xfrm>
        </p:grpSpPr>
        <p:sp>
          <p:nvSpPr>
            <p:cNvPr id="57" name="Google Shape;57;p30"/>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 name="Google Shape;58;p30"/>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59" name="Google Shape;59;p30"/>
          <p:cNvPicPr preferRelativeResize="0"/>
          <p:nvPr/>
        </p:nvPicPr>
        <p:blipFill rotWithShape="1">
          <a:blip r:embed="rId3">
            <a:alphaModFix/>
          </a:blip>
          <a:srcRect/>
          <a:stretch/>
        </p:blipFill>
        <p:spPr>
          <a:xfrm>
            <a:off x="6856213" y="3428999"/>
            <a:ext cx="2087907" cy="2273499"/>
          </a:xfrm>
          <a:prstGeom prst="rect">
            <a:avLst/>
          </a:prstGeom>
          <a:noFill/>
          <a:ln>
            <a:noFill/>
          </a:ln>
          <a:effectLst>
            <a:outerShdw blurRad="50800" dist="38100" dir="2700000" algn="tl" rotWithShape="0">
              <a:srgbClr val="000000">
                <a:alpha val="40000"/>
              </a:srgbClr>
            </a:outerShdw>
          </a:effectLst>
        </p:spPr>
      </p:pic>
      <p:pic>
        <p:nvPicPr>
          <p:cNvPr id="60" name="Google Shape;60;p30"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500"/>
                                        <p:tgtEl>
                                          <p:spTgt spid="7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500"/>
                                        <p:tgtEl>
                                          <p:spTgt spid="8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slide" Target="slide18.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grpSp>
        <p:nvGrpSpPr>
          <p:cNvPr id="119" name="Google Shape;119;p1"/>
          <p:cNvGrpSpPr/>
          <p:nvPr/>
        </p:nvGrpSpPr>
        <p:grpSpPr>
          <a:xfrm>
            <a:off x="4757714" y="253347"/>
            <a:ext cx="3108960" cy="1085638"/>
            <a:chOff x="4988560" y="447040"/>
            <a:chExt cx="2346402" cy="819355"/>
          </a:xfrm>
        </p:grpSpPr>
        <p:grpSp>
          <p:nvGrpSpPr>
            <p:cNvPr id="120" name="Google Shape;120;p1"/>
            <p:cNvGrpSpPr/>
            <p:nvPr/>
          </p:nvGrpSpPr>
          <p:grpSpPr>
            <a:xfrm>
              <a:off x="4988560" y="447040"/>
              <a:ext cx="2346402" cy="814832"/>
              <a:chOff x="4988560" y="447040"/>
              <a:chExt cx="2346402" cy="814832"/>
            </a:xfrm>
          </p:grpSpPr>
          <p:sp>
            <p:nvSpPr>
              <p:cNvPr id="121" name="Google Shape;121;p1"/>
              <p:cNvSpPr/>
              <p:nvPr/>
            </p:nvSpPr>
            <p:spPr>
              <a:xfrm>
                <a:off x="4988560" y="447040"/>
                <a:ext cx="802640" cy="802640"/>
              </a:xfrm>
              <a:prstGeom prst="ellipse">
                <a:avLst/>
              </a:prstGeom>
              <a:solidFill>
                <a:srgbClr val="FFF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2" name="Google Shape;122;p1"/>
              <p:cNvSpPr/>
              <p:nvPr/>
            </p:nvSpPr>
            <p:spPr>
              <a:xfrm>
                <a:off x="5497118" y="447040"/>
                <a:ext cx="802640" cy="802640"/>
              </a:xfrm>
              <a:prstGeom prst="ellipse">
                <a:avLst/>
              </a:prstGeom>
              <a:solidFill>
                <a:srgbClr val="FFF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3" name="Google Shape;123;p1"/>
              <p:cNvSpPr/>
              <p:nvPr/>
            </p:nvSpPr>
            <p:spPr>
              <a:xfrm>
                <a:off x="6005676" y="459232"/>
                <a:ext cx="802640" cy="802640"/>
              </a:xfrm>
              <a:prstGeom prst="ellipse">
                <a:avLst/>
              </a:prstGeom>
              <a:solidFill>
                <a:srgbClr val="FFF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4" name="Google Shape;124;p1"/>
              <p:cNvSpPr/>
              <p:nvPr/>
            </p:nvSpPr>
            <p:spPr>
              <a:xfrm>
                <a:off x="6532322" y="447040"/>
                <a:ext cx="802640" cy="802640"/>
              </a:xfrm>
              <a:prstGeom prst="ellipse">
                <a:avLst/>
              </a:prstGeom>
              <a:solidFill>
                <a:srgbClr val="FFF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25" name="Google Shape;125;p1"/>
            <p:cNvSpPr txBox="1"/>
            <p:nvPr/>
          </p:nvSpPr>
          <p:spPr>
            <a:xfrm>
              <a:off x="5219362" y="558509"/>
              <a:ext cx="175881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a:solidFill>
                    <a:srgbClr val="385623"/>
                  </a:solidFill>
                  <a:latin typeface="Tahoma"/>
                  <a:ea typeface="Tahoma"/>
                  <a:cs typeface="Tahoma"/>
                  <a:sym typeface="Tahoma"/>
                </a:rPr>
                <a:t>Chính tả</a:t>
              </a:r>
              <a:endParaRPr sz="4000" b="0" i="0" u="none" strike="noStrike" cap="none">
                <a:solidFill>
                  <a:srgbClr val="385623"/>
                </a:solidFill>
                <a:latin typeface="Tahoma"/>
                <a:ea typeface="Tahoma"/>
                <a:cs typeface="Tahoma"/>
                <a:sym typeface="Tahoma"/>
              </a:endParaRPr>
            </a:p>
          </p:txBody>
        </p:sp>
      </p:grpSp>
      <p:sp>
        <p:nvSpPr>
          <p:cNvPr id="126" name="Google Shape;126;p1"/>
          <p:cNvSpPr/>
          <p:nvPr/>
        </p:nvSpPr>
        <p:spPr>
          <a:xfrm>
            <a:off x="2730018" y="2076705"/>
            <a:ext cx="6997428" cy="161582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rgbClr val="385623"/>
                </a:solidFill>
                <a:latin typeface="Tahoma"/>
                <a:ea typeface="Tahoma"/>
                <a:cs typeface="Tahoma"/>
                <a:sym typeface="Tahoma"/>
              </a:rPr>
              <a:t>Nghe – viết:</a:t>
            </a:r>
            <a:endParaRPr/>
          </a:p>
          <a:p>
            <a:pPr marL="0" marR="0" lvl="0" indent="0" algn="ctr" rtl="0">
              <a:spcBef>
                <a:spcPts val="0"/>
              </a:spcBef>
              <a:spcAft>
                <a:spcPts val="0"/>
              </a:spcAft>
              <a:buNone/>
            </a:pPr>
            <a:r>
              <a:rPr lang="en-US" sz="5500" b="1" i="0" u="none" strike="noStrike" cap="none">
                <a:solidFill>
                  <a:srgbClr val="385623"/>
                </a:solidFill>
                <a:latin typeface="Tahoma"/>
                <a:ea typeface="Tahoma"/>
                <a:cs typeface="Tahoma"/>
                <a:sym typeface="Tahoma"/>
              </a:rPr>
              <a:t>KÌ DIỆU RỪNG XANH</a:t>
            </a:r>
            <a:endParaRPr sz="5500" b="1" i="0" u="none" strike="noStrike" cap="none">
              <a:solidFill>
                <a:srgbClr val="385623"/>
              </a:solidFill>
              <a:latin typeface="Tahoma"/>
              <a:ea typeface="Tahoma"/>
              <a:cs typeface="Tahoma"/>
              <a:sym typeface="Tahoma"/>
            </a:endParaRPr>
          </a:p>
        </p:txBody>
      </p:sp>
      <p:sp>
        <p:nvSpPr>
          <p:cNvPr id="127" name="Google Shape;127;p1"/>
          <p:cNvSpPr/>
          <p:nvPr/>
        </p:nvSpPr>
        <p:spPr>
          <a:xfrm>
            <a:off x="4637926" y="5197681"/>
            <a:ext cx="3181611" cy="543549"/>
          </a:xfrm>
          <a:prstGeom prst="roundRect">
            <a:avLst>
              <a:gd name="adj" fmla="val 50000"/>
            </a:avLst>
          </a:prstGeom>
          <a:solidFill>
            <a:srgbClr val="385623"/>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chemeClr val="lt1"/>
                </a:solidFill>
                <a:latin typeface="Tahoma"/>
                <a:ea typeface="Tahoma"/>
                <a:cs typeface="Tahoma"/>
                <a:sym typeface="Tahoma"/>
              </a:rPr>
              <a:t>Thực hiện: EduFive</a:t>
            </a:r>
            <a:endParaRPr sz="2400" b="0" i="0" u="none" strike="noStrike" cap="none">
              <a:solidFill>
                <a:schemeClr val="lt1"/>
              </a:solidFill>
              <a:latin typeface="Tahoma"/>
              <a:ea typeface="Tahoma"/>
              <a:cs typeface="Tahoma"/>
              <a:sym typeface="Tahoma"/>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26">
                                            <p:txEl>
                                              <p:pRg st="0" end="0"/>
                                            </p:txEl>
                                          </p:spTgt>
                                        </p:tgtEl>
                                        <p:attrNameLst>
                                          <p:attrName>style.visibility</p:attrName>
                                        </p:attrNameLst>
                                      </p:cBhvr>
                                      <p:to>
                                        <p:strVal val="visible"/>
                                      </p:to>
                                    </p:set>
                                    <p:anim calcmode="lin" valueType="num">
                                      <p:cBhvr additive="base">
                                        <p:cTn id="11" dur="500"/>
                                        <p:tgtEl>
                                          <p:spTgt spid="126">
                                            <p:txEl>
                                              <p:pRg st="0" end="0"/>
                                            </p:txEl>
                                          </p:spTgt>
                                        </p:tgtEl>
                                        <p:attrNameLst>
                                          <p:attrName>ppt_w</p:attrName>
                                        </p:attrNameLst>
                                      </p:cBhvr>
                                      <p:tavLst>
                                        <p:tav tm="0">
                                          <p:val>
                                            <p:strVal val="0"/>
                                          </p:val>
                                        </p:tav>
                                        <p:tav tm="100000">
                                          <p:val>
                                            <p:strVal val="#ppt_w"/>
                                          </p:val>
                                        </p:tav>
                                      </p:tavLst>
                                    </p:anim>
                                    <p:anim calcmode="lin" valueType="num">
                                      <p:cBhvr additive="base">
                                        <p:cTn id="12" dur="500"/>
                                        <p:tgtEl>
                                          <p:spTgt spid="126">
                                            <p:txEl>
                                              <p:pRg st="0" end="0"/>
                                            </p:txEl>
                                          </p:spTgt>
                                        </p:tgtEl>
                                        <p:attrNameLst>
                                          <p:attrName>ppt_h</p:attrName>
                                        </p:attrNameLst>
                                      </p:cBhvr>
                                      <p:tavLst>
                                        <p:tav tm="0">
                                          <p:val>
                                            <p:strVal val="0"/>
                                          </p:val>
                                        </p:tav>
                                        <p:tav tm="100000">
                                          <p:val>
                                            <p:strVal val="#ppt_h"/>
                                          </p:val>
                                        </p:tav>
                                      </p:tavLst>
                                    </p:anim>
                                  </p:childTnLst>
                                </p:cTn>
                              </p:par>
                            </p:childTnLst>
                          </p:cTn>
                        </p:par>
                        <p:par>
                          <p:cTn id="13" fill="hold">
                            <p:stCondLst>
                              <p:cond delay="1500"/>
                            </p:stCondLst>
                            <p:childTnLst>
                              <p:par>
                                <p:cTn id="14" presetID="23" presetClass="entr" presetSubtype="16" fill="hold" nodeType="afterEffect">
                                  <p:stCondLst>
                                    <p:cond delay="0"/>
                                  </p:stCondLst>
                                  <p:childTnLst>
                                    <p:set>
                                      <p:cBhvr>
                                        <p:cTn id="15" dur="1" fill="hold">
                                          <p:stCondLst>
                                            <p:cond delay="0"/>
                                          </p:stCondLst>
                                        </p:cTn>
                                        <p:tgtEl>
                                          <p:spTgt spid="126">
                                            <p:txEl>
                                              <p:pRg st="1" end="1"/>
                                            </p:txEl>
                                          </p:spTgt>
                                        </p:tgtEl>
                                        <p:attrNameLst>
                                          <p:attrName>style.visibility</p:attrName>
                                        </p:attrNameLst>
                                      </p:cBhvr>
                                      <p:to>
                                        <p:strVal val="visible"/>
                                      </p:to>
                                    </p:set>
                                    <p:anim calcmode="lin" valueType="num">
                                      <p:cBhvr additive="base">
                                        <p:cTn id="16" dur="500"/>
                                        <p:tgtEl>
                                          <p:spTgt spid="126">
                                            <p:txEl>
                                              <p:pRg st="1" end="1"/>
                                            </p:txEl>
                                          </p:spTgt>
                                        </p:tgtEl>
                                        <p:attrNameLst>
                                          <p:attrName>ppt_w</p:attrName>
                                        </p:attrNameLst>
                                      </p:cBhvr>
                                      <p:tavLst>
                                        <p:tav tm="0">
                                          <p:val>
                                            <p:strVal val="0"/>
                                          </p:val>
                                        </p:tav>
                                        <p:tav tm="100000">
                                          <p:val>
                                            <p:strVal val="#ppt_w"/>
                                          </p:val>
                                        </p:tav>
                                      </p:tavLst>
                                    </p:anim>
                                    <p:anim calcmode="lin" valueType="num">
                                      <p:cBhvr additive="base">
                                        <p:cTn id="17" dur="500"/>
                                        <p:tgtEl>
                                          <p:spTgt spid="126">
                                            <p:txEl>
                                              <p:pRg st="1" end="1"/>
                                            </p:txEl>
                                          </p:spTgt>
                                        </p:tgtEl>
                                        <p:attrNameLst>
                                          <p:attrName>ppt_h</p:attrName>
                                        </p:attrNameLst>
                                      </p:cBhvr>
                                      <p:tavLst>
                                        <p:tav tm="0">
                                          <p:val>
                                            <p:strVal val="0"/>
                                          </p:val>
                                        </p:tav>
                                        <p:tav tm="100000">
                                          <p:val>
                                            <p:strVal val="#ppt_h"/>
                                          </p:val>
                                        </p:tav>
                                      </p:tavLst>
                                    </p:anim>
                                  </p:childTnLst>
                                </p:cTn>
                              </p:par>
                            </p:childTnLst>
                          </p:cTn>
                        </p:par>
                        <p:par>
                          <p:cTn id="18" fill="hold">
                            <p:stCondLst>
                              <p:cond delay="2000"/>
                            </p:stCondLst>
                            <p:childTnLst>
                              <p:par>
                                <p:cTn id="19" presetID="23" presetClass="entr" presetSubtype="16" fill="hold" nodeType="afterEffect">
                                  <p:stCondLst>
                                    <p:cond delay="0"/>
                                  </p:stCondLst>
                                  <p:childTnLst>
                                    <p:set>
                                      <p:cBhvr>
                                        <p:cTn id="20" dur="1" fill="hold">
                                          <p:stCondLst>
                                            <p:cond delay="0"/>
                                          </p:stCondLst>
                                        </p:cTn>
                                        <p:tgtEl>
                                          <p:spTgt spid="127"/>
                                        </p:tgtEl>
                                        <p:attrNameLst>
                                          <p:attrName>style.visibility</p:attrName>
                                        </p:attrNameLst>
                                      </p:cBhvr>
                                      <p:to>
                                        <p:strVal val="visible"/>
                                      </p:to>
                                    </p:set>
                                    <p:anim calcmode="lin" valueType="num">
                                      <p:cBhvr additive="base">
                                        <p:cTn id="21" dur="250"/>
                                        <p:tgtEl>
                                          <p:spTgt spid="127"/>
                                        </p:tgtEl>
                                        <p:attrNameLst>
                                          <p:attrName>ppt_w</p:attrName>
                                        </p:attrNameLst>
                                      </p:cBhvr>
                                      <p:tavLst>
                                        <p:tav tm="0">
                                          <p:val>
                                            <p:strVal val="0"/>
                                          </p:val>
                                        </p:tav>
                                        <p:tav tm="100000">
                                          <p:val>
                                            <p:strVal val="#ppt_w"/>
                                          </p:val>
                                        </p:tav>
                                      </p:tavLst>
                                    </p:anim>
                                    <p:anim calcmode="lin" valueType="num">
                                      <p:cBhvr additive="base">
                                        <p:cTn id="22" dur="250"/>
                                        <p:tgtEl>
                                          <p:spTgt spid="12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0"/>
          <p:cNvSpPr txBox="1"/>
          <p:nvPr/>
        </p:nvSpPr>
        <p:spPr>
          <a:xfrm>
            <a:off x="1156741" y="1253154"/>
            <a:ext cx="9572219"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385623"/>
                </a:solidFill>
                <a:latin typeface="Tahoma"/>
                <a:ea typeface="Tahoma"/>
                <a:cs typeface="Tahoma"/>
                <a:sym typeface="Tahoma"/>
              </a:rPr>
              <a:t>1/ Những muông thú trong rừng được miêu tả như thế nào?  </a:t>
            </a:r>
            <a:endParaRPr/>
          </a:p>
        </p:txBody>
      </p:sp>
      <p:sp>
        <p:nvSpPr>
          <p:cNvPr id="214" name="Google Shape;214;p10"/>
          <p:cNvSpPr txBox="1"/>
          <p:nvPr/>
        </p:nvSpPr>
        <p:spPr>
          <a:xfrm>
            <a:off x="1397000" y="2550775"/>
            <a:ext cx="9398000"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E94AD7"/>
                </a:solidFill>
                <a:latin typeface="Tahoma"/>
                <a:ea typeface="Tahoma"/>
                <a:cs typeface="Tahoma"/>
                <a:sym typeface="Tahoma"/>
              </a:rPr>
              <a:t>Những con vượn bạc má ôm con gọn ghẽ chuyền nhanh như tia chớp. Những con chồn sóc với chùm lông đuôi to đẹp vút qua không kịp đưa mắt nhìn theo.</a:t>
            </a:r>
            <a:endParaRPr sz="2800">
              <a:solidFill>
                <a:srgbClr val="E94AD7"/>
              </a:solidFill>
              <a:latin typeface="Tahoma"/>
              <a:ea typeface="Tahoma"/>
              <a:cs typeface="Tahoma"/>
              <a:sym typeface="Tahoma"/>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animEffect transition="in" filter="fade">
                                      <p:cBhvr>
                                        <p:cTn id="7" dur="500"/>
                                        <p:tgtEl>
                                          <p:spTgt spid="2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
                                        </p:tgtEl>
                                        <p:attrNameLst>
                                          <p:attrName>style.visibility</p:attrName>
                                        </p:attrNameLst>
                                      </p:cBhvr>
                                      <p:to>
                                        <p:strVal val="visible"/>
                                      </p:to>
                                    </p:set>
                                    <p:animEffect transition="in" filter="fade">
                                      <p:cBhvr>
                                        <p:cTn id="12"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p:nvPr/>
        </p:nvSpPr>
        <p:spPr>
          <a:xfrm>
            <a:off x="1171085" y="1197619"/>
            <a:ext cx="9572219" cy="203132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385623"/>
                </a:solidFill>
                <a:latin typeface="Tahoma"/>
                <a:ea typeface="Tahoma"/>
                <a:cs typeface="Tahoma"/>
                <a:sym typeface="Tahoma"/>
              </a:rPr>
              <a:t>2/ Sự có mặt của chúng mang lại vẻ đẹp gì cho cảnh rừng?</a:t>
            </a:r>
            <a:endParaRPr/>
          </a:p>
          <a:p>
            <a:pPr marL="0" marR="0" lvl="0" indent="0" algn="just" rtl="0">
              <a:spcBef>
                <a:spcPts val="1800"/>
              </a:spcBef>
              <a:spcAft>
                <a:spcPts val="0"/>
              </a:spcAft>
              <a:buNone/>
            </a:pPr>
            <a:endParaRPr sz="3600" b="1">
              <a:solidFill>
                <a:srgbClr val="385623"/>
              </a:solidFill>
              <a:latin typeface="Tahoma"/>
              <a:ea typeface="Tahoma"/>
              <a:cs typeface="Tahoma"/>
              <a:sym typeface="Tahoma"/>
            </a:endParaRPr>
          </a:p>
        </p:txBody>
      </p:sp>
      <p:sp>
        <p:nvSpPr>
          <p:cNvPr id="221" name="Google Shape;221;p11"/>
          <p:cNvSpPr txBox="1"/>
          <p:nvPr/>
        </p:nvSpPr>
        <p:spPr>
          <a:xfrm>
            <a:off x="1424189" y="2408298"/>
            <a:ext cx="9066010"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E94AD7"/>
                </a:solidFill>
                <a:latin typeface="Tahoma"/>
                <a:ea typeface="Tahoma"/>
                <a:cs typeface="Tahoma"/>
                <a:sym typeface="Tahoma"/>
              </a:rPr>
              <a:t>Sự có mặt của chúng làm cho cảnh rừng càng thêm sống động, đầy những điều bất ngờ và kì thú.</a:t>
            </a:r>
            <a:endParaRPr sz="3200">
              <a:solidFill>
                <a:srgbClr val="E94AD7"/>
              </a:solidFill>
              <a:latin typeface="Tahoma"/>
              <a:ea typeface="Tahoma"/>
              <a:cs typeface="Tahoma"/>
              <a:sym typeface="Tahoma"/>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xEl>
                                              <p:pRg st="0" end="0"/>
                                            </p:txEl>
                                          </p:spTgt>
                                        </p:tgtEl>
                                        <p:attrNameLst>
                                          <p:attrName>style.visibility</p:attrName>
                                        </p:attrNameLst>
                                      </p:cBhvr>
                                      <p:to>
                                        <p:strVal val="visible"/>
                                      </p:to>
                                    </p:set>
                                    <p:animEffect transition="in" filter="fade">
                                      <p:cBhvr>
                                        <p:cTn id="7" dur="500"/>
                                        <p:tgtEl>
                                          <p:spTgt spid="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
                                            <p:txEl>
                                              <p:pRg st="1" end="1"/>
                                            </p:txEl>
                                          </p:spTgt>
                                        </p:tgtEl>
                                        <p:attrNameLst>
                                          <p:attrName>style.visibility</p:attrName>
                                        </p:attrNameLst>
                                      </p:cBhvr>
                                      <p:to>
                                        <p:strVal val="visible"/>
                                      </p:to>
                                    </p:set>
                                    <p:animEffect transition="in" filter="fade">
                                      <p:cBhvr>
                                        <p:cTn id="12" dur="500"/>
                                        <p:tgtEl>
                                          <p:spTgt spid="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1"/>
                                        </p:tgtEl>
                                        <p:attrNameLst>
                                          <p:attrName>style.visibility</p:attrName>
                                        </p:attrNameLst>
                                      </p:cBhvr>
                                      <p:to>
                                        <p:strVal val="visible"/>
                                      </p:to>
                                    </p:set>
                                    <p:animEffect transition="in" filter="fade">
                                      <p:cBhvr>
                                        <p:cTn id="17"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2"/>
          <p:cNvSpPr txBox="1"/>
          <p:nvPr/>
        </p:nvSpPr>
        <p:spPr>
          <a:xfrm>
            <a:off x="7576085" y="2401935"/>
            <a:ext cx="3456675"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385623"/>
                </a:solidFill>
                <a:latin typeface="Tahoma"/>
                <a:ea typeface="Tahoma"/>
                <a:cs typeface="Tahoma"/>
                <a:sym typeface="Tahoma"/>
              </a:rPr>
              <a:t>Luyện viết </a:t>
            </a:r>
            <a:endParaRPr/>
          </a:p>
          <a:p>
            <a:pPr marL="0" marR="0" lvl="0" indent="0" algn="ctr" rtl="0">
              <a:spcBef>
                <a:spcPts val="0"/>
              </a:spcBef>
              <a:spcAft>
                <a:spcPts val="0"/>
              </a:spcAft>
              <a:buNone/>
            </a:pPr>
            <a:r>
              <a:rPr lang="en-US" sz="5400">
                <a:solidFill>
                  <a:srgbClr val="385623"/>
                </a:solidFill>
                <a:latin typeface="Tahoma"/>
                <a:ea typeface="Tahoma"/>
                <a:cs typeface="Tahoma"/>
                <a:sym typeface="Tahoma"/>
              </a:rPr>
              <a:t>từ khó</a:t>
            </a:r>
            <a:endParaRPr sz="5400">
              <a:solidFill>
                <a:srgbClr val="385623"/>
              </a:solidFill>
              <a:latin typeface="Tahoma"/>
              <a:ea typeface="Tahoma"/>
              <a:cs typeface="Tahoma"/>
              <a:sym typeface="Tahoma"/>
            </a:endParaRPr>
          </a:p>
        </p:txBody>
      </p:sp>
      <p:sp>
        <p:nvSpPr>
          <p:cNvPr id="228" name="Google Shape;228;p12"/>
          <p:cNvSpPr txBox="1"/>
          <p:nvPr/>
        </p:nvSpPr>
        <p:spPr>
          <a:xfrm>
            <a:off x="1159240" y="1626292"/>
            <a:ext cx="3592079" cy="4384625"/>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None/>
            </a:pPr>
            <a:r>
              <a:rPr lang="en-US" sz="3000" b="1" i="0" u="none" strike="noStrike" cap="none">
                <a:solidFill>
                  <a:srgbClr val="E94AD7"/>
                </a:solidFill>
                <a:latin typeface="Tahoma"/>
                <a:ea typeface="Tahoma"/>
                <a:cs typeface="Tahoma"/>
                <a:sym typeface="Tahoma"/>
              </a:rPr>
              <a:t>ẩm</a:t>
            </a:r>
            <a:r>
              <a:rPr lang="en-US" sz="3000" b="0" i="0" u="none" strike="noStrike" cap="none">
                <a:solidFill>
                  <a:srgbClr val="385623"/>
                </a:solidFill>
                <a:latin typeface="Tahoma"/>
                <a:ea typeface="Tahoma"/>
                <a:cs typeface="Tahoma"/>
                <a:sym typeface="Tahoma"/>
              </a:rPr>
              <a:t> lạnh</a:t>
            </a:r>
            <a:endParaRPr sz="3000" b="0" i="0" u="none" strike="noStrike" cap="none">
              <a:solidFill>
                <a:srgbClr val="385623"/>
              </a:solidFill>
              <a:latin typeface="Tahoma"/>
              <a:ea typeface="Tahoma"/>
              <a:cs typeface="Tahoma"/>
              <a:sym typeface="Tahoma"/>
            </a:endParaRPr>
          </a:p>
          <a:p>
            <a:pPr marL="457200" marR="0" lvl="1" indent="0" algn="l" rtl="0">
              <a:spcBef>
                <a:spcPts val="0"/>
              </a:spcBef>
              <a:spcAft>
                <a:spcPts val="0"/>
              </a:spcAft>
              <a:buNone/>
            </a:pPr>
            <a:endParaRPr sz="3000" b="1" i="0" u="none" strike="noStrike" cap="none">
              <a:solidFill>
                <a:srgbClr val="385623"/>
              </a:solidFill>
              <a:latin typeface="Tahoma"/>
              <a:ea typeface="Tahoma"/>
              <a:cs typeface="Tahoma"/>
              <a:sym typeface="Tahoma"/>
            </a:endParaRPr>
          </a:p>
          <a:p>
            <a:pPr marL="457200" marR="0" lvl="1" indent="0" algn="l" rtl="0">
              <a:spcBef>
                <a:spcPts val="0"/>
              </a:spcBef>
              <a:spcAft>
                <a:spcPts val="0"/>
              </a:spcAft>
              <a:buNone/>
            </a:pPr>
            <a:r>
              <a:rPr lang="en-US" sz="3000" b="1" i="0" u="none" strike="noStrike" cap="none">
                <a:solidFill>
                  <a:srgbClr val="E94AD7"/>
                </a:solidFill>
                <a:latin typeface="Tahoma"/>
                <a:ea typeface="Tahoma"/>
                <a:cs typeface="Tahoma"/>
                <a:sym typeface="Tahoma"/>
              </a:rPr>
              <a:t>r</a:t>
            </a:r>
            <a:r>
              <a:rPr lang="en-US" sz="3000" b="0" i="0" u="none" strike="noStrike" cap="none">
                <a:solidFill>
                  <a:srgbClr val="385623"/>
                </a:solidFill>
                <a:latin typeface="Tahoma"/>
                <a:ea typeface="Tahoma"/>
                <a:cs typeface="Tahoma"/>
                <a:sym typeface="Tahoma"/>
              </a:rPr>
              <a:t>ào </a:t>
            </a:r>
            <a:r>
              <a:rPr lang="en-US" sz="3000" b="1" i="0" u="none" strike="noStrike" cap="none">
                <a:solidFill>
                  <a:srgbClr val="E94AD7"/>
                </a:solidFill>
                <a:latin typeface="Tahoma"/>
                <a:ea typeface="Tahoma"/>
                <a:cs typeface="Tahoma"/>
                <a:sym typeface="Tahoma"/>
              </a:rPr>
              <a:t>r</a:t>
            </a:r>
            <a:r>
              <a:rPr lang="en-US" sz="3000" b="0" i="0" u="none" strike="noStrike" cap="none">
                <a:solidFill>
                  <a:srgbClr val="385623"/>
                </a:solidFill>
                <a:latin typeface="Tahoma"/>
                <a:ea typeface="Tahoma"/>
                <a:cs typeface="Tahoma"/>
                <a:sym typeface="Tahoma"/>
              </a:rPr>
              <a:t>ào</a:t>
            </a:r>
            <a:endParaRPr sz="3000" b="0" i="0" u="none" strike="noStrike" cap="none">
              <a:solidFill>
                <a:srgbClr val="385623"/>
              </a:solidFill>
              <a:latin typeface="Tahoma"/>
              <a:ea typeface="Tahoma"/>
              <a:cs typeface="Tahoma"/>
              <a:sym typeface="Tahoma"/>
            </a:endParaRPr>
          </a:p>
          <a:p>
            <a:pPr marL="457200" marR="0" lvl="1" indent="0" algn="l" rtl="0">
              <a:spcBef>
                <a:spcPts val="0"/>
              </a:spcBef>
              <a:spcAft>
                <a:spcPts val="0"/>
              </a:spcAft>
              <a:buNone/>
            </a:pPr>
            <a:endParaRPr sz="3000" b="0" i="0" u="none" strike="noStrike" cap="none">
              <a:solidFill>
                <a:srgbClr val="385623"/>
              </a:solidFill>
              <a:latin typeface="Tahoma"/>
              <a:ea typeface="Tahoma"/>
              <a:cs typeface="Tahoma"/>
              <a:sym typeface="Tahoma"/>
            </a:endParaRPr>
          </a:p>
        </p:txBody>
      </p:sp>
      <p:sp>
        <p:nvSpPr>
          <p:cNvPr id="229" name="Google Shape;229;p12"/>
          <p:cNvSpPr txBox="1"/>
          <p:nvPr/>
        </p:nvSpPr>
        <p:spPr>
          <a:xfrm>
            <a:off x="3860800" y="1545012"/>
            <a:ext cx="6096000" cy="2400657"/>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US" sz="3000" b="0" i="0" u="none" strike="noStrike" cap="none">
                <a:solidFill>
                  <a:srgbClr val="385623"/>
                </a:solidFill>
                <a:latin typeface="Tahoma"/>
                <a:ea typeface="Tahoma"/>
                <a:cs typeface="Tahoma"/>
                <a:sym typeface="Tahoma"/>
              </a:rPr>
              <a:t>gọn </a:t>
            </a:r>
            <a:r>
              <a:rPr lang="en-US" sz="3000" b="1" i="0" u="none" strike="noStrike" cap="none">
                <a:solidFill>
                  <a:srgbClr val="E94AD7"/>
                </a:solidFill>
                <a:latin typeface="Tahoma"/>
                <a:ea typeface="Tahoma"/>
                <a:cs typeface="Tahoma"/>
                <a:sym typeface="Tahoma"/>
              </a:rPr>
              <a:t>ghẽ</a:t>
            </a:r>
            <a:endParaRPr sz="3000" b="0" i="0" u="none" strike="noStrike" cap="none">
              <a:solidFill>
                <a:srgbClr val="385623"/>
              </a:solidFill>
              <a:latin typeface="Tahoma"/>
              <a:ea typeface="Tahoma"/>
              <a:cs typeface="Tahoma"/>
              <a:sym typeface="Tahoma"/>
            </a:endParaRPr>
          </a:p>
          <a:p>
            <a:pPr marL="457200" marR="0" lvl="1" indent="0" algn="l" rtl="0">
              <a:spcBef>
                <a:spcPts val="0"/>
              </a:spcBef>
              <a:spcAft>
                <a:spcPts val="0"/>
              </a:spcAft>
              <a:buNone/>
            </a:pPr>
            <a:endParaRPr sz="3000" b="0" i="0" u="none" strike="noStrike" cap="none">
              <a:solidFill>
                <a:srgbClr val="385623"/>
              </a:solidFill>
              <a:latin typeface="Tahoma"/>
              <a:ea typeface="Tahoma"/>
              <a:cs typeface="Tahoma"/>
              <a:sym typeface="Tahoma"/>
            </a:endParaRPr>
          </a:p>
          <a:p>
            <a:pPr marL="457200" marR="0" lvl="1" indent="0" algn="l" rtl="0">
              <a:spcBef>
                <a:spcPts val="0"/>
              </a:spcBef>
              <a:spcAft>
                <a:spcPts val="0"/>
              </a:spcAft>
              <a:buNone/>
            </a:pPr>
            <a:r>
              <a:rPr lang="en-US" sz="3000" b="0" i="0" u="none" strike="noStrike" cap="none">
                <a:solidFill>
                  <a:srgbClr val="385623"/>
                </a:solidFill>
                <a:latin typeface="Tahoma"/>
                <a:ea typeface="Tahoma"/>
                <a:cs typeface="Tahoma"/>
                <a:sym typeface="Tahoma"/>
              </a:rPr>
              <a:t>chùm lông đ</a:t>
            </a:r>
            <a:r>
              <a:rPr lang="en-US" sz="3000" b="1" i="0" u="none" strike="noStrike" cap="none">
                <a:solidFill>
                  <a:srgbClr val="E94AD7"/>
                </a:solidFill>
                <a:latin typeface="Tahoma"/>
                <a:ea typeface="Tahoma"/>
                <a:cs typeface="Tahoma"/>
                <a:sym typeface="Tahoma"/>
              </a:rPr>
              <a:t>uôi</a:t>
            </a:r>
            <a:endParaRPr sz="3000" b="0" i="0" u="none" strike="noStrike" cap="none">
              <a:solidFill>
                <a:srgbClr val="385623"/>
              </a:solidFill>
              <a:latin typeface="Tahoma"/>
              <a:ea typeface="Tahoma"/>
              <a:cs typeface="Tahoma"/>
              <a:sym typeface="Tahoma"/>
            </a:endParaRPr>
          </a:p>
          <a:p>
            <a:pPr marL="457200" marR="0" lvl="1" indent="0" algn="l" rtl="0">
              <a:spcBef>
                <a:spcPts val="0"/>
              </a:spcBef>
              <a:spcAft>
                <a:spcPts val="0"/>
              </a:spcAft>
              <a:buNone/>
            </a:pPr>
            <a:endParaRPr sz="3000" b="0" i="0" u="none" strike="noStrike" cap="none">
              <a:solidFill>
                <a:srgbClr val="385623"/>
              </a:solidFill>
              <a:latin typeface="Tahoma"/>
              <a:ea typeface="Tahoma"/>
              <a:cs typeface="Tahoma"/>
              <a:sym typeface="Tahoma"/>
            </a:endParaRPr>
          </a:p>
          <a:p>
            <a:pPr marL="457200" marR="0" lvl="1" indent="0" algn="l" rtl="0">
              <a:spcBef>
                <a:spcPts val="0"/>
              </a:spcBef>
              <a:spcAft>
                <a:spcPts val="0"/>
              </a:spcAft>
              <a:buNone/>
            </a:pPr>
            <a:r>
              <a:rPr lang="en-US" sz="3000" b="0" i="0" u="none" strike="noStrike" cap="none">
                <a:solidFill>
                  <a:srgbClr val="385623"/>
                </a:solidFill>
                <a:latin typeface="Tahoma"/>
                <a:ea typeface="Tahoma"/>
                <a:cs typeface="Tahoma"/>
                <a:sym typeface="Tahoma"/>
              </a:rPr>
              <a:t>mải m</a:t>
            </a:r>
            <a:r>
              <a:rPr lang="en-US" sz="3000" b="1" i="0" u="none" strike="noStrike" cap="none">
                <a:solidFill>
                  <a:srgbClr val="E94AD7"/>
                </a:solidFill>
                <a:latin typeface="Tahoma"/>
                <a:ea typeface="Tahoma"/>
                <a:cs typeface="Tahoma"/>
                <a:sym typeface="Tahoma"/>
              </a:rPr>
              <a:t>iết</a:t>
            </a:r>
            <a:endParaRPr sz="3000" b="0" i="0" u="sng" strike="noStrike" cap="none">
              <a:solidFill>
                <a:srgbClr val="E94AD7"/>
              </a:solidFill>
              <a:latin typeface="Tahoma"/>
              <a:ea typeface="Tahoma"/>
              <a:cs typeface="Tahoma"/>
              <a:sym typeface="Tahoma"/>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1822"/>
                                        <p:tgtEl>
                                          <p:spTgt spid="2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
                                        </p:tgtEl>
                                        <p:attrNameLst>
                                          <p:attrName>style.visibility</p:attrName>
                                        </p:attrNameLst>
                                      </p:cBhvr>
                                      <p:to>
                                        <p:strVal val="visible"/>
                                      </p:to>
                                    </p:set>
                                    <p:animEffect transition="in" filter="fade">
                                      <p:cBhvr>
                                        <p:cTn id="12" dur="500"/>
                                        <p:tgtEl>
                                          <p:spTgt spid="228"/>
                                        </p:tgtEl>
                                      </p:cBhvr>
                                    </p:animEffect>
                                  </p:childTnLst>
                                </p:cTn>
                              </p:par>
                              <p:par>
                                <p:cTn id="13" presetID="10" presetClass="entr" presetSubtype="0" fill="hold" nodeType="with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fade">
                                      <p:cBhvr>
                                        <p:cTn id="15"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3"/>
          <p:cNvPicPr preferRelativeResize="0"/>
          <p:nvPr/>
        </p:nvPicPr>
        <p:blipFill rotWithShape="1">
          <a:blip r:embed="rId3">
            <a:alphaModFix/>
          </a:blip>
          <a:srcRect/>
          <a:stretch/>
        </p:blipFill>
        <p:spPr>
          <a:xfrm>
            <a:off x="0" y="1588"/>
            <a:ext cx="12192000" cy="6854825"/>
          </a:xfrm>
          <a:prstGeom prst="rect">
            <a:avLst/>
          </a:prstGeom>
          <a:noFill/>
          <a:ln>
            <a:noFill/>
          </a:ln>
        </p:spPr>
      </p:pic>
    </p:spTree>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4"/>
          <p:cNvSpPr txBox="1"/>
          <p:nvPr/>
        </p:nvSpPr>
        <p:spPr>
          <a:xfrm>
            <a:off x="997974" y="1034762"/>
            <a:ext cx="10196051" cy="45243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8001"/>
                </a:solidFill>
                <a:latin typeface="Times New Roman"/>
                <a:ea typeface="Times New Roman"/>
                <a:cs typeface="Times New Roman"/>
                <a:sym typeface="Times New Roman"/>
              </a:rPr>
              <a:t>Kì diệu rừng xanh     </a:t>
            </a:r>
            <a:endParaRPr sz="3600" b="1">
              <a:solidFill>
                <a:srgbClr val="FF800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800" b="1">
                <a:solidFill>
                  <a:srgbClr val="385623"/>
                </a:solidFill>
                <a:latin typeface="Times New Roman"/>
                <a:ea typeface="Times New Roman"/>
                <a:cs typeface="Times New Roman"/>
                <a:sym typeface="Times New Roman"/>
              </a:rPr>
              <a:t>	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endParaRPr sz="2800" b="1">
              <a:solidFill>
                <a:srgbClr val="385623"/>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800" b="1">
                <a:solidFill>
                  <a:srgbClr val="385623"/>
                </a:solidFill>
                <a:latin typeface="Times New Roman"/>
                <a:ea typeface="Times New Roman"/>
                <a:cs typeface="Times New Roman"/>
                <a:sym typeface="Times New Roman"/>
              </a:rPr>
              <a:t>	Sau một hồi len lách mải miết, rẽ bụi rậm, chúng tôi nhìn thấy một bãi cây khộp. Rừng khộp hiện ra trước mắt chúng tôi, lá úa vàng như cảnh mùa thu.</a:t>
            </a:r>
            <a:endParaRPr/>
          </a:p>
          <a:p>
            <a:pPr marL="0" marR="0" lvl="0" indent="0" algn="just" rtl="0">
              <a:spcBef>
                <a:spcPts val="0"/>
              </a:spcBef>
              <a:spcAft>
                <a:spcPts val="0"/>
              </a:spcAft>
              <a:buNone/>
            </a:pPr>
            <a:r>
              <a:rPr lang="en-US" sz="2800" b="1">
                <a:solidFill>
                  <a:srgbClr val="385623"/>
                </a:solidFill>
                <a:latin typeface="Times New Roman"/>
                <a:ea typeface="Times New Roman"/>
                <a:cs typeface="Times New Roman"/>
                <a:sym typeface="Times New Roman"/>
              </a:rPr>
              <a:t>                                         		 Theo Nguyễn Phan Hách</a:t>
            </a:r>
            <a:endParaRPr sz="2800" b="1">
              <a:solidFill>
                <a:srgbClr val="385623"/>
              </a:solidFill>
              <a:latin typeface="Times New Roman"/>
              <a:ea typeface="Times New Roman"/>
              <a:cs typeface="Times New Roman"/>
              <a:sym typeface="Times New Roman"/>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anim calcmode="lin" valueType="num">
                                      <p:cBhvr additive="base">
                                        <p:cTn id="7" dur="500"/>
                                        <p:tgtEl>
                                          <p:spTgt spid="241">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241">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41">
                                            <p:txEl>
                                              <p:pRg st="1" end="1"/>
                                            </p:txEl>
                                          </p:spTgt>
                                        </p:tgtEl>
                                        <p:attrNameLst>
                                          <p:attrName>style.visibility</p:attrName>
                                        </p:attrNameLst>
                                      </p:cBhvr>
                                      <p:to>
                                        <p:strVal val="visible"/>
                                      </p:to>
                                    </p:set>
                                    <p:anim calcmode="lin" valueType="num">
                                      <p:cBhvr additive="base">
                                        <p:cTn id="13" dur="500"/>
                                        <p:tgtEl>
                                          <p:spTgt spid="241">
                                            <p:txEl>
                                              <p:pRg st="1" end="1"/>
                                            </p:txEl>
                                          </p:spTgt>
                                        </p:tgtEl>
                                        <p:attrNameLst>
                                          <p:attrName>ppt_w</p:attrName>
                                        </p:attrNameLst>
                                      </p:cBhvr>
                                      <p:tavLst>
                                        <p:tav tm="0">
                                          <p:val>
                                            <p:strVal val="0"/>
                                          </p:val>
                                        </p:tav>
                                        <p:tav tm="100000">
                                          <p:val>
                                            <p:strVal val="#ppt_w"/>
                                          </p:val>
                                        </p:tav>
                                      </p:tavLst>
                                    </p:anim>
                                    <p:anim calcmode="lin" valueType="num">
                                      <p:cBhvr additive="base">
                                        <p:cTn id="14" dur="500"/>
                                        <p:tgtEl>
                                          <p:spTgt spid="241">
                                            <p:txEl>
                                              <p:pRg st="1" end="1"/>
                                            </p:txEl>
                                          </p:spTgt>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41">
                                            <p:txEl>
                                              <p:pRg st="2" end="2"/>
                                            </p:txEl>
                                          </p:spTgt>
                                        </p:tgtEl>
                                        <p:attrNameLst>
                                          <p:attrName>style.visibility</p:attrName>
                                        </p:attrNameLst>
                                      </p:cBhvr>
                                      <p:to>
                                        <p:strVal val="visible"/>
                                      </p:to>
                                    </p:set>
                                    <p:anim calcmode="lin" valueType="num">
                                      <p:cBhvr additive="base">
                                        <p:cTn id="19" dur="500"/>
                                        <p:tgtEl>
                                          <p:spTgt spid="241">
                                            <p:txEl>
                                              <p:pRg st="2" end="2"/>
                                            </p:txEl>
                                          </p:spTgt>
                                        </p:tgtEl>
                                        <p:attrNameLst>
                                          <p:attrName>ppt_w</p:attrName>
                                        </p:attrNameLst>
                                      </p:cBhvr>
                                      <p:tavLst>
                                        <p:tav tm="0">
                                          <p:val>
                                            <p:strVal val="0"/>
                                          </p:val>
                                        </p:tav>
                                        <p:tav tm="100000">
                                          <p:val>
                                            <p:strVal val="#ppt_w"/>
                                          </p:val>
                                        </p:tav>
                                      </p:tavLst>
                                    </p:anim>
                                    <p:anim calcmode="lin" valueType="num">
                                      <p:cBhvr additive="base">
                                        <p:cTn id="20" dur="500"/>
                                        <p:tgtEl>
                                          <p:spTgt spid="241">
                                            <p:txEl>
                                              <p:pRg st="2" end="2"/>
                                            </p:txEl>
                                          </p:spTgt>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41">
                                            <p:txEl>
                                              <p:pRg st="3" end="3"/>
                                            </p:txEl>
                                          </p:spTgt>
                                        </p:tgtEl>
                                        <p:attrNameLst>
                                          <p:attrName>style.visibility</p:attrName>
                                        </p:attrNameLst>
                                      </p:cBhvr>
                                      <p:to>
                                        <p:strVal val="visible"/>
                                      </p:to>
                                    </p:set>
                                    <p:anim calcmode="lin" valueType="num">
                                      <p:cBhvr additive="base">
                                        <p:cTn id="25" dur="500"/>
                                        <p:tgtEl>
                                          <p:spTgt spid="241">
                                            <p:txEl>
                                              <p:pRg st="3" end="3"/>
                                            </p:txEl>
                                          </p:spTgt>
                                        </p:tgtEl>
                                        <p:attrNameLst>
                                          <p:attrName>ppt_w</p:attrName>
                                        </p:attrNameLst>
                                      </p:cBhvr>
                                      <p:tavLst>
                                        <p:tav tm="0">
                                          <p:val>
                                            <p:strVal val="0"/>
                                          </p:val>
                                        </p:tav>
                                        <p:tav tm="100000">
                                          <p:val>
                                            <p:strVal val="#ppt_w"/>
                                          </p:val>
                                        </p:tav>
                                      </p:tavLst>
                                    </p:anim>
                                    <p:anim calcmode="lin" valueType="num">
                                      <p:cBhvr additive="base">
                                        <p:cTn id="26" dur="500"/>
                                        <p:tgtEl>
                                          <p:spTgt spid="241">
                                            <p:txEl>
                                              <p:pRg st="3" end="3"/>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47" name="Google Shape;247;p15"/>
          <p:cNvGrpSpPr/>
          <p:nvPr/>
        </p:nvGrpSpPr>
        <p:grpSpPr>
          <a:xfrm>
            <a:off x="2332470" y="1831381"/>
            <a:ext cx="6227331" cy="2748332"/>
            <a:chOff x="6895230" y="1807758"/>
            <a:chExt cx="3189684" cy="3200958"/>
          </a:xfrm>
        </p:grpSpPr>
        <p:sp>
          <p:nvSpPr>
            <p:cNvPr id="248" name="Google Shape;248;p15"/>
            <p:cNvSpPr/>
            <p:nvPr/>
          </p:nvSpPr>
          <p:spPr>
            <a:xfrm>
              <a:off x="7698868" y="2461050"/>
              <a:ext cx="2386046" cy="251674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9" name="Google Shape;249;p15"/>
            <p:cNvSpPr/>
            <p:nvPr/>
          </p:nvSpPr>
          <p:spPr>
            <a:xfrm>
              <a:off x="6895230" y="1807758"/>
              <a:ext cx="2342434" cy="2580418"/>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0" name="Google Shape;250;p15"/>
            <p:cNvSpPr/>
            <p:nvPr/>
          </p:nvSpPr>
          <p:spPr>
            <a:xfrm rot="10800000">
              <a:off x="9530684" y="1838785"/>
              <a:ext cx="394560" cy="520405"/>
            </a:xfrm>
            <a:prstGeom prst="rect">
              <a:avLst/>
            </a:prstGeom>
          </p:spPr>
          <p:txBody>
            <a:bodyPr>
              <a:prstTxWarp prst="textPlain">
                <a:avLst/>
              </a:prstTxWarp>
            </a:bodyPr>
            <a:lstStyle/>
            <a:p>
              <a:pPr lvl="0" algn="l"/>
              <a:r>
                <a:rPr b="0" i="0">
                  <a:ln>
                    <a:noFill/>
                  </a:ln>
                  <a:solidFill>
                    <a:srgbClr val="548135"/>
                  </a:solidFill>
                  <a:latin typeface="Arial"/>
                </a:rPr>
                <a:t>“</a:t>
              </a:r>
            </a:p>
          </p:txBody>
        </p:sp>
        <p:sp>
          <p:nvSpPr>
            <p:cNvPr id="251" name="Google Shape;251;p15"/>
            <p:cNvSpPr/>
            <p:nvPr/>
          </p:nvSpPr>
          <p:spPr>
            <a:xfrm>
              <a:off x="7054899" y="4488311"/>
              <a:ext cx="383767" cy="520405"/>
            </a:xfrm>
            <a:prstGeom prst="rect">
              <a:avLst/>
            </a:prstGeom>
          </p:spPr>
          <p:txBody>
            <a:bodyPr>
              <a:prstTxWarp prst="textPlain">
                <a:avLst/>
              </a:prstTxWarp>
            </a:bodyPr>
            <a:lstStyle/>
            <a:p>
              <a:pPr lvl="0" algn="l"/>
              <a:r>
                <a:rPr b="0" i="0">
                  <a:ln>
                    <a:noFill/>
                  </a:ln>
                  <a:solidFill>
                    <a:srgbClr val="548135"/>
                  </a:solidFill>
                  <a:latin typeface="Arial"/>
                </a:rPr>
                <a:t>“</a:t>
              </a:r>
            </a:p>
          </p:txBody>
        </p:sp>
      </p:grpSp>
      <p:sp>
        <p:nvSpPr>
          <p:cNvPr id="252" name="Google Shape;252;p15"/>
          <p:cNvSpPr txBox="1"/>
          <p:nvPr/>
        </p:nvSpPr>
        <p:spPr>
          <a:xfrm>
            <a:off x="2646547" y="2554741"/>
            <a:ext cx="5881151" cy="116942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5400" b="1">
                <a:solidFill>
                  <a:srgbClr val="385623"/>
                </a:solidFill>
                <a:latin typeface="Tahoma"/>
                <a:ea typeface="Tahoma"/>
                <a:cs typeface="Tahoma"/>
                <a:sym typeface="Tahoma"/>
              </a:rPr>
              <a:t>Bài tập Chính tả</a:t>
            </a:r>
            <a:endParaRPr sz="5400" b="1">
              <a:solidFill>
                <a:srgbClr val="385623"/>
              </a:solidFill>
              <a:latin typeface="Tahoma"/>
              <a:ea typeface="Tahoma"/>
              <a:cs typeface="Tahoma"/>
              <a:sym typeface="Tahoma"/>
            </a:endParaRPr>
          </a:p>
        </p:txBody>
      </p:sp>
      <p:sp>
        <p:nvSpPr>
          <p:cNvPr id="253" name="Google Shape;253;p15"/>
          <p:cNvSpPr/>
          <p:nvPr/>
        </p:nvSpPr>
        <p:spPr>
          <a:xfrm>
            <a:off x="1078368" y="992858"/>
            <a:ext cx="3200563" cy="13119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B7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4" name="Google Shape;254;p15"/>
          <p:cNvSpPr txBox="1"/>
          <p:nvPr/>
        </p:nvSpPr>
        <p:spPr>
          <a:xfrm>
            <a:off x="1246513" y="1159201"/>
            <a:ext cx="2984291" cy="73058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a:solidFill>
                  <a:schemeClr val="dk1"/>
                </a:solidFill>
                <a:latin typeface="Tahoma"/>
                <a:ea typeface="Tahoma"/>
                <a:cs typeface="Tahoma"/>
                <a:sym typeface="Tahoma"/>
              </a:rPr>
              <a:t>Hoạt động 2</a:t>
            </a:r>
            <a:endParaRPr sz="3200" b="1">
              <a:solidFill>
                <a:schemeClr val="dk1"/>
              </a:solidFill>
              <a:latin typeface="Tahoma"/>
              <a:ea typeface="Tahoma"/>
              <a:cs typeface="Tahoma"/>
              <a:sym typeface="Tahoma"/>
            </a:endParaRPr>
          </a:p>
        </p:txBody>
      </p:sp>
      <p:pic>
        <p:nvPicPr>
          <p:cNvPr id="255" name="Google Shape;255;p15"/>
          <p:cNvPicPr preferRelativeResize="0"/>
          <p:nvPr/>
        </p:nvPicPr>
        <p:blipFill rotWithShape="1">
          <a:blip r:embed="rId3">
            <a:alphaModFix/>
          </a:blip>
          <a:srcRect/>
          <a:stretch/>
        </p:blipFill>
        <p:spPr>
          <a:xfrm flipH="1">
            <a:off x="9131875" y="151586"/>
            <a:ext cx="2899247" cy="3769947"/>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500"/>
                                        <p:tgtEl>
                                          <p:spTgt spid="253"/>
                                        </p:tgtEl>
                                      </p:cBhvr>
                                    </p:animEffect>
                                  </p:childTnLst>
                                </p:cTn>
                              </p:par>
                              <p:par>
                                <p:cTn id="8" presetID="23" presetClass="entr" presetSubtype="16" fill="hold" nodeType="withEffect">
                                  <p:stCondLst>
                                    <p:cond delay="0"/>
                                  </p:stCondLst>
                                  <p:childTnLst>
                                    <p:set>
                                      <p:cBhvr>
                                        <p:cTn id="9" dur="1" fill="hold">
                                          <p:stCondLst>
                                            <p:cond delay="0"/>
                                          </p:stCondLst>
                                        </p:cTn>
                                        <p:tgtEl>
                                          <p:spTgt spid="254"/>
                                        </p:tgtEl>
                                        <p:attrNameLst>
                                          <p:attrName>style.visibility</p:attrName>
                                        </p:attrNameLst>
                                      </p:cBhvr>
                                      <p:to>
                                        <p:strVal val="visible"/>
                                      </p:to>
                                    </p:set>
                                    <p:anim calcmode="lin" valueType="num">
                                      <p:cBhvr additive="base">
                                        <p:cTn id="10" dur="500"/>
                                        <p:tgtEl>
                                          <p:spTgt spid="254"/>
                                        </p:tgtEl>
                                        <p:attrNameLst>
                                          <p:attrName>ppt_w</p:attrName>
                                        </p:attrNameLst>
                                      </p:cBhvr>
                                      <p:tavLst>
                                        <p:tav tm="0">
                                          <p:val>
                                            <p:strVal val="0"/>
                                          </p:val>
                                        </p:tav>
                                        <p:tav tm="100000">
                                          <p:val>
                                            <p:strVal val="#ppt_w"/>
                                          </p:val>
                                        </p:tav>
                                      </p:tavLst>
                                    </p:anim>
                                    <p:anim calcmode="lin" valueType="num">
                                      <p:cBhvr additive="base">
                                        <p:cTn id="11" dur="500"/>
                                        <p:tgtEl>
                                          <p:spTgt spid="254"/>
                                        </p:tgtEl>
                                        <p:attrNameLst>
                                          <p:attrName>ppt_h</p:attrName>
                                        </p:attrNameLst>
                                      </p:cBhvr>
                                      <p:tavLst>
                                        <p:tav tm="0">
                                          <p:val>
                                            <p:str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55"/>
                                        </p:tgtEl>
                                        <p:attrNameLst>
                                          <p:attrName>style.visibility</p:attrName>
                                        </p:attrNameLst>
                                      </p:cBhvr>
                                      <p:to>
                                        <p:strVal val="visible"/>
                                      </p:to>
                                    </p:set>
                                    <p:anim calcmode="lin" valueType="num">
                                      <p:cBhvr additive="base">
                                        <p:cTn id="16" dur="500"/>
                                        <p:tgtEl>
                                          <p:spTgt spid="255"/>
                                        </p:tgtEl>
                                        <p:attrNameLst>
                                          <p:attrName>ppt_w</p:attrName>
                                        </p:attrNameLst>
                                      </p:cBhvr>
                                      <p:tavLst>
                                        <p:tav tm="0">
                                          <p:val>
                                            <p:strVal val="0"/>
                                          </p:val>
                                        </p:tav>
                                        <p:tav tm="100000">
                                          <p:val>
                                            <p:strVal val="#ppt_w"/>
                                          </p:val>
                                        </p:tav>
                                      </p:tavLst>
                                    </p:anim>
                                    <p:anim calcmode="lin" valueType="num">
                                      <p:cBhvr additive="base">
                                        <p:cTn id="17" dur="500"/>
                                        <p:tgtEl>
                                          <p:spTgt spid="255"/>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252"/>
                                        </p:tgtEl>
                                        <p:attrNameLst>
                                          <p:attrName>style.visibility</p:attrName>
                                        </p:attrNameLst>
                                      </p:cBhvr>
                                      <p:to>
                                        <p:strVal val="visible"/>
                                      </p:to>
                                    </p:set>
                                    <p:anim calcmode="lin" valueType="num">
                                      <p:cBhvr additive="base">
                                        <p:cTn id="22" dur="500"/>
                                        <p:tgtEl>
                                          <p:spTgt spid="252"/>
                                        </p:tgtEl>
                                        <p:attrNameLst>
                                          <p:attrName>ppt_w</p:attrName>
                                        </p:attrNameLst>
                                      </p:cBhvr>
                                      <p:tavLst>
                                        <p:tav tm="0">
                                          <p:val>
                                            <p:strVal val="0"/>
                                          </p:val>
                                        </p:tav>
                                        <p:tav tm="100000">
                                          <p:val>
                                            <p:strVal val="#ppt_w"/>
                                          </p:val>
                                        </p:tav>
                                      </p:tavLst>
                                    </p:anim>
                                    <p:anim calcmode="lin" valueType="num">
                                      <p:cBhvr additive="base">
                                        <p:cTn id="23" dur="500"/>
                                        <p:tgtEl>
                                          <p:spTgt spid="25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6"/>
          <p:cNvSpPr txBox="1"/>
          <p:nvPr/>
        </p:nvSpPr>
        <p:spPr>
          <a:xfrm>
            <a:off x="1155032" y="936318"/>
            <a:ext cx="1013861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rgbClr val="FF8001"/>
                </a:solidFill>
                <a:latin typeface="Times New Roman"/>
                <a:ea typeface="Times New Roman"/>
                <a:cs typeface="Times New Roman"/>
                <a:sym typeface="Times New Roman"/>
              </a:rPr>
              <a:t>1. Tìm trong đoạn tả cảnh rừng khuya dưới đây những tiếng có chứa yê hoặc ya :</a:t>
            </a:r>
            <a:endParaRPr sz="2800" b="1" i="1">
              <a:solidFill>
                <a:srgbClr val="FF8001"/>
              </a:solidFill>
              <a:latin typeface="Times New Roman"/>
              <a:ea typeface="Times New Roman"/>
              <a:cs typeface="Times New Roman"/>
              <a:sym typeface="Times New Roman"/>
            </a:endParaRPr>
          </a:p>
        </p:txBody>
      </p:sp>
      <p:sp>
        <p:nvSpPr>
          <p:cNvPr id="261" name="Google Shape;261;p16"/>
          <p:cNvSpPr txBox="1"/>
          <p:nvPr/>
        </p:nvSpPr>
        <p:spPr>
          <a:xfrm>
            <a:off x="1026695" y="1833781"/>
            <a:ext cx="10138610" cy="310854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     Chúng tôi mải miết đi nhưng chưa kịp qua hết cánh rừng thì mặt trời đã xuống khuất. Màn đêm dần bao trùm mỗi lúc một dày đặc trên những ngọn cây. Gió bắt đầu nổi lên. Rừng khuya xào xạc như thì thào kể những truyền thuyết tự ngàn xưa. Tôi cố căng mắt nhìn xuyên qua màn đêm thăm thẳm với hi vọng tìm thấy một đốm lửa báo hiệu có một bản làng bình yên phía xa đang chờ đón.</a:t>
            </a:r>
            <a:endParaRPr/>
          </a:p>
        </p:txBody>
      </p:sp>
      <p:cxnSp>
        <p:nvCxnSpPr>
          <p:cNvPr id="262" name="Google Shape;262;p16"/>
          <p:cNvCxnSpPr/>
          <p:nvPr/>
        </p:nvCxnSpPr>
        <p:spPr>
          <a:xfrm>
            <a:off x="10124173" y="3163948"/>
            <a:ext cx="930442" cy="0"/>
          </a:xfrm>
          <a:prstGeom prst="straightConnector1">
            <a:avLst/>
          </a:prstGeom>
          <a:noFill/>
          <a:ln w="28575" cap="flat" cmpd="sng">
            <a:solidFill>
              <a:srgbClr val="00B050"/>
            </a:solidFill>
            <a:prstDash val="solid"/>
            <a:miter lim="800000"/>
            <a:headEnd type="none" w="sm" len="sm"/>
            <a:tailEnd type="none" w="sm" len="sm"/>
          </a:ln>
        </p:spPr>
      </p:cxnSp>
      <p:cxnSp>
        <p:nvCxnSpPr>
          <p:cNvPr id="263" name="Google Shape;263;p16"/>
          <p:cNvCxnSpPr/>
          <p:nvPr/>
        </p:nvCxnSpPr>
        <p:spPr>
          <a:xfrm>
            <a:off x="5919002" y="3580419"/>
            <a:ext cx="930442" cy="0"/>
          </a:xfrm>
          <a:prstGeom prst="straightConnector1">
            <a:avLst/>
          </a:prstGeom>
          <a:noFill/>
          <a:ln w="28575" cap="flat" cmpd="sng">
            <a:solidFill>
              <a:srgbClr val="FF0000"/>
            </a:solidFill>
            <a:prstDash val="solid"/>
            <a:miter lim="800000"/>
            <a:headEnd type="none" w="sm" len="sm"/>
            <a:tailEnd type="none" w="sm" len="sm"/>
          </a:ln>
        </p:spPr>
      </p:cxnSp>
      <p:cxnSp>
        <p:nvCxnSpPr>
          <p:cNvPr id="264" name="Google Shape;264;p16"/>
          <p:cNvCxnSpPr/>
          <p:nvPr/>
        </p:nvCxnSpPr>
        <p:spPr>
          <a:xfrm>
            <a:off x="7052644" y="3580419"/>
            <a:ext cx="930442" cy="0"/>
          </a:xfrm>
          <a:prstGeom prst="straightConnector1">
            <a:avLst/>
          </a:prstGeom>
          <a:noFill/>
          <a:ln w="28575" cap="flat" cmpd="sng">
            <a:solidFill>
              <a:srgbClr val="FF0000"/>
            </a:solidFill>
            <a:prstDash val="solid"/>
            <a:miter lim="800000"/>
            <a:headEnd type="none" w="sm" len="sm"/>
            <a:tailEnd type="none" w="sm" len="sm"/>
          </a:ln>
        </p:spPr>
      </p:cxnSp>
      <p:cxnSp>
        <p:nvCxnSpPr>
          <p:cNvPr id="265" name="Google Shape;265;p16"/>
          <p:cNvCxnSpPr/>
          <p:nvPr/>
        </p:nvCxnSpPr>
        <p:spPr>
          <a:xfrm>
            <a:off x="3487268" y="4007139"/>
            <a:ext cx="930442" cy="0"/>
          </a:xfrm>
          <a:prstGeom prst="straightConnector1">
            <a:avLst/>
          </a:prstGeom>
          <a:noFill/>
          <a:ln w="28575" cap="flat" cmpd="sng">
            <a:solidFill>
              <a:srgbClr val="FF0000"/>
            </a:solidFill>
            <a:prstDash val="solid"/>
            <a:miter lim="800000"/>
            <a:headEnd type="none" w="sm" len="sm"/>
            <a:tailEnd type="none" w="sm" len="sm"/>
          </a:ln>
        </p:spPr>
      </p:cxnSp>
      <p:cxnSp>
        <p:nvCxnSpPr>
          <p:cNvPr id="266" name="Google Shape;266;p16"/>
          <p:cNvCxnSpPr/>
          <p:nvPr/>
        </p:nvCxnSpPr>
        <p:spPr>
          <a:xfrm>
            <a:off x="9192126" y="4424527"/>
            <a:ext cx="593558" cy="0"/>
          </a:xfrm>
          <a:prstGeom prst="straightConnector1">
            <a:avLst/>
          </a:prstGeom>
          <a:noFill/>
          <a:ln w="28575" cap="flat" cmpd="sng">
            <a:solidFill>
              <a:srgbClr val="FF0000"/>
            </a:solidFill>
            <a:prstDash val="solid"/>
            <a:miter lim="800000"/>
            <a:headEnd type="none" w="sm" len="sm"/>
            <a:tailEnd type="none" w="sm" len="sm"/>
          </a:ln>
        </p:spPr>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1000"/>
                                        <p:tgtEl>
                                          <p:spTgt spid="26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61">
                                            <p:txEl>
                                              <p:pRg st="0" end="0"/>
                                            </p:txEl>
                                          </p:spTgt>
                                        </p:tgtEl>
                                        <p:attrNameLst>
                                          <p:attrName>style.visibility</p:attrName>
                                        </p:attrNameLst>
                                      </p:cBhvr>
                                      <p:to>
                                        <p:strVal val="visible"/>
                                      </p:to>
                                    </p:set>
                                    <p:anim calcmode="lin" valueType="num">
                                      <p:cBhvr additive="base">
                                        <p:cTn id="12" dur="1000"/>
                                        <p:tgtEl>
                                          <p:spTgt spid="261">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3"/>
                                        </p:tgtEl>
                                        <p:attrNameLst>
                                          <p:attrName>style.visibility</p:attrName>
                                        </p:attrNameLst>
                                      </p:cBhvr>
                                      <p:to>
                                        <p:strVal val="visible"/>
                                      </p:to>
                                    </p:set>
                                    <p:animEffect transition="in" filter="fade">
                                      <p:cBhvr>
                                        <p:cTn id="17" dur="1000"/>
                                        <p:tgtEl>
                                          <p:spTgt spid="26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64"/>
                                        </p:tgtEl>
                                        <p:attrNameLst>
                                          <p:attrName>style.visibility</p:attrName>
                                        </p:attrNameLst>
                                      </p:cBhvr>
                                      <p:to>
                                        <p:strVal val="visible"/>
                                      </p:to>
                                    </p:set>
                                    <p:animEffect transition="in" filter="fade">
                                      <p:cBhvr>
                                        <p:cTn id="21" dur="1000"/>
                                        <p:tgtEl>
                                          <p:spTgt spid="264"/>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65"/>
                                        </p:tgtEl>
                                        <p:attrNameLst>
                                          <p:attrName>style.visibility</p:attrName>
                                        </p:attrNameLst>
                                      </p:cBhvr>
                                      <p:to>
                                        <p:strVal val="visible"/>
                                      </p:to>
                                    </p:set>
                                    <p:animEffect transition="in" filter="fade">
                                      <p:cBhvr>
                                        <p:cTn id="25" dur="1000"/>
                                        <p:tgtEl>
                                          <p:spTgt spid="265"/>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266"/>
                                        </p:tgtEl>
                                        <p:attrNameLst>
                                          <p:attrName>style.visibility</p:attrName>
                                        </p:attrNameLst>
                                      </p:cBhvr>
                                      <p:to>
                                        <p:strVal val="visible"/>
                                      </p:to>
                                    </p:set>
                                    <p:animEffect transition="in" filter="fade">
                                      <p:cBhvr>
                                        <p:cTn id="29" dur="1000"/>
                                        <p:tgtEl>
                                          <p:spTgt spid="26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2"/>
                                        </p:tgtEl>
                                        <p:attrNameLst>
                                          <p:attrName>style.visibility</p:attrName>
                                        </p:attrNameLst>
                                      </p:cBhvr>
                                      <p:to>
                                        <p:strVal val="visible"/>
                                      </p:to>
                                    </p:set>
                                    <p:animEffect transition="in" filter="fade">
                                      <p:cBhvr>
                                        <p:cTn id="34" dur="1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1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2" name="Google Shape;272;p17"/>
          <p:cNvSpPr/>
          <p:nvPr/>
        </p:nvSpPr>
        <p:spPr>
          <a:xfrm rot="-10613442">
            <a:off x="1934166" y="336990"/>
            <a:ext cx="7346792" cy="3721625"/>
          </a:xfrm>
          <a:prstGeom prst="cloud">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 name="Google Shape;273;p17"/>
          <p:cNvSpPr/>
          <p:nvPr/>
        </p:nvSpPr>
        <p:spPr>
          <a:xfrm>
            <a:off x="2457221" y="1001684"/>
            <a:ext cx="6450746" cy="1848713"/>
          </a:xfrm>
          <a:prstGeom prst="rect">
            <a:avLst/>
          </a:prstGeom>
        </p:spPr>
        <p:txBody>
          <a:bodyPr>
            <a:prstTxWarp prst="textPlain">
              <a:avLst/>
            </a:prstTxWarp>
          </a:bodyPr>
          <a:lstStyle/>
          <a:p>
            <a:pPr lvl="0" algn="ctr"/>
            <a:r>
              <a:rPr b="1" i="0">
                <a:ln w="22225" cap="flat" cmpd="sng">
                  <a:solidFill>
                    <a:schemeClr val="accent2"/>
                  </a:solidFill>
                  <a:prstDash val="solid"/>
                  <a:round/>
                  <a:headEnd type="none" w="sm" len="sm"/>
                  <a:tailEnd type="none" w="sm" len="sm"/>
                </a:ln>
                <a:solidFill>
                  <a:srgbClr val="FFC000"/>
                </a:solidFill>
                <a:latin typeface="Cookie"/>
              </a:rPr>
              <a:t>TRUY TÌM</a:t>
            </a:r>
            <a:br>
              <a:rPr b="1" i="0">
                <a:ln w="22225" cap="flat" cmpd="sng">
                  <a:solidFill>
                    <a:schemeClr val="accent2"/>
                  </a:solidFill>
                  <a:prstDash val="solid"/>
                  <a:round/>
                  <a:headEnd type="none" w="sm" len="sm"/>
                  <a:tailEnd type="none" w="sm" len="sm"/>
                </a:ln>
                <a:solidFill>
                  <a:srgbClr val="FFC000"/>
                </a:solidFill>
                <a:latin typeface="Cookie"/>
              </a:rPr>
            </a:br>
            <a:r>
              <a:rPr b="1" i="0">
                <a:ln w="22225" cap="flat" cmpd="sng">
                  <a:solidFill>
                    <a:schemeClr val="accent2"/>
                  </a:solidFill>
                  <a:prstDash val="solid"/>
                  <a:round/>
                  <a:headEnd type="none" w="sm" len="sm"/>
                  <a:tailEnd type="none" w="sm" len="sm"/>
                </a:ln>
                <a:solidFill>
                  <a:srgbClr val="FFC000"/>
                </a:solidFill>
                <a:latin typeface="Cookie"/>
              </a:rPr>
              <a:t>GIỌNG HÓT LÍU LO</a:t>
            </a:r>
          </a:p>
        </p:txBody>
      </p:sp>
      <p:pic>
        <p:nvPicPr>
          <p:cNvPr id="274" name="Google Shape;274;p17">
            <a:hlinkClick r:id="rId4" action="ppaction://hlinksldjump"/>
          </p:cNvPr>
          <p:cNvPicPr preferRelativeResize="0"/>
          <p:nvPr/>
        </p:nvPicPr>
        <p:blipFill rotWithShape="1">
          <a:blip r:embed="rId5">
            <a:alphaModFix/>
          </a:blip>
          <a:srcRect/>
          <a:stretch/>
        </p:blipFill>
        <p:spPr>
          <a:xfrm>
            <a:off x="8503920" y="335945"/>
            <a:ext cx="3575839" cy="4070955"/>
          </a:xfrm>
          <a:prstGeom prst="rect">
            <a:avLst/>
          </a:prstGeom>
          <a:noFill/>
          <a:ln>
            <a:noFill/>
          </a:ln>
        </p:spPr>
      </p:pic>
      <p:grpSp>
        <p:nvGrpSpPr>
          <p:cNvPr id="275" name="Google Shape;275;p17"/>
          <p:cNvGrpSpPr/>
          <p:nvPr/>
        </p:nvGrpSpPr>
        <p:grpSpPr>
          <a:xfrm>
            <a:off x="-42240" y="2883833"/>
            <a:ext cx="4027862" cy="3959127"/>
            <a:chOff x="-42240" y="2883833"/>
            <a:chExt cx="4027862" cy="3959127"/>
          </a:xfrm>
        </p:grpSpPr>
        <p:pic>
          <p:nvPicPr>
            <p:cNvPr id="276" name="Google Shape;276;p17" descr="Decals Design &amp;#39;Singing Bird Tweety&amp;#39; Wall Sticker (PVC Vinyl, 70 cm x 25 cm,  Multicolour) : Amazon.in"/>
            <p:cNvPicPr preferRelativeResize="0"/>
            <p:nvPr/>
          </p:nvPicPr>
          <p:blipFill rotWithShape="1">
            <a:blip r:embed="rId6">
              <a:alphaModFix/>
            </a:blip>
            <a:srcRect/>
            <a:stretch/>
          </p:blipFill>
          <p:spPr>
            <a:xfrm flipH="1">
              <a:off x="-42240" y="2883833"/>
              <a:ext cx="4027862" cy="3959127"/>
            </a:xfrm>
            <a:prstGeom prst="rect">
              <a:avLst/>
            </a:prstGeom>
            <a:noFill/>
            <a:ln>
              <a:noFill/>
            </a:ln>
          </p:spPr>
        </p:pic>
        <p:pic>
          <p:nvPicPr>
            <p:cNvPr id="277" name="Google Shape;277;p17">
              <a:hlinkClick r:id="rId4" action="ppaction://hlinksldjump"/>
            </p:cNvPr>
            <p:cNvPicPr preferRelativeResize="0"/>
            <p:nvPr/>
          </p:nvPicPr>
          <p:blipFill rotWithShape="1">
            <a:blip r:embed="rId7">
              <a:alphaModFix/>
            </a:blip>
            <a:srcRect l="15595" t="5829" r="58516" b="69811"/>
            <a:stretch/>
          </p:blipFill>
          <p:spPr>
            <a:xfrm>
              <a:off x="2457221" y="2990878"/>
              <a:ext cx="925757" cy="991692"/>
            </a:xfrm>
            <a:prstGeom prst="rect">
              <a:avLst/>
            </a:prstGeom>
            <a:noFill/>
            <a:ln>
              <a:noFill/>
            </a:ln>
          </p:spPr>
        </p:pic>
      </p:grpSp>
    </p:spTree>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8"/>
          <p:cNvSpPr txBox="1"/>
          <p:nvPr/>
        </p:nvSpPr>
        <p:spPr>
          <a:xfrm>
            <a:off x="1524000" y="920621"/>
            <a:ext cx="9824720" cy="393954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US" sz="2800" b="1">
                <a:solidFill>
                  <a:srgbClr val="FF8001"/>
                </a:solidFill>
                <a:latin typeface="Times New Roman"/>
                <a:ea typeface="Times New Roman"/>
                <a:cs typeface="Times New Roman"/>
                <a:sym typeface="Times New Roman"/>
              </a:rPr>
              <a:t>2. Tìm tiếng có vần uyên thích hợp với mỗi ô trống dưới đây:</a:t>
            </a:r>
            <a:endParaRPr sz="2800" b="1">
              <a:solidFill>
                <a:srgbClr val="FF8001"/>
              </a:solidFill>
              <a:latin typeface="Times New Roman"/>
              <a:ea typeface="Times New Roman"/>
              <a:cs typeface="Times New Roman"/>
              <a:sym typeface="Times New Roman"/>
            </a:endParaRPr>
          </a:p>
          <a:p>
            <a:pPr marL="342900" marR="0" lvl="0" indent="-342900" algn="l" rtl="0">
              <a:spcBef>
                <a:spcPts val="1400"/>
              </a:spcBef>
              <a:spcAft>
                <a:spcPts val="0"/>
              </a:spcAft>
              <a:buNone/>
            </a:pPr>
            <a:endParaRPr sz="2800" b="1">
              <a:solidFill>
                <a:srgbClr val="FF8001"/>
              </a:solidFill>
              <a:latin typeface="Times New Roman"/>
              <a:ea typeface="Times New Roman"/>
              <a:cs typeface="Times New Roman"/>
              <a:sym typeface="Times New Roman"/>
            </a:endParaRPr>
          </a:p>
          <a:p>
            <a:pPr marL="342900" marR="0" lvl="0" indent="-342900" algn="l" rtl="0">
              <a:spcBef>
                <a:spcPts val="1200"/>
              </a:spcBef>
              <a:spcAft>
                <a:spcPts val="0"/>
              </a:spcAft>
              <a:buClr>
                <a:schemeClr val="dk1"/>
              </a:buClr>
              <a:buSzPts val="2400"/>
              <a:buFont typeface="Times New Roman"/>
              <a:buAutoNum type="alphaLcParenR"/>
            </a:pPr>
            <a:r>
              <a:rPr lang="en-US" sz="2400" b="1">
                <a:solidFill>
                  <a:schemeClr val="dk1"/>
                </a:solidFill>
                <a:latin typeface="Times New Roman"/>
                <a:ea typeface="Times New Roman"/>
                <a:cs typeface="Times New Roman"/>
                <a:sym typeface="Times New Roman"/>
              </a:rPr>
              <a:t>Chỉ có  thuyền mới hiểu</a:t>
            </a:r>
            <a:endParaRPr sz="2400" b="1">
              <a:solidFill>
                <a:schemeClr val="dk1"/>
              </a:solidFill>
              <a:latin typeface="Times New Roman"/>
              <a:ea typeface="Times New Roman"/>
              <a:cs typeface="Times New Roman"/>
              <a:sym typeface="Times New Roman"/>
            </a:endParaRPr>
          </a:p>
          <a:p>
            <a:pPr marL="342900" marR="0" lvl="0" indent="-342900" algn="l" rtl="0">
              <a:spcBef>
                <a:spcPts val="1200"/>
              </a:spcBef>
              <a:spcAft>
                <a:spcPts val="0"/>
              </a:spcAft>
              <a:buNone/>
            </a:pPr>
            <a:r>
              <a:rPr lang="en-US" sz="2400" b="1">
                <a:solidFill>
                  <a:schemeClr val="dk1"/>
                </a:solidFill>
                <a:latin typeface="Times New Roman"/>
                <a:ea typeface="Times New Roman"/>
                <a:cs typeface="Times New Roman"/>
                <a:sym typeface="Times New Roman"/>
              </a:rPr>
              <a:t>    Biển mênh mông nhường nào</a:t>
            </a:r>
            <a:endParaRPr sz="2400" b="1">
              <a:solidFill>
                <a:schemeClr val="dk1"/>
              </a:solidFill>
              <a:latin typeface="Times New Roman"/>
              <a:ea typeface="Times New Roman"/>
              <a:cs typeface="Times New Roman"/>
              <a:sym typeface="Times New Roman"/>
            </a:endParaRPr>
          </a:p>
          <a:p>
            <a:pPr marL="342900" marR="0" lvl="0" indent="-342900" algn="l" rtl="0">
              <a:spcBef>
                <a:spcPts val="1200"/>
              </a:spcBef>
              <a:spcAft>
                <a:spcPts val="0"/>
              </a:spcAft>
              <a:buNone/>
            </a:pPr>
            <a:r>
              <a:rPr lang="en-US" sz="2400" b="1">
                <a:solidFill>
                  <a:schemeClr val="dk1"/>
                </a:solidFill>
                <a:latin typeface="Times New Roman"/>
                <a:ea typeface="Times New Roman"/>
                <a:cs typeface="Times New Roman"/>
                <a:sym typeface="Times New Roman"/>
              </a:rPr>
              <a:t>    Chỉ có biển mới biết</a:t>
            </a:r>
            <a:endParaRPr sz="2400" b="1">
              <a:solidFill>
                <a:schemeClr val="dk1"/>
              </a:solidFill>
              <a:latin typeface="Times New Roman"/>
              <a:ea typeface="Times New Roman"/>
              <a:cs typeface="Times New Roman"/>
              <a:sym typeface="Times New Roman"/>
            </a:endParaRPr>
          </a:p>
          <a:p>
            <a:pPr marL="342900" marR="0" lvl="0" indent="-342900" algn="l" rtl="0">
              <a:spcBef>
                <a:spcPts val="1200"/>
              </a:spcBef>
              <a:spcAft>
                <a:spcPts val="0"/>
              </a:spcAft>
              <a:buNone/>
            </a:pPr>
            <a:r>
              <a:rPr lang="en-US" sz="2400" b="1">
                <a:solidFill>
                  <a:schemeClr val="dk1"/>
                </a:solidFill>
                <a:latin typeface="Times New Roman"/>
                <a:ea typeface="Times New Roman"/>
                <a:cs typeface="Times New Roman"/>
                <a:sym typeface="Times New Roman"/>
              </a:rPr>
              <a:t>    Thuyền  đi đâu về đâu.</a:t>
            </a:r>
            <a:endParaRPr/>
          </a:p>
          <a:p>
            <a:pPr marL="342900" marR="0" lvl="0" indent="-342900" algn="l" rtl="0">
              <a:spcBef>
                <a:spcPts val="1200"/>
              </a:spcBef>
              <a:spcAft>
                <a:spcPts val="0"/>
              </a:spcAft>
              <a:buNone/>
            </a:pPr>
            <a:r>
              <a:rPr lang="en-US" sz="2400" b="1">
                <a:solidFill>
                  <a:schemeClr val="dk1"/>
                </a:solidFill>
                <a:latin typeface="Times New Roman"/>
                <a:ea typeface="Times New Roman"/>
                <a:cs typeface="Times New Roman"/>
                <a:sym typeface="Times New Roman"/>
              </a:rPr>
              <a:t>                                                   XUÂN QUỲNH</a:t>
            </a:r>
            <a:endParaRPr sz="2400" b="1">
              <a:solidFill>
                <a:schemeClr val="dk1"/>
              </a:solidFill>
              <a:latin typeface="Times New Roman"/>
              <a:ea typeface="Times New Roman"/>
              <a:cs typeface="Times New Roman"/>
              <a:sym typeface="Times New Roman"/>
            </a:endParaRPr>
          </a:p>
        </p:txBody>
      </p:sp>
      <p:sp>
        <p:nvSpPr>
          <p:cNvPr id="283" name="Google Shape;283;p18"/>
          <p:cNvSpPr/>
          <p:nvPr/>
        </p:nvSpPr>
        <p:spPr>
          <a:xfrm>
            <a:off x="2920170" y="2219402"/>
            <a:ext cx="920310" cy="381777"/>
          </a:xfrm>
          <a:prstGeom prst="rect">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Times New Roman"/>
              <a:ea typeface="Times New Roman"/>
              <a:cs typeface="Times New Roman"/>
              <a:sym typeface="Times New Roman"/>
            </a:endParaRPr>
          </a:p>
        </p:txBody>
      </p:sp>
      <p:sp>
        <p:nvSpPr>
          <p:cNvPr id="284" name="Google Shape;284;p18"/>
          <p:cNvSpPr/>
          <p:nvPr/>
        </p:nvSpPr>
        <p:spPr>
          <a:xfrm>
            <a:off x="1904951" y="3875045"/>
            <a:ext cx="1015219" cy="381777"/>
          </a:xfrm>
          <a:prstGeom prst="rect">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Times New Roman"/>
              <a:ea typeface="Times New Roman"/>
              <a:cs typeface="Times New Roman"/>
              <a:sym typeface="Times New Roman"/>
            </a:endParaRPr>
          </a:p>
        </p:txBody>
      </p:sp>
      <p:pic>
        <p:nvPicPr>
          <p:cNvPr id="285" name="Google Shape;285;p18" descr="01"/>
          <p:cNvPicPr preferRelativeResize="0"/>
          <p:nvPr/>
        </p:nvPicPr>
        <p:blipFill rotWithShape="1">
          <a:blip r:embed="rId3">
            <a:alphaModFix/>
          </a:blip>
          <a:srcRect/>
          <a:stretch/>
        </p:blipFill>
        <p:spPr>
          <a:xfrm>
            <a:off x="7233106" y="1708547"/>
            <a:ext cx="2971800" cy="22098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par>
                                <p:cTn id="8" presetID="10" presetClass="entr" presetSubtype="0" fill="hold" nodeType="withEffect">
                                  <p:stCondLst>
                                    <p:cond delay="0"/>
                                  </p:stCondLst>
                                  <p:childTnLst>
                                    <p:set>
                                      <p:cBhvr>
                                        <p:cTn id="9" dur="1" fill="hold">
                                          <p:stCondLst>
                                            <p:cond delay="0"/>
                                          </p:stCondLst>
                                        </p:cTn>
                                        <p:tgtEl>
                                          <p:spTgt spid="284"/>
                                        </p:tgtEl>
                                        <p:attrNameLst>
                                          <p:attrName>style.visibility</p:attrName>
                                        </p:attrNameLst>
                                      </p:cBhvr>
                                      <p:to>
                                        <p:strVal val="visible"/>
                                      </p:to>
                                    </p:set>
                                    <p:animEffect transition="in" filter="fade">
                                      <p:cBhvr>
                                        <p:cTn id="10" dur="500"/>
                                        <p:tgtEl>
                                          <p:spTgt spid="284"/>
                                        </p:tgtEl>
                                      </p:cBhvr>
                                    </p:animEffect>
                                  </p:childTnLst>
                                </p:cTn>
                              </p:par>
                              <p:par>
                                <p:cTn id="11" presetID="10" presetClass="entr" presetSubtype="0" fill="hold" nodeType="withEffect">
                                  <p:stCondLst>
                                    <p:cond delay="0"/>
                                  </p:stCondLst>
                                  <p:childTnLst>
                                    <p:set>
                                      <p:cBhvr>
                                        <p:cTn id="12" dur="1" fill="hold">
                                          <p:stCondLst>
                                            <p:cond delay="0"/>
                                          </p:stCondLst>
                                        </p:cTn>
                                        <p:tgtEl>
                                          <p:spTgt spid="282"/>
                                        </p:tgtEl>
                                        <p:attrNameLst>
                                          <p:attrName>style.visibility</p:attrName>
                                        </p:attrNameLst>
                                      </p:cBhvr>
                                      <p:to>
                                        <p:strVal val="visible"/>
                                      </p:to>
                                    </p:set>
                                    <p:animEffect transition="in" filter="fade">
                                      <p:cBhvr>
                                        <p:cTn id="13" dur="500"/>
                                        <p:tgtEl>
                                          <p:spTgt spid="28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83"/>
                                        </p:tgtEl>
                                      </p:cBhvr>
                                    </p:animEffect>
                                    <p:set>
                                      <p:cBhvr>
                                        <p:cTn id="18" dur="1" fill="hold">
                                          <p:stCondLst>
                                            <p:cond delay="500"/>
                                          </p:stCondLst>
                                        </p:cTn>
                                        <p:tgtEl>
                                          <p:spTgt spid="28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84"/>
                                        </p:tgtEl>
                                      </p:cBhvr>
                                    </p:animEffect>
                                    <p:set>
                                      <p:cBhvr>
                                        <p:cTn id="23" dur="1" fill="hold">
                                          <p:stCondLst>
                                            <p:cond delay="500"/>
                                          </p:stCondLst>
                                        </p:cTn>
                                        <p:tgtEl>
                                          <p:spTgt spid="28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5"/>
                                        </p:tgtEl>
                                        <p:attrNameLst>
                                          <p:attrName>style.visibility</p:attrName>
                                        </p:attrNameLst>
                                      </p:cBhvr>
                                      <p:to>
                                        <p:strVal val="visible"/>
                                      </p:to>
                                    </p:set>
                                    <p:animEffect transition="in" filter="fade">
                                      <p:cBhvr>
                                        <p:cTn id="28"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9"/>
          <p:cNvSpPr txBox="1"/>
          <p:nvPr/>
        </p:nvSpPr>
        <p:spPr>
          <a:xfrm>
            <a:off x="1352664" y="1213096"/>
            <a:ext cx="9599815" cy="273921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US" sz="2800" b="1">
                <a:solidFill>
                  <a:srgbClr val="FF8001"/>
                </a:solidFill>
                <a:latin typeface="Times New Roman"/>
                <a:ea typeface="Times New Roman"/>
                <a:cs typeface="Times New Roman"/>
                <a:sym typeface="Times New Roman"/>
              </a:rPr>
              <a:t>2. Tìm tiếng có vần uyên thích hợp với mỗi ô trống dưới đây:</a:t>
            </a:r>
            <a:endParaRPr sz="2800" b="1">
              <a:solidFill>
                <a:srgbClr val="FF8001"/>
              </a:solidFill>
              <a:latin typeface="Times New Roman"/>
              <a:ea typeface="Times New Roman"/>
              <a:cs typeface="Times New Roman"/>
              <a:sym typeface="Times New Roman"/>
            </a:endParaRPr>
          </a:p>
          <a:p>
            <a:pPr marL="342900" marR="0" lvl="0" indent="-342900" algn="l" rtl="0">
              <a:spcBef>
                <a:spcPts val="1200"/>
              </a:spcBef>
              <a:spcAft>
                <a:spcPts val="0"/>
              </a:spcAft>
              <a:buNone/>
            </a:pPr>
            <a:endParaRPr sz="2400" b="1">
              <a:solidFill>
                <a:schemeClr val="dk1"/>
              </a:solidFill>
              <a:latin typeface="Times New Roman"/>
              <a:ea typeface="Times New Roman"/>
              <a:cs typeface="Times New Roman"/>
              <a:sym typeface="Times New Roman"/>
            </a:endParaRPr>
          </a:p>
          <a:p>
            <a:pPr marL="342900" marR="0" lvl="0" indent="-342900" algn="l" rtl="0">
              <a:spcBef>
                <a:spcPts val="1200"/>
              </a:spcBef>
              <a:spcAft>
                <a:spcPts val="0"/>
              </a:spcAft>
              <a:buClr>
                <a:schemeClr val="dk1"/>
              </a:buClr>
              <a:buSzPts val="2400"/>
              <a:buFont typeface="Times New Roman"/>
              <a:buAutoNum type="alphaLcParenR" startAt="2"/>
            </a:pPr>
            <a:r>
              <a:rPr lang="en-US" sz="2400" b="1">
                <a:solidFill>
                  <a:schemeClr val="dk1"/>
                </a:solidFill>
                <a:latin typeface="Times New Roman"/>
                <a:ea typeface="Times New Roman"/>
                <a:cs typeface="Times New Roman"/>
                <a:sym typeface="Times New Roman"/>
              </a:rPr>
              <a:t>Lích cha lích chích vành khuyên</a:t>
            </a:r>
            <a:endParaRPr sz="2400" b="1">
              <a:solidFill>
                <a:schemeClr val="dk1"/>
              </a:solidFill>
              <a:latin typeface="Times New Roman"/>
              <a:ea typeface="Times New Roman"/>
              <a:cs typeface="Times New Roman"/>
              <a:sym typeface="Times New Roman"/>
            </a:endParaRPr>
          </a:p>
          <a:p>
            <a:pPr marL="342900" marR="0" lvl="0" indent="-342900" algn="l" rtl="0">
              <a:spcBef>
                <a:spcPts val="1200"/>
              </a:spcBef>
              <a:spcAft>
                <a:spcPts val="0"/>
              </a:spcAft>
              <a:buNone/>
            </a:pPr>
            <a:r>
              <a:rPr lang="en-US" sz="2400" b="1">
                <a:solidFill>
                  <a:schemeClr val="dk1"/>
                </a:solidFill>
                <a:latin typeface="Times New Roman"/>
                <a:ea typeface="Times New Roman"/>
                <a:cs typeface="Times New Roman"/>
                <a:sym typeface="Times New Roman"/>
              </a:rPr>
              <a:t>Mổ từng hạt nắng đọng nguyên sắc vàng.</a:t>
            </a:r>
            <a:endParaRPr/>
          </a:p>
          <a:p>
            <a:pPr marL="342900" marR="0" lvl="0" indent="-342900" algn="l" rtl="0">
              <a:spcBef>
                <a:spcPts val="1200"/>
              </a:spcBef>
              <a:spcAft>
                <a:spcPts val="0"/>
              </a:spcAft>
              <a:buNone/>
            </a:pPr>
            <a:r>
              <a:rPr lang="en-US" sz="2400" b="1">
                <a:solidFill>
                  <a:schemeClr val="dk1"/>
                </a:solidFill>
                <a:latin typeface="Times New Roman"/>
                <a:ea typeface="Times New Roman"/>
                <a:cs typeface="Times New Roman"/>
                <a:sym typeface="Times New Roman"/>
              </a:rPr>
              <a:t>                                              BẾ KIẾN QUỐC</a:t>
            </a:r>
            <a:endParaRPr/>
          </a:p>
        </p:txBody>
      </p:sp>
      <p:sp>
        <p:nvSpPr>
          <p:cNvPr id="291" name="Google Shape;291;p19"/>
          <p:cNvSpPr/>
          <p:nvPr/>
        </p:nvSpPr>
        <p:spPr>
          <a:xfrm>
            <a:off x="4970406" y="2408613"/>
            <a:ext cx="1015219" cy="385387"/>
          </a:xfrm>
          <a:prstGeom prst="rect">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Times New Roman"/>
              <a:ea typeface="Times New Roman"/>
              <a:cs typeface="Times New Roman"/>
              <a:sym typeface="Times New Roman"/>
            </a:endParaRPr>
          </a:p>
        </p:txBody>
      </p:sp>
      <p:pic>
        <p:nvPicPr>
          <p:cNvPr id="292" name="Google Shape;292;p19" descr="02"/>
          <p:cNvPicPr preferRelativeResize="0"/>
          <p:nvPr/>
        </p:nvPicPr>
        <p:blipFill rotWithShape="1">
          <a:blip r:embed="rId3">
            <a:alphaModFix/>
          </a:blip>
          <a:srcRect/>
          <a:stretch/>
        </p:blipFill>
        <p:spPr>
          <a:xfrm>
            <a:off x="7515443" y="2142451"/>
            <a:ext cx="2971800" cy="22098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91"/>
                                        </p:tgtEl>
                                      </p:cBhvr>
                                    </p:animEffect>
                                    <p:set>
                                      <p:cBhvr>
                                        <p:cTn id="7" dur="1" fill="hold">
                                          <p:stCondLst>
                                            <p:cond delay="2000"/>
                                          </p:stCondLst>
                                        </p:cTn>
                                        <p:tgtEl>
                                          <p:spTgt spid="2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p:nvPr/>
        </p:nvSpPr>
        <p:spPr>
          <a:xfrm>
            <a:off x="3474720" y="1012911"/>
            <a:ext cx="7934960" cy="449380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4" name="Google Shape;134;p2"/>
          <p:cNvSpPr/>
          <p:nvPr/>
        </p:nvSpPr>
        <p:spPr>
          <a:xfrm>
            <a:off x="925687" y="1706229"/>
            <a:ext cx="3190240" cy="3190240"/>
          </a:xfrm>
          <a:prstGeom prst="ellipse">
            <a:avLst/>
          </a:prstGeom>
          <a:solidFill>
            <a:schemeClr val="lt1"/>
          </a:solid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5" name="Google Shape;135;p2"/>
          <p:cNvSpPr/>
          <p:nvPr/>
        </p:nvSpPr>
        <p:spPr>
          <a:xfrm>
            <a:off x="1301806" y="2563805"/>
            <a:ext cx="2611612"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385623"/>
                </a:solidFill>
                <a:latin typeface="Tahoma"/>
                <a:ea typeface="Tahoma"/>
                <a:cs typeface="Tahoma"/>
                <a:sym typeface="Tahoma"/>
              </a:rPr>
              <a:t>Mục tiêu</a:t>
            </a:r>
            <a:endParaRPr sz="4400" b="1" i="0" u="none" strike="noStrike" cap="none">
              <a:solidFill>
                <a:srgbClr val="385623"/>
              </a:solidFill>
              <a:latin typeface="Tahoma"/>
              <a:ea typeface="Tahoma"/>
              <a:cs typeface="Tahoma"/>
              <a:sym typeface="Tahoma"/>
            </a:endParaRPr>
          </a:p>
          <a:p>
            <a:pPr marL="0" marR="0" lvl="0" indent="0" algn="ctr" rtl="0">
              <a:spcBef>
                <a:spcPts val="0"/>
              </a:spcBef>
              <a:spcAft>
                <a:spcPts val="0"/>
              </a:spcAft>
              <a:buNone/>
            </a:pPr>
            <a:r>
              <a:rPr lang="en-US" sz="4400" b="1" i="0" u="none" strike="noStrike" cap="none">
                <a:solidFill>
                  <a:srgbClr val="385623"/>
                </a:solidFill>
                <a:latin typeface="Tahoma"/>
                <a:ea typeface="Tahoma"/>
                <a:cs typeface="Tahoma"/>
                <a:sym typeface="Tahoma"/>
              </a:rPr>
              <a:t>bài học</a:t>
            </a:r>
            <a:endParaRPr sz="4400" b="1" i="0" u="none" strike="noStrike" cap="none">
              <a:solidFill>
                <a:srgbClr val="385623"/>
              </a:solidFill>
              <a:latin typeface="Tahoma"/>
              <a:ea typeface="Tahoma"/>
              <a:cs typeface="Tahoma"/>
              <a:sym typeface="Tahoma"/>
            </a:endParaRPr>
          </a:p>
        </p:txBody>
      </p:sp>
      <p:grpSp>
        <p:nvGrpSpPr>
          <p:cNvPr id="136" name="Google Shape;136;p2"/>
          <p:cNvGrpSpPr/>
          <p:nvPr/>
        </p:nvGrpSpPr>
        <p:grpSpPr>
          <a:xfrm>
            <a:off x="4341638" y="1429588"/>
            <a:ext cx="6500206" cy="830997"/>
            <a:chOff x="4209281" y="1534658"/>
            <a:chExt cx="6500206" cy="830997"/>
          </a:xfrm>
        </p:grpSpPr>
        <p:sp>
          <p:nvSpPr>
            <p:cNvPr id="137" name="Google Shape;137;p2"/>
            <p:cNvSpPr/>
            <p:nvPr/>
          </p:nvSpPr>
          <p:spPr>
            <a:xfrm>
              <a:off x="4797529" y="1572262"/>
              <a:ext cx="5911958" cy="761863"/>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38" name="Google Shape;138;p2"/>
            <p:cNvSpPr/>
            <p:nvPr/>
          </p:nvSpPr>
          <p:spPr>
            <a:xfrm>
              <a:off x="4209281" y="1688381"/>
              <a:ext cx="529623"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rgbClr val="385623"/>
                  </a:solidFill>
                  <a:latin typeface="Tahoma"/>
                  <a:ea typeface="Tahoma"/>
                  <a:cs typeface="Tahoma"/>
                  <a:sym typeface="Tahoma"/>
                </a:rPr>
                <a:t>1</a:t>
              </a:r>
              <a:endParaRPr sz="3600" b="0" i="0" u="none" strike="noStrike" cap="none">
                <a:solidFill>
                  <a:srgbClr val="385623"/>
                </a:solidFill>
                <a:latin typeface="Tahoma"/>
                <a:ea typeface="Tahoma"/>
                <a:cs typeface="Tahoma"/>
                <a:sym typeface="Tahoma"/>
              </a:endParaRPr>
            </a:p>
          </p:txBody>
        </p:sp>
        <p:sp>
          <p:nvSpPr>
            <p:cNvPr id="139" name="Google Shape;139;p2"/>
            <p:cNvSpPr/>
            <p:nvPr/>
          </p:nvSpPr>
          <p:spPr>
            <a:xfrm>
              <a:off x="4893758" y="1534658"/>
              <a:ext cx="5572359"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0" i="0" u="none" strike="noStrike" cap="none">
                  <a:solidFill>
                    <a:schemeClr val="dk1"/>
                  </a:solidFill>
                  <a:latin typeface="Tahoma"/>
                  <a:ea typeface="Tahoma"/>
                  <a:cs typeface="Tahoma"/>
                  <a:sym typeface="Tahoma"/>
                </a:rPr>
                <a:t>Hiểu nội dung bài viết chính tả: Kì diệu </a:t>
              </a:r>
              <a:endParaRPr/>
            </a:p>
            <a:p>
              <a:pPr marL="0" marR="0" lvl="0" indent="0" algn="just" rtl="0">
                <a:spcBef>
                  <a:spcPts val="0"/>
                </a:spcBef>
                <a:spcAft>
                  <a:spcPts val="0"/>
                </a:spcAft>
                <a:buNone/>
              </a:pPr>
              <a:r>
                <a:rPr lang="en-US" sz="2400" b="0" i="0" u="none" strike="noStrike" cap="none">
                  <a:solidFill>
                    <a:schemeClr val="dk1"/>
                  </a:solidFill>
                  <a:latin typeface="Tahoma"/>
                  <a:ea typeface="Tahoma"/>
                  <a:cs typeface="Tahoma"/>
                  <a:sym typeface="Tahoma"/>
                </a:rPr>
                <a:t>rừng xanh.</a:t>
              </a:r>
              <a:endParaRPr sz="2400" b="0" i="0" u="none" strike="noStrike" cap="none">
                <a:solidFill>
                  <a:srgbClr val="385623"/>
                </a:solidFill>
                <a:latin typeface="Arial"/>
                <a:ea typeface="Arial"/>
                <a:cs typeface="Arial"/>
                <a:sym typeface="Arial"/>
              </a:endParaRPr>
            </a:p>
          </p:txBody>
        </p:sp>
      </p:grpSp>
      <p:grpSp>
        <p:nvGrpSpPr>
          <p:cNvPr id="140" name="Google Shape;140;p2"/>
          <p:cNvGrpSpPr/>
          <p:nvPr/>
        </p:nvGrpSpPr>
        <p:grpSpPr>
          <a:xfrm>
            <a:off x="4358223" y="3262736"/>
            <a:ext cx="6410051" cy="830998"/>
            <a:chOff x="5404960" y="3452157"/>
            <a:chExt cx="6410051" cy="586357"/>
          </a:xfrm>
        </p:grpSpPr>
        <p:sp>
          <p:nvSpPr>
            <p:cNvPr id="141" name="Google Shape;141;p2"/>
            <p:cNvSpPr/>
            <p:nvPr/>
          </p:nvSpPr>
          <p:spPr>
            <a:xfrm>
              <a:off x="5996873" y="3481854"/>
              <a:ext cx="5818138" cy="529623"/>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42" name="Google Shape;142;p2"/>
            <p:cNvSpPr/>
            <p:nvPr/>
          </p:nvSpPr>
          <p:spPr>
            <a:xfrm>
              <a:off x="5404960" y="3551405"/>
              <a:ext cx="529623" cy="390520"/>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rgbClr val="385623"/>
                  </a:solidFill>
                  <a:latin typeface="Tahoma"/>
                  <a:ea typeface="Tahoma"/>
                  <a:cs typeface="Tahoma"/>
                  <a:sym typeface="Tahoma"/>
                </a:rPr>
                <a:t>3</a:t>
              </a:r>
              <a:endParaRPr sz="3600" b="0" i="0" u="none" strike="noStrike" cap="none">
                <a:solidFill>
                  <a:srgbClr val="385623"/>
                </a:solidFill>
                <a:latin typeface="Tahoma"/>
                <a:ea typeface="Tahoma"/>
                <a:cs typeface="Tahoma"/>
                <a:sym typeface="Tahoma"/>
              </a:endParaRPr>
            </a:p>
          </p:txBody>
        </p:sp>
        <p:sp>
          <p:nvSpPr>
            <p:cNvPr id="143" name="Google Shape;143;p2"/>
            <p:cNvSpPr/>
            <p:nvPr/>
          </p:nvSpPr>
          <p:spPr>
            <a:xfrm>
              <a:off x="6114992" y="3452157"/>
              <a:ext cx="5611536" cy="5863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Tahoma"/>
                  <a:ea typeface="Tahoma"/>
                  <a:cs typeface="Tahoma"/>
                  <a:sym typeface="Tahoma"/>
                </a:rPr>
                <a:t>Tìm được các tiếng chứa “yê, ya” trong </a:t>
              </a:r>
              <a:endParaRPr/>
            </a:p>
            <a:p>
              <a:pPr marL="0" marR="0" lvl="0" indent="0" algn="l" rtl="0">
                <a:spcBef>
                  <a:spcPts val="0"/>
                </a:spcBef>
                <a:spcAft>
                  <a:spcPts val="0"/>
                </a:spcAft>
                <a:buNone/>
              </a:pPr>
              <a:r>
                <a:rPr lang="en-US" sz="2400">
                  <a:solidFill>
                    <a:schemeClr val="dk1"/>
                  </a:solidFill>
                  <a:latin typeface="Tahoma"/>
                  <a:ea typeface="Tahoma"/>
                  <a:cs typeface="Tahoma"/>
                  <a:sym typeface="Tahoma"/>
                </a:rPr>
                <a:t>đoạn văn.</a:t>
              </a:r>
              <a:endParaRPr sz="2400">
                <a:solidFill>
                  <a:srgbClr val="385623"/>
                </a:solidFill>
                <a:latin typeface="Arial"/>
                <a:ea typeface="Arial"/>
                <a:cs typeface="Arial"/>
                <a:sym typeface="Arial"/>
              </a:endParaRPr>
            </a:p>
          </p:txBody>
        </p:sp>
      </p:grpSp>
      <p:grpSp>
        <p:nvGrpSpPr>
          <p:cNvPr id="144" name="Google Shape;144;p2"/>
          <p:cNvGrpSpPr/>
          <p:nvPr/>
        </p:nvGrpSpPr>
        <p:grpSpPr>
          <a:xfrm>
            <a:off x="4368732" y="4215166"/>
            <a:ext cx="6534195" cy="754649"/>
            <a:chOff x="5399882" y="4376461"/>
            <a:chExt cx="6534195" cy="754649"/>
          </a:xfrm>
        </p:grpSpPr>
        <p:sp>
          <p:nvSpPr>
            <p:cNvPr id="145" name="Google Shape;145;p2"/>
            <p:cNvSpPr/>
            <p:nvPr/>
          </p:nvSpPr>
          <p:spPr>
            <a:xfrm>
              <a:off x="5996872" y="4376461"/>
              <a:ext cx="5802551" cy="754649"/>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146" name="Google Shape;146;p2"/>
            <p:cNvSpPr/>
            <p:nvPr/>
          </p:nvSpPr>
          <p:spPr>
            <a:xfrm>
              <a:off x="5399882" y="4488973"/>
              <a:ext cx="529623"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385623"/>
                  </a:solidFill>
                  <a:latin typeface="Tahoma"/>
                  <a:ea typeface="Tahoma"/>
                  <a:cs typeface="Tahoma"/>
                  <a:sym typeface="Tahoma"/>
                </a:rPr>
                <a:t>4</a:t>
              </a:r>
              <a:endParaRPr sz="3600">
                <a:solidFill>
                  <a:srgbClr val="385623"/>
                </a:solidFill>
                <a:latin typeface="Tahoma"/>
                <a:ea typeface="Tahoma"/>
                <a:cs typeface="Tahoma"/>
                <a:sym typeface="Tahoma"/>
              </a:endParaRPr>
            </a:p>
          </p:txBody>
        </p:sp>
        <p:sp>
          <p:nvSpPr>
            <p:cNvPr id="147" name="Google Shape;147;p2"/>
            <p:cNvSpPr/>
            <p:nvPr/>
          </p:nvSpPr>
          <p:spPr>
            <a:xfrm>
              <a:off x="6134091" y="4530785"/>
              <a:ext cx="579998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ahoma"/>
                  <a:ea typeface="Tahoma"/>
                  <a:cs typeface="Tahoma"/>
                  <a:sym typeface="Tahoma"/>
                </a:rPr>
                <a:t>Tìm được tiếng có vần “uyên” thích hợp </a:t>
              </a:r>
              <a:endParaRPr sz="2400">
                <a:solidFill>
                  <a:schemeClr val="dk1"/>
                </a:solidFill>
                <a:latin typeface="Tahoma"/>
                <a:ea typeface="Tahoma"/>
                <a:cs typeface="Tahoma"/>
                <a:sym typeface="Tahoma"/>
              </a:endParaRPr>
            </a:p>
          </p:txBody>
        </p:sp>
      </p:grpSp>
      <p:grpSp>
        <p:nvGrpSpPr>
          <p:cNvPr id="148" name="Google Shape;148;p2"/>
          <p:cNvGrpSpPr/>
          <p:nvPr/>
        </p:nvGrpSpPr>
        <p:grpSpPr>
          <a:xfrm>
            <a:off x="4358223" y="2334967"/>
            <a:ext cx="6410051" cy="830997"/>
            <a:chOff x="5404960" y="2556843"/>
            <a:chExt cx="6410051" cy="830997"/>
          </a:xfrm>
        </p:grpSpPr>
        <p:sp>
          <p:nvSpPr>
            <p:cNvPr id="149" name="Google Shape;149;p2"/>
            <p:cNvSpPr/>
            <p:nvPr/>
          </p:nvSpPr>
          <p:spPr>
            <a:xfrm>
              <a:off x="5996873" y="2587186"/>
              <a:ext cx="5818138" cy="790196"/>
            </a:xfrm>
            <a:prstGeom prst="roundRect">
              <a:avLst>
                <a:gd name="adj" fmla="val 50000"/>
              </a:avLst>
            </a:prstGeom>
            <a:solidFill>
              <a:schemeClr val="lt1"/>
            </a:solidFill>
            <a:ln w="635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Arial"/>
                <a:ea typeface="Arial"/>
                <a:cs typeface="Arial"/>
                <a:sym typeface="Arial"/>
              </a:endParaRPr>
            </a:p>
          </p:txBody>
        </p:sp>
        <p:sp>
          <p:nvSpPr>
            <p:cNvPr id="150" name="Google Shape;150;p2"/>
            <p:cNvSpPr/>
            <p:nvPr/>
          </p:nvSpPr>
          <p:spPr>
            <a:xfrm>
              <a:off x="5404960" y="2717472"/>
              <a:ext cx="529623" cy="529623"/>
            </a:xfrm>
            <a:prstGeom prst="ellipse">
              <a:avLst/>
            </a:prstGeom>
            <a:solidFill>
              <a:schemeClr val="lt1"/>
            </a:solidFill>
            <a:ln w="635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385623"/>
                  </a:solidFill>
                  <a:latin typeface="Tahoma"/>
                  <a:ea typeface="Tahoma"/>
                  <a:cs typeface="Tahoma"/>
                  <a:sym typeface="Tahoma"/>
                </a:rPr>
                <a:t>2</a:t>
              </a:r>
              <a:endParaRPr sz="3600">
                <a:solidFill>
                  <a:srgbClr val="385623"/>
                </a:solidFill>
                <a:latin typeface="Tahoma"/>
                <a:ea typeface="Tahoma"/>
                <a:cs typeface="Tahoma"/>
                <a:sym typeface="Tahoma"/>
              </a:endParaRPr>
            </a:p>
          </p:txBody>
        </p:sp>
        <p:sp>
          <p:nvSpPr>
            <p:cNvPr id="151" name="Google Shape;151;p2"/>
            <p:cNvSpPr/>
            <p:nvPr/>
          </p:nvSpPr>
          <p:spPr>
            <a:xfrm>
              <a:off x="6149678" y="2556843"/>
              <a:ext cx="5665333"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ahoma"/>
                  <a:ea typeface="Tahoma"/>
                  <a:cs typeface="Tahoma"/>
                  <a:sym typeface="Tahoma"/>
                </a:rPr>
                <a:t>Nghe - viết và trình bày đúng hình thức </a:t>
              </a:r>
              <a:endParaRPr/>
            </a:p>
            <a:p>
              <a:pPr marL="0" marR="0" lvl="0" indent="0" algn="just" rtl="0">
                <a:spcBef>
                  <a:spcPts val="0"/>
                </a:spcBef>
                <a:spcAft>
                  <a:spcPts val="0"/>
                </a:spcAft>
                <a:buNone/>
              </a:pPr>
              <a:r>
                <a:rPr lang="en-US" sz="2400">
                  <a:solidFill>
                    <a:schemeClr val="dk1"/>
                  </a:solidFill>
                  <a:latin typeface="Tahoma"/>
                  <a:ea typeface="Tahoma"/>
                  <a:cs typeface="Tahoma"/>
                  <a:sym typeface="Tahoma"/>
                </a:rPr>
                <a:t>bài văn xuôi.</a:t>
              </a:r>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600"/>
                                        <p:tgtEl>
                                          <p:spTgt spid="136"/>
                                        </p:tgtEl>
                                      </p:cBhvr>
                                    </p:animEffect>
                                  </p:childTnLst>
                                </p:cTn>
                              </p:par>
                            </p:childTnLst>
                          </p:cTn>
                        </p:par>
                        <p:par>
                          <p:cTn id="13" fill="hold">
                            <p:stCondLst>
                              <p:cond delay="600"/>
                            </p:stCondLst>
                            <p:childTnLst>
                              <p:par>
                                <p:cTn id="14" presetID="10" presetClass="entr" presetSubtype="0" fill="hold" nodeType="afterEffect">
                                  <p:stCondLst>
                                    <p:cond delay="0"/>
                                  </p:stCondLst>
                                  <p:childTnLst>
                                    <p:set>
                                      <p:cBhvr>
                                        <p:cTn id="15" dur="1" fill="hold">
                                          <p:stCondLst>
                                            <p:cond delay="0"/>
                                          </p:stCondLst>
                                        </p:cTn>
                                        <p:tgtEl>
                                          <p:spTgt spid="148"/>
                                        </p:tgtEl>
                                        <p:attrNameLst>
                                          <p:attrName>style.visibility</p:attrName>
                                        </p:attrNameLst>
                                      </p:cBhvr>
                                      <p:to>
                                        <p:strVal val="visible"/>
                                      </p:to>
                                    </p:set>
                                    <p:animEffect transition="in" filter="fade">
                                      <p:cBhvr>
                                        <p:cTn id="16" dur="750"/>
                                        <p:tgtEl>
                                          <p:spTgt spid="148"/>
                                        </p:tgtEl>
                                      </p:cBhvr>
                                    </p:animEffect>
                                  </p:childTnLst>
                                </p:cTn>
                              </p:par>
                            </p:childTnLst>
                          </p:cTn>
                        </p:par>
                        <p:par>
                          <p:cTn id="17" fill="hold">
                            <p:stCondLst>
                              <p:cond delay="1350"/>
                            </p:stCondLst>
                            <p:childTnLst>
                              <p:par>
                                <p:cTn id="18" presetID="10" presetClass="entr" presetSubtype="0" fill="hold" nodeType="after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fade">
                                      <p:cBhvr>
                                        <p:cTn id="20" dur="600"/>
                                        <p:tgtEl>
                                          <p:spTgt spid="140"/>
                                        </p:tgtEl>
                                      </p:cBhvr>
                                    </p:animEffect>
                                  </p:childTnLst>
                                </p:cTn>
                              </p:par>
                            </p:childTnLst>
                          </p:cTn>
                        </p:par>
                        <p:par>
                          <p:cTn id="21" fill="hold">
                            <p:stCondLst>
                              <p:cond delay="1950"/>
                            </p:stCondLst>
                            <p:childTnLst>
                              <p:par>
                                <p:cTn id="22" presetID="10" presetClass="entr" presetSubtype="0" fill="hold" nodeType="afterEffect">
                                  <p:stCondLst>
                                    <p:cond delay="0"/>
                                  </p:stCondLst>
                                  <p:childTnLst>
                                    <p:set>
                                      <p:cBhvr>
                                        <p:cTn id="23" dur="1" fill="hold">
                                          <p:stCondLst>
                                            <p:cond delay="0"/>
                                          </p:stCondLst>
                                        </p:cTn>
                                        <p:tgtEl>
                                          <p:spTgt spid="144"/>
                                        </p:tgtEl>
                                        <p:attrNameLst>
                                          <p:attrName>style.visibility</p:attrName>
                                        </p:attrNameLst>
                                      </p:cBhvr>
                                      <p:to>
                                        <p:strVal val="visible"/>
                                      </p:to>
                                    </p:set>
                                    <p:animEffect transition="in" filter="fade">
                                      <p:cBhvr>
                                        <p:cTn id="24" dur="6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20"/>
          <p:cNvPicPr preferRelativeResize="0"/>
          <p:nvPr/>
        </p:nvPicPr>
        <p:blipFill rotWithShape="1">
          <a:blip r:embed="rId3">
            <a:alphaModFix/>
          </a:blip>
          <a:srcRect/>
          <a:stretch/>
        </p:blipFill>
        <p:spPr>
          <a:xfrm>
            <a:off x="1869440" y="953954"/>
            <a:ext cx="3596640" cy="4950091"/>
          </a:xfrm>
          <a:prstGeom prst="roundRect">
            <a:avLst>
              <a:gd name="adj" fmla="val 5439"/>
            </a:avLst>
          </a:prstGeom>
          <a:noFill/>
          <a:ln>
            <a:noFill/>
          </a:ln>
        </p:spPr>
      </p:pic>
      <p:pic>
        <p:nvPicPr>
          <p:cNvPr id="298" name="Google Shape;298;p20" descr="Decals Design &amp;#39;Singing Bird Tweety&amp;#39; Wall Sticker (PVC Vinyl, 70 cm x 25 cm,  Multicolour) : Amazon.in"/>
          <p:cNvPicPr preferRelativeResize="0"/>
          <p:nvPr/>
        </p:nvPicPr>
        <p:blipFill rotWithShape="1">
          <a:blip r:embed="rId4">
            <a:alphaModFix/>
          </a:blip>
          <a:srcRect/>
          <a:stretch/>
        </p:blipFill>
        <p:spPr>
          <a:xfrm>
            <a:off x="7361498" y="808171"/>
            <a:ext cx="4027862" cy="3959127"/>
          </a:xfrm>
          <a:prstGeom prst="rect">
            <a:avLst/>
          </a:prstGeom>
          <a:noFill/>
          <a:ln>
            <a:noFill/>
          </a:ln>
        </p:spPr>
      </p:pic>
      <p:pic>
        <p:nvPicPr>
          <p:cNvPr id="299" name="Google Shape;299;p20">
            <a:hlinkClick r:id="rId5" action="ppaction://hlinksldjump"/>
          </p:cNvPr>
          <p:cNvPicPr preferRelativeResize="0"/>
          <p:nvPr/>
        </p:nvPicPr>
        <p:blipFill rotWithShape="1">
          <a:blip r:embed="rId6">
            <a:alphaModFix/>
          </a:blip>
          <a:srcRect l="15595" t="5829" r="58516" b="69811"/>
          <a:stretch/>
        </p:blipFill>
        <p:spPr>
          <a:xfrm flipH="1">
            <a:off x="7737519" y="852348"/>
            <a:ext cx="925757" cy="991692"/>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1"/>
          <p:cNvSpPr txBox="1"/>
          <p:nvPr/>
        </p:nvSpPr>
        <p:spPr>
          <a:xfrm>
            <a:off x="2430304" y="1792039"/>
            <a:ext cx="6781800" cy="584775"/>
          </a:xfrm>
          <a:prstGeom prst="rect">
            <a:avLst/>
          </a:prstGeom>
          <a:noFill/>
          <a:ln>
            <a:noFill/>
          </a:ln>
        </p:spPr>
        <p:txBody>
          <a:bodyPr spcFirstLastPara="1" wrap="square" lIns="91425" tIns="45700" rIns="91425" bIns="45700" anchor="t" anchorCtr="0">
            <a:spAutoFit/>
          </a:bodyPr>
          <a:lstStyle/>
          <a:p>
            <a:pPr marL="0" marR="0" lvl="0" indent="-203200" algn="l" rtl="0">
              <a:spcBef>
                <a:spcPts val="0"/>
              </a:spcBef>
              <a:spcAft>
                <a:spcPts val="0"/>
              </a:spcAft>
              <a:buClr>
                <a:srgbClr val="000099"/>
              </a:buClr>
              <a:buSzPts val="3200"/>
              <a:buFont typeface="Noto Sans Symbols"/>
              <a:buChar char="📫"/>
            </a:pPr>
            <a:r>
              <a:rPr lang="en-US" sz="3200" b="1">
                <a:solidFill>
                  <a:srgbClr val="000099"/>
                </a:solidFill>
                <a:latin typeface="Times New Roman"/>
                <a:ea typeface="Times New Roman"/>
                <a:cs typeface="Times New Roman"/>
                <a:sym typeface="Times New Roman"/>
              </a:rPr>
              <a:t> Sửa lỗi chính tả.</a:t>
            </a:r>
            <a:r>
              <a:rPr lang="en-US" sz="3200" b="1">
                <a:solidFill>
                  <a:schemeClr val="dk1"/>
                </a:solidFill>
                <a:latin typeface="Times New Roman"/>
                <a:ea typeface="Times New Roman"/>
                <a:cs typeface="Times New Roman"/>
                <a:sym typeface="Times New Roman"/>
              </a:rPr>
              <a:t> </a:t>
            </a:r>
            <a:endParaRPr/>
          </a:p>
        </p:txBody>
      </p:sp>
      <p:sp>
        <p:nvSpPr>
          <p:cNvPr id="305" name="Google Shape;305;p21"/>
          <p:cNvSpPr txBox="1"/>
          <p:nvPr/>
        </p:nvSpPr>
        <p:spPr>
          <a:xfrm>
            <a:off x="2430304" y="2434668"/>
            <a:ext cx="6998279" cy="1077218"/>
          </a:xfrm>
          <a:prstGeom prst="rect">
            <a:avLst/>
          </a:prstGeom>
          <a:noFill/>
          <a:ln>
            <a:noFill/>
          </a:ln>
        </p:spPr>
        <p:txBody>
          <a:bodyPr spcFirstLastPara="1" wrap="square" lIns="91425" tIns="45700" rIns="91425" bIns="45700" anchor="t" anchorCtr="0">
            <a:spAutoFit/>
          </a:bodyPr>
          <a:lstStyle/>
          <a:p>
            <a:pPr marL="0" marR="0" lvl="0" indent="-203200" algn="just" rtl="0">
              <a:spcBef>
                <a:spcPts val="0"/>
              </a:spcBef>
              <a:spcAft>
                <a:spcPts val="0"/>
              </a:spcAft>
              <a:buClr>
                <a:srgbClr val="000099"/>
              </a:buClr>
              <a:buSzPts val="3200"/>
              <a:buFont typeface="Noto Sans Symbols"/>
              <a:buChar char="📫"/>
            </a:pPr>
            <a:r>
              <a:rPr lang="en-US" sz="3200" b="1">
                <a:solidFill>
                  <a:srgbClr val="000099"/>
                </a:solidFill>
                <a:latin typeface="Times New Roman"/>
                <a:ea typeface="Times New Roman"/>
                <a:cs typeface="Times New Roman"/>
                <a:sym typeface="Times New Roman"/>
              </a:rPr>
              <a:t> Chuẩn bị bài chính tả nhớ - viết       “Tiếng đàn ba-la-lai-ca trên sông Đà”. </a:t>
            </a:r>
            <a:r>
              <a:rPr lang="en-US" sz="3200" b="1">
                <a:solidFill>
                  <a:schemeClr val="dk1"/>
                </a:solidFill>
                <a:latin typeface="Times New Roman"/>
                <a:ea typeface="Times New Roman"/>
                <a:cs typeface="Times New Roman"/>
                <a:sym typeface="Times New Roman"/>
              </a:rPr>
              <a:t> </a:t>
            </a:r>
            <a:endParaRPr/>
          </a:p>
        </p:txBody>
      </p:sp>
      <p:grpSp>
        <p:nvGrpSpPr>
          <p:cNvPr id="306" name="Google Shape;306;p21"/>
          <p:cNvGrpSpPr/>
          <p:nvPr/>
        </p:nvGrpSpPr>
        <p:grpSpPr>
          <a:xfrm>
            <a:off x="4580292" y="797734"/>
            <a:ext cx="2942904" cy="1579080"/>
            <a:chOff x="4988560" y="447040"/>
            <a:chExt cx="2221076" cy="1191767"/>
          </a:xfrm>
        </p:grpSpPr>
        <p:grpSp>
          <p:nvGrpSpPr>
            <p:cNvPr id="307" name="Google Shape;307;p21"/>
            <p:cNvGrpSpPr/>
            <p:nvPr/>
          </p:nvGrpSpPr>
          <p:grpSpPr>
            <a:xfrm>
              <a:off x="4988560" y="447040"/>
              <a:ext cx="2221076" cy="1191767"/>
              <a:chOff x="4988560" y="447040"/>
              <a:chExt cx="2221076" cy="1191767"/>
            </a:xfrm>
          </p:grpSpPr>
          <p:sp>
            <p:nvSpPr>
              <p:cNvPr id="308" name="Google Shape;308;p21"/>
              <p:cNvSpPr/>
              <p:nvPr/>
            </p:nvSpPr>
            <p:spPr>
              <a:xfrm>
                <a:off x="4988560" y="447040"/>
                <a:ext cx="802640" cy="802640"/>
              </a:xfrm>
              <a:prstGeom prst="ellipse">
                <a:avLst/>
              </a:prstGeom>
              <a:solidFill>
                <a:srgbClr val="FFF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9" name="Google Shape;309;p21"/>
              <p:cNvSpPr/>
              <p:nvPr/>
            </p:nvSpPr>
            <p:spPr>
              <a:xfrm>
                <a:off x="5497118" y="447040"/>
                <a:ext cx="802640" cy="802640"/>
              </a:xfrm>
              <a:prstGeom prst="ellipse">
                <a:avLst/>
              </a:prstGeom>
              <a:solidFill>
                <a:srgbClr val="FFF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0" name="Google Shape;310;p21"/>
              <p:cNvSpPr/>
              <p:nvPr/>
            </p:nvSpPr>
            <p:spPr>
              <a:xfrm>
                <a:off x="6005676" y="459232"/>
                <a:ext cx="802640" cy="802640"/>
              </a:xfrm>
              <a:prstGeom prst="ellipse">
                <a:avLst/>
              </a:prstGeom>
              <a:solidFill>
                <a:srgbClr val="FFF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1" name="Google Shape;311;p21"/>
              <p:cNvSpPr/>
              <p:nvPr/>
            </p:nvSpPr>
            <p:spPr>
              <a:xfrm>
                <a:off x="6406996" y="836167"/>
                <a:ext cx="802640" cy="802640"/>
              </a:xfrm>
              <a:prstGeom prst="ellipse">
                <a:avLst/>
              </a:prstGeom>
              <a:solidFill>
                <a:srgbClr val="FFF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12" name="Google Shape;312;p21"/>
            <p:cNvSpPr txBox="1"/>
            <p:nvPr/>
          </p:nvSpPr>
          <p:spPr>
            <a:xfrm>
              <a:off x="5178007" y="581231"/>
              <a:ext cx="1886802" cy="5342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err="1">
                  <a:solidFill>
                    <a:srgbClr val="385623"/>
                  </a:solidFill>
                  <a:latin typeface="Tahoma"/>
                  <a:ea typeface="Tahoma"/>
                  <a:cs typeface="Tahoma"/>
                  <a:sym typeface="Tahoma"/>
                </a:rPr>
                <a:t>Dặn</a:t>
              </a:r>
              <a:r>
                <a:rPr lang="en-US" sz="4000" dirty="0">
                  <a:solidFill>
                    <a:srgbClr val="385623"/>
                  </a:solidFill>
                  <a:latin typeface="Tahoma"/>
                  <a:ea typeface="Tahoma"/>
                  <a:cs typeface="Tahoma"/>
                  <a:sym typeface="Tahoma"/>
                </a:rPr>
                <a:t> </a:t>
              </a:r>
              <a:r>
                <a:rPr lang="en-US" sz="4000" dirty="0" err="1">
                  <a:solidFill>
                    <a:srgbClr val="385623"/>
                  </a:solidFill>
                  <a:latin typeface="Tahoma"/>
                  <a:ea typeface="Tahoma"/>
                  <a:cs typeface="Tahoma"/>
                  <a:sym typeface="Tahoma"/>
                </a:rPr>
                <a:t>dò</a:t>
              </a:r>
              <a:endParaRPr sz="4000" dirty="0">
                <a:solidFill>
                  <a:srgbClr val="385623"/>
                </a:solidFill>
                <a:latin typeface="Tahoma"/>
                <a:ea typeface="Tahoma"/>
                <a:cs typeface="Tahoma"/>
                <a:sym typeface="Tahoma"/>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1000"/>
                                        <p:tgtEl>
                                          <p:spTgt spid="3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
                                        </p:tgtEl>
                                        <p:attrNameLst>
                                          <p:attrName>style.visibility</p:attrName>
                                        </p:attrNameLst>
                                      </p:cBhvr>
                                      <p:to>
                                        <p:strVal val="visible"/>
                                      </p:to>
                                    </p:set>
                                    <p:animEffect transition="in" filter="fade">
                                      <p:cBhvr>
                                        <p:cTn id="12" dur="2000"/>
                                        <p:tgtEl>
                                          <p:spTgt spid="304"/>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05"/>
                                        </p:tgtEl>
                                        <p:attrNameLst>
                                          <p:attrName>style.visibility</p:attrName>
                                        </p:attrNameLst>
                                      </p:cBhvr>
                                      <p:to>
                                        <p:strVal val="visible"/>
                                      </p:to>
                                    </p:set>
                                    <p:animEffect transition="in" filter="fade">
                                      <p:cBhvr>
                                        <p:cTn id="16" dur="2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2"/>
          <p:cNvSpPr/>
          <p:nvPr/>
        </p:nvSpPr>
        <p:spPr>
          <a:xfrm>
            <a:off x="2582057" y="2140803"/>
            <a:ext cx="702788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385623"/>
                </a:solidFill>
                <a:latin typeface="Tahoma"/>
                <a:ea typeface="Tahoma"/>
                <a:cs typeface="Tahoma"/>
                <a:sym typeface="Tahoma"/>
              </a:rPr>
              <a:t>CHÚC CÁC BẠN HỌC TỐT</a:t>
            </a:r>
            <a:endParaRPr sz="4800" b="1">
              <a:solidFill>
                <a:srgbClr val="385623"/>
              </a:solidFill>
              <a:latin typeface="Tahoma"/>
              <a:ea typeface="Tahoma"/>
              <a:cs typeface="Tahoma"/>
              <a:sym typeface="Tahoma"/>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23"/>
          <p:cNvPicPr preferRelativeResize="0"/>
          <p:nvPr/>
        </p:nvPicPr>
        <p:blipFill rotWithShape="1">
          <a:blip r:embed="rId3">
            <a:alphaModFix/>
          </a:blip>
          <a:srcRect/>
          <a:stretch/>
        </p:blipFill>
        <p:spPr>
          <a:xfrm>
            <a:off x="1" y="-7382"/>
            <a:ext cx="12192000" cy="6880486"/>
          </a:xfrm>
          <a:prstGeom prst="rect">
            <a:avLst/>
          </a:prstGeom>
          <a:noFill/>
          <a:ln>
            <a:noFill/>
          </a:ln>
        </p:spPr>
      </p:pic>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7" name="Google Shape;157;p3"/>
          <p:cNvGrpSpPr/>
          <p:nvPr/>
        </p:nvGrpSpPr>
        <p:grpSpPr>
          <a:xfrm>
            <a:off x="2420696" y="1853328"/>
            <a:ext cx="5071507" cy="3069731"/>
            <a:chOff x="6895230" y="1807758"/>
            <a:chExt cx="3189683" cy="3200958"/>
          </a:xfrm>
        </p:grpSpPr>
        <p:sp>
          <p:nvSpPr>
            <p:cNvPr id="158" name="Google Shape;158;p3"/>
            <p:cNvSpPr/>
            <p:nvPr/>
          </p:nvSpPr>
          <p:spPr>
            <a:xfrm>
              <a:off x="7968796" y="2461050"/>
              <a:ext cx="2116117" cy="2537323"/>
            </a:xfrm>
            <a:custGeom>
              <a:avLst/>
              <a:gdLst/>
              <a:ahLst/>
              <a:cxnLst/>
              <a:rect l="l" t="t" r="r" b="b"/>
              <a:pathLst>
                <a:path w="804" h="964" extrusionOk="0">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 name="Google Shape;159;p3"/>
            <p:cNvSpPr/>
            <p:nvPr/>
          </p:nvSpPr>
          <p:spPr>
            <a:xfrm>
              <a:off x="6895230" y="1807758"/>
              <a:ext cx="2116117" cy="2580417"/>
            </a:xfrm>
            <a:custGeom>
              <a:avLst/>
              <a:gdLst/>
              <a:ahLst/>
              <a:cxnLst/>
              <a:rect l="l" t="t" r="r" b="b"/>
              <a:pathLst>
                <a:path w="804" h="980" extrusionOk="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rgbClr val="548135"/>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 name="Google Shape;160;p3"/>
            <p:cNvSpPr/>
            <p:nvPr/>
          </p:nvSpPr>
          <p:spPr>
            <a:xfrm rot="10800000">
              <a:off x="9284746" y="1838785"/>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sp>
          <p:nvSpPr>
            <p:cNvPr id="161" name="Google Shape;161;p3"/>
            <p:cNvSpPr/>
            <p:nvPr/>
          </p:nvSpPr>
          <p:spPr>
            <a:xfrm>
              <a:off x="7054899" y="4488311"/>
              <a:ext cx="640498" cy="520405"/>
            </a:xfrm>
            <a:prstGeom prst="rect">
              <a:avLst/>
            </a:prstGeom>
          </p:spPr>
          <p:txBody>
            <a:bodyPr>
              <a:prstTxWarp prst="textPlain">
                <a:avLst/>
              </a:prstTxWarp>
            </a:bodyPr>
            <a:lstStyle/>
            <a:p>
              <a:pPr lvl="0" algn="l"/>
              <a:r>
                <a:rPr b="0" i="0">
                  <a:ln>
                    <a:noFill/>
                  </a:ln>
                  <a:solidFill>
                    <a:srgbClr val="548135"/>
                  </a:solidFill>
                  <a:latin typeface="Arial"/>
                </a:rPr>
                <a:t>“</a:t>
              </a:r>
            </a:p>
          </p:txBody>
        </p:sp>
      </p:grpSp>
      <p:sp>
        <p:nvSpPr>
          <p:cNvPr id="162" name="Google Shape;162;p3"/>
          <p:cNvSpPr txBox="1"/>
          <p:nvPr/>
        </p:nvSpPr>
        <p:spPr>
          <a:xfrm>
            <a:off x="3076459" y="2743694"/>
            <a:ext cx="4074660" cy="104971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800" b="1">
                <a:solidFill>
                  <a:srgbClr val="385623"/>
                </a:solidFill>
                <a:latin typeface="Tahoma"/>
                <a:ea typeface="Tahoma"/>
                <a:cs typeface="Tahoma"/>
                <a:sym typeface="Tahoma"/>
              </a:rPr>
              <a:t>Nghe – viết </a:t>
            </a:r>
            <a:endParaRPr sz="4800" b="1">
              <a:solidFill>
                <a:srgbClr val="385623"/>
              </a:solidFill>
              <a:latin typeface="Tahoma"/>
              <a:ea typeface="Tahoma"/>
              <a:cs typeface="Tahoma"/>
              <a:sym typeface="Tahoma"/>
            </a:endParaRPr>
          </a:p>
        </p:txBody>
      </p:sp>
      <p:sp>
        <p:nvSpPr>
          <p:cNvPr id="163" name="Google Shape;163;p3"/>
          <p:cNvSpPr/>
          <p:nvPr/>
        </p:nvSpPr>
        <p:spPr>
          <a:xfrm>
            <a:off x="1054839" y="956400"/>
            <a:ext cx="3200563" cy="13119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B7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 name="Google Shape;164;p3"/>
          <p:cNvSpPr txBox="1"/>
          <p:nvPr/>
        </p:nvSpPr>
        <p:spPr>
          <a:xfrm>
            <a:off x="1222984" y="1122743"/>
            <a:ext cx="2984291" cy="73058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a:solidFill>
                  <a:schemeClr val="dk1"/>
                </a:solidFill>
                <a:latin typeface="Tahoma"/>
                <a:ea typeface="Tahoma"/>
                <a:cs typeface="Tahoma"/>
                <a:sym typeface="Tahoma"/>
              </a:rPr>
              <a:t>Hoạt động 1</a:t>
            </a:r>
            <a:endParaRPr sz="3200" b="1">
              <a:solidFill>
                <a:schemeClr val="dk1"/>
              </a:solidFill>
              <a:latin typeface="Tahoma"/>
              <a:ea typeface="Tahoma"/>
              <a:cs typeface="Tahoma"/>
              <a:sym typeface="Tahoma"/>
            </a:endParaRPr>
          </a:p>
        </p:txBody>
      </p:sp>
      <p:pic>
        <p:nvPicPr>
          <p:cNvPr id="165" name="Google Shape;165;p3" descr="Cách vẽ một con sóc phim hoạt hình"/>
          <p:cNvPicPr preferRelativeResize="0"/>
          <p:nvPr/>
        </p:nvPicPr>
        <p:blipFill rotWithShape="1">
          <a:blip r:embed="rId3">
            <a:alphaModFix/>
          </a:blip>
          <a:srcRect l="49808" t="10914" r="9865" b="4113"/>
          <a:stretch/>
        </p:blipFill>
        <p:spPr>
          <a:xfrm>
            <a:off x="7540329" y="1662129"/>
            <a:ext cx="4184311" cy="4613879"/>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par>
                                <p:cTn id="8" presetID="23" presetClass="entr" presetSubtype="16" fill="hold" nodeType="withEffect">
                                  <p:stCondLst>
                                    <p:cond delay="0"/>
                                  </p:stCondLst>
                                  <p:childTnLst>
                                    <p:set>
                                      <p:cBhvr>
                                        <p:cTn id="9" dur="1" fill="hold">
                                          <p:stCondLst>
                                            <p:cond delay="0"/>
                                          </p:stCondLst>
                                        </p:cTn>
                                        <p:tgtEl>
                                          <p:spTgt spid="164"/>
                                        </p:tgtEl>
                                        <p:attrNameLst>
                                          <p:attrName>style.visibility</p:attrName>
                                        </p:attrNameLst>
                                      </p:cBhvr>
                                      <p:to>
                                        <p:strVal val="visible"/>
                                      </p:to>
                                    </p:set>
                                    <p:anim calcmode="lin" valueType="num">
                                      <p:cBhvr additive="base">
                                        <p:cTn id="10" dur="500"/>
                                        <p:tgtEl>
                                          <p:spTgt spid="164"/>
                                        </p:tgtEl>
                                        <p:attrNameLst>
                                          <p:attrName>ppt_w</p:attrName>
                                        </p:attrNameLst>
                                      </p:cBhvr>
                                      <p:tavLst>
                                        <p:tav tm="0">
                                          <p:val>
                                            <p:strVal val="0"/>
                                          </p:val>
                                        </p:tav>
                                        <p:tav tm="100000">
                                          <p:val>
                                            <p:strVal val="#ppt_w"/>
                                          </p:val>
                                        </p:tav>
                                      </p:tavLst>
                                    </p:anim>
                                    <p:anim calcmode="lin" valueType="num">
                                      <p:cBhvr additive="base">
                                        <p:cTn id="11" dur="500"/>
                                        <p:tgtEl>
                                          <p:spTgt spid="164"/>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165"/>
                                        </p:tgtEl>
                                        <p:attrNameLst>
                                          <p:attrName>style.visibility</p:attrName>
                                        </p:attrNameLst>
                                      </p:cBhvr>
                                      <p:to>
                                        <p:strVal val="visible"/>
                                      </p:to>
                                    </p:set>
                                    <p:anim calcmode="lin" valueType="num">
                                      <p:cBhvr additive="base">
                                        <p:cTn id="14" dur="500"/>
                                        <p:tgtEl>
                                          <p:spTgt spid="165"/>
                                        </p:tgtEl>
                                        <p:attrNameLst>
                                          <p:attrName>ppt_w</p:attrName>
                                        </p:attrNameLst>
                                      </p:cBhvr>
                                      <p:tavLst>
                                        <p:tav tm="0">
                                          <p:val>
                                            <p:strVal val="0"/>
                                          </p:val>
                                        </p:tav>
                                        <p:tav tm="100000">
                                          <p:val>
                                            <p:strVal val="#ppt_w"/>
                                          </p:val>
                                        </p:tav>
                                      </p:tavLst>
                                    </p:anim>
                                    <p:anim calcmode="lin" valueType="num">
                                      <p:cBhvr additive="base">
                                        <p:cTn id="15" dur="500"/>
                                        <p:tgtEl>
                                          <p:spTgt spid="165"/>
                                        </p:tgtEl>
                                        <p:attrNameLst>
                                          <p:attrName>ppt_h</p:attrName>
                                        </p:attrNameLst>
                                      </p:cBhvr>
                                      <p:tavLst>
                                        <p:tav tm="0">
                                          <p:val>
                                            <p:str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57"/>
                                        </p:tgtEl>
                                        <p:attrNameLst>
                                          <p:attrName>style.visibility</p:attrName>
                                        </p:attrNameLst>
                                      </p:cBhvr>
                                      <p:to>
                                        <p:strVal val="visible"/>
                                      </p:to>
                                    </p:set>
                                    <p:anim calcmode="lin" valueType="num">
                                      <p:cBhvr additive="base">
                                        <p:cTn id="20" dur="500"/>
                                        <p:tgtEl>
                                          <p:spTgt spid="157"/>
                                        </p:tgtEl>
                                        <p:attrNameLst>
                                          <p:attrName>ppt_w</p:attrName>
                                        </p:attrNameLst>
                                      </p:cBhvr>
                                      <p:tavLst>
                                        <p:tav tm="0">
                                          <p:val>
                                            <p:strVal val="0"/>
                                          </p:val>
                                        </p:tav>
                                        <p:tav tm="100000">
                                          <p:val>
                                            <p:strVal val="#ppt_w"/>
                                          </p:val>
                                        </p:tav>
                                      </p:tavLst>
                                    </p:anim>
                                    <p:anim calcmode="lin" valueType="num">
                                      <p:cBhvr additive="base">
                                        <p:cTn id="21" dur="500"/>
                                        <p:tgtEl>
                                          <p:spTgt spid="157"/>
                                        </p:tgtEl>
                                        <p:attrNameLst>
                                          <p:attrName>ppt_h</p:attrName>
                                        </p:attrNameLst>
                                      </p:cBhvr>
                                      <p:tavLst>
                                        <p:tav tm="0">
                                          <p:val>
                                            <p:str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162"/>
                                        </p:tgtEl>
                                        <p:attrNameLst>
                                          <p:attrName>style.visibility</p:attrName>
                                        </p:attrNameLst>
                                      </p:cBhvr>
                                      <p:to>
                                        <p:strVal val="visible"/>
                                      </p:to>
                                    </p:set>
                                    <p:anim calcmode="lin" valueType="num">
                                      <p:cBhvr additive="base">
                                        <p:cTn id="24" dur="500"/>
                                        <p:tgtEl>
                                          <p:spTgt spid="162"/>
                                        </p:tgtEl>
                                        <p:attrNameLst>
                                          <p:attrName>ppt_w</p:attrName>
                                        </p:attrNameLst>
                                      </p:cBhvr>
                                      <p:tavLst>
                                        <p:tav tm="0">
                                          <p:val>
                                            <p:strVal val="0"/>
                                          </p:val>
                                        </p:tav>
                                        <p:tav tm="100000">
                                          <p:val>
                                            <p:strVal val="#ppt_w"/>
                                          </p:val>
                                        </p:tav>
                                      </p:tavLst>
                                    </p:anim>
                                    <p:anim calcmode="lin" valueType="num">
                                      <p:cBhvr additive="base">
                                        <p:cTn id="25" dur="500"/>
                                        <p:tgtEl>
                                          <p:spTgt spid="16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p:nvPr/>
        </p:nvSpPr>
        <p:spPr>
          <a:xfrm>
            <a:off x="997974" y="1034762"/>
            <a:ext cx="10196051" cy="45243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8001"/>
                </a:solidFill>
                <a:latin typeface="Times New Roman"/>
                <a:ea typeface="Times New Roman"/>
                <a:cs typeface="Times New Roman"/>
                <a:sym typeface="Times New Roman"/>
              </a:rPr>
              <a:t>Kì diệu rừng xanh     </a:t>
            </a:r>
            <a:endParaRPr sz="3600" b="1">
              <a:solidFill>
                <a:srgbClr val="FF800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800" b="1">
                <a:solidFill>
                  <a:srgbClr val="385623"/>
                </a:solidFill>
                <a:latin typeface="Times New Roman"/>
                <a:ea typeface="Times New Roman"/>
                <a:cs typeface="Times New Roman"/>
                <a:sym typeface="Times New Roman"/>
              </a:rPr>
              <a:t>	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endParaRPr sz="2800" b="1">
              <a:solidFill>
                <a:srgbClr val="385623"/>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800" b="1">
                <a:solidFill>
                  <a:srgbClr val="385623"/>
                </a:solidFill>
                <a:latin typeface="Times New Roman"/>
                <a:ea typeface="Times New Roman"/>
                <a:cs typeface="Times New Roman"/>
                <a:sym typeface="Times New Roman"/>
              </a:rPr>
              <a:t>	Sau một hồi len lách mải miết, rẽ bụi rậm, chúng tôi nhìn thấy một bãi cây khộp. Rừng khộp hiện ra trước mắt chúng tôi, lá úa vàng như cảnh mùa thu.</a:t>
            </a:r>
            <a:endParaRPr/>
          </a:p>
          <a:p>
            <a:pPr marL="0" marR="0" lvl="0" indent="0" algn="just" rtl="0">
              <a:spcBef>
                <a:spcPts val="0"/>
              </a:spcBef>
              <a:spcAft>
                <a:spcPts val="0"/>
              </a:spcAft>
              <a:buNone/>
            </a:pPr>
            <a:r>
              <a:rPr lang="en-US" sz="2800" b="1">
                <a:solidFill>
                  <a:srgbClr val="385623"/>
                </a:solidFill>
                <a:latin typeface="Times New Roman"/>
                <a:ea typeface="Times New Roman"/>
                <a:cs typeface="Times New Roman"/>
                <a:sym typeface="Times New Roman"/>
              </a:rPr>
              <a:t>                                         		 Theo Nguyễn Phan Hách</a:t>
            </a:r>
            <a:endParaRPr sz="2800" b="1">
              <a:solidFill>
                <a:srgbClr val="385623"/>
              </a:solidFill>
              <a:latin typeface="Times New Roman"/>
              <a:ea typeface="Times New Roman"/>
              <a:cs typeface="Times New Roman"/>
              <a:sym typeface="Times New Roman"/>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1">
                                            <p:txEl>
                                              <p:pRg st="0" end="0"/>
                                            </p:txEl>
                                          </p:spTgt>
                                        </p:tgtEl>
                                        <p:attrNameLst>
                                          <p:attrName>style.visibility</p:attrName>
                                        </p:attrNameLst>
                                      </p:cBhvr>
                                      <p:to>
                                        <p:strVal val="visible"/>
                                      </p:to>
                                    </p:set>
                                    <p:anim calcmode="lin" valueType="num">
                                      <p:cBhvr additive="base">
                                        <p:cTn id="7" dur="500"/>
                                        <p:tgtEl>
                                          <p:spTgt spid="171">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171">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71">
                                            <p:txEl>
                                              <p:pRg st="1" end="1"/>
                                            </p:txEl>
                                          </p:spTgt>
                                        </p:tgtEl>
                                        <p:attrNameLst>
                                          <p:attrName>style.visibility</p:attrName>
                                        </p:attrNameLst>
                                      </p:cBhvr>
                                      <p:to>
                                        <p:strVal val="visible"/>
                                      </p:to>
                                    </p:set>
                                    <p:anim calcmode="lin" valueType="num">
                                      <p:cBhvr additive="base">
                                        <p:cTn id="13" dur="500"/>
                                        <p:tgtEl>
                                          <p:spTgt spid="171">
                                            <p:txEl>
                                              <p:pRg st="1" end="1"/>
                                            </p:txEl>
                                          </p:spTgt>
                                        </p:tgtEl>
                                        <p:attrNameLst>
                                          <p:attrName>ppt_w</p:attrName>
                                        </p:attrNameLst>
                                      </p:cBhvr>
                                      <p:tavLst>
                                        <p:tav tm="0">
                                          <p:val>
                                            <p:strVal val="0"/>
                                          </p:val>
                                        </p:tav>
                                        <p:tav tm="100000">
                                          <p:val>
                                            <p:strVal val="#ppt_w"/>
                                          </p:val>
                                        </p:tav>
                                      </p:tavLst>
                                    </p:anim>
                                    <p:anim calcmode="lin" valueType="num">
                                      <p:cBhvr additive="base">
                                        <p:cTn id="14" dur="500"/>
                                        <p:tgtEl>
                                          <p:spTgt spid="171">
                                            <p:txEl>
                                              <p:pRg st="1" end="1"/>
                                            </p:txEl>
                                          </p:spTgt>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71">
                                            <p:txEl>
                                              <p:pRg st="2" end="2"/>
                                            </p:txEl>
                                          </p:spTgt>
                                        </p:tgtEl>
                                        <p:attrNameLst>
                                          <p:attrName>style.visibility</p:attrName>
                                        </p:attrNameLst>
                                      </p:cBhvr>
                                      <p:to>
                                        <p:strVal val="visible"/>
                                      </p:to>
                                    </p:set>
                                    <p:anim calcmode="lin" valueType="num">
                                      <p:cBhvr additive="base">
                                        <p:cTn id="19" dur="500"/>
                                        <p:tgtEl>
                                          <p:spTgt spid="171">
                                            <p:txEl>
                                              <p:pRg st="2" end="2"/>
                                            </p:txEl>
                                          </p:spTgt>
                                        </p:tgtEl>
                                        <p:attrNameLst>
                                          <p:attrName>ppt_w</p:attrName>
                                        </p:attrNameLst>
                                      </p:cBhvr>
                                      <p:tavLst>
                                        <p:tav tm="0">
                                          <p:val>
                                            <p:strVal val="0"/>
                                          </p:val>
                                        </p:tav>
                                        <p:tav tm="100000">
                                          <p:val>
                                            <p:strVal val="#ppt_w"/>
                                          </p:val>
                                        </p:tav>
                                      </p:tavLst>
                                    </p:anim>
                                    <p:anim calcmode="lin" valueType="num">
                                      <p:cBhvr additive="base">
                                        <p:cTn id="20" dur="500"/>
                                        <p:tgtEl>
                                          <p:spTgt spid="171">
                                            <p:txEl>
                                              <p:pRg st="2" end="2"/>
                                            </p:txEl>
                                          </p:spTgt>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71">
                                            <p:txEl>
                                              <p:pRg st="3" end="3"/>
                                            </p:txEl>
                                          </p:spTgt>
                                        </p:tgtEl>
                                        <p:attrNameLst>
                                          <p:attrName>style.visibility</p:attrName>
                                        </p:attrNameLst>
                                      </p:cBhvr>
                                      <p:to>
                                        <p:strVal val="visible"/>
                                      </p:to>
                                    </p:set>
                                    <p:anim calcmode="lin" valueType="num">
                                      <p:cBhvr additive="base">
                                        <p:cTn id="25" dur="500"/>
                                        <p:tgtEl>
                                          <p:spTgt spid="171">
                                            <p:txEl>
                                              <p:pRg st="3" end="3"/>
                                            </p:txEl>
                                          </p:spTgt>
                                        </p:tgtEl>
                                        <p:attrNameLst>
                                          <p:attrName>ppt_w</p:attrName>
                                        </p:attrNameLst>
                                      </p:cBhvr>
                                      <p:tavLst>
                                        <p:tav tm="0">
                                          <p:val>
                                            <p:strVal val="0"/>
                                          </p:val>
                                        </p:tav>
                                        <p:tav tm="100000">
                                          <p:val>
                                            <p:strVal val="#ppt_w"/>
                                          </p:val>
                                        </p:tav>
                                      </p:tavLst>
                                    </p:anim>
                                    <p:anim calcmode="lin" valueType="num">
                                      <p:cBhvr additive="base">
                                        <p:cTn id="26" dur="500"/>
                                        <p:tgtEl>
                                          <p:spTgt spid="171">
                                            <p:txEl>
                                              <p:pRg st="3" end="3"/>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77" name="Google Shape;177;p5"/>
          <p:cNvSpPr/>
          <p:nvPr/>
        </p:nvSpPr>
        <p:spPr>
          <a:xfrm>
            <a:off x="1193055" y="1219815"/>
            <a:ext cx="9805890"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cap="none">
                <a:solidFill>
                  <a:srgbClr val="FFC000"/>
                </a:solidFill>
                <a:latin typeface="Cookie"/>
                <a:ea typeface="Cookie"/>
                <a:cs typeface="Cookie"/>
                <a:sym typeface="Cookie"/>
              </a:rPr>
              <a:t>NỘI DUNG BÀI CHÍNH TẢ</a:t>
            </a:r>
            <a:endParaRPr/>
          </a:p>
          <a:p>
            <a:pPr marL="0" marR="0" lvl="0" indent="0" algn="ctr" rtl="0">
              <a:spcBef>
                <a:spcPts val="0"/>
              </a:spcBef>
              <a:spcAft>
                <a:spcPts val="0"/>
              </a:spcAft>
              <a:buNone/>
            </a:pPr>
            <a:r>
              <a:rPr lang="en-US" sz="7200" b="1">
                <a:solidFill>
                  <a:srgbClr val="FFC000"/>
                </a:solidFill>
                <a:latin typeface="Cookie"/>
                <a:ea typeface="Cookie"/>
                <a:cs typeface="Cookie"/>
                <a:sym typeface="Cookie"/>
              </a:rPr>
              <a:t>LÀ GÌ ?</a:t>
            </a:r>
            <a:endParaRPr sz="7200" b="1" cap="none">
              <a:solidFill>
                <a:srgbClr val="FFC000"/>
              </a:solidFill>
              <a:latin typeface="Cookie"/>
              <a:ea typeface="Cookie"/>
              <a:cs typeface="Cookie"/>
              <a:sym typeface="Cookie"/>
            </a:endParaRPr>
          </a:p>
        </p:txBody>
      </p:sp>
      <p:pic>
        <p:nvPicPr>
          <p:cNvPr id="178" name="Google Shape;178;p5" descr="256 Cartoon Of The Gibbons Illustrations &amp;amp; Clip Art - iStock"/>
          <p:cNvPicPr preferRelativeResize="0"/>
          <p:nvPr/>
        </p:nvPicPr>
        <p:blipFill rotWithShape="1">
          <a:blip r:embed="rId4">
            <a:alphaModFix/>
          </a:blip>
          <a:srcRect/>
          <a:stretch/>
        </p:blipFill>
        <p:spPr>
          <a:xfrm>
            <a:off x="7791450" y="2651760"/>
            <a:ext cx="4438650" cy="4438650"/>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84" name="Google Shape;184;p6" descr="http://k14.vcmedia.vn/Images/Uploaded/Share/2011/07/25/110725kpvuonbacma-4.jpg"/>
          <p:cNvPicPr preferRelativeResize="0"/>
          <p:nvPr/>
        </p:nvPicPr>
        <p:blipFill rotWithShape="1">
          <a:blip r:embed="rId4">
            <a:alphaModFix/>
          </a:blip>
          <a:srcRect/>
          <a:stretch/>
        </p:blipFill>
        <p:spPr>
          <a:xfrm>
            <a:off x="1232237" y="1360502"/>
            <a:ext cx="5743490" cy="3353738"/>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185" name="Google Shape;185;p6"/>
          <p:cNvSpPr/>
          <p:nvPr/>
        </p:nvSpPr>
        <p:spPr>
          <a:xfrm>
            <a:off x="7467601" y="1176649"/>
            <a:ext cx="3876580" cy="1891671"/>
          </a:xfrm>
          <a:prstGeom prst="cloudCallout">
            <a:avLst>
              <a:gd name="adj1" fmla="val -55665"/>
              <a:gd name="adj2" fmla="val 63856"/>
            </a:avLst>
          </a:prstGeom>
          <a:solidFill>
            <a:srgbClr val="FFFFCC"/>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000" b="1">
                <a:solidFill>
                  <a:schemeClr val="dk1"/>
                </a:solidFill>
                <a:latin typeface="Times New Roman"/>
                <a:ea typeface="Times New Roman"/>
                <a:cs typeface="Times New Roman"/>
                <a:sym typeface="Times New Roman"/>
              </a:rPr>
              <a:t>Những con vượn bạc má ôm con gọn ghẽ chuyền nhanh như tia chớp.</a:t>
            </a:r>
            <a:endParaRPr sz="20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1600" b="1">
              <a:solidFill>
                <a:schemeClr val="lt1"/>
              </a:solidFill>
              <a:latin typeface="Times New Roman"/>
              <a:ea typeface="Times New Roman"/>
              <a:cs typeface="Times New Roman"/>
              <a:sym typeface="Times New Roman"/>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2000"/>
                                        <p:tgtEl>
                                          <p:spTgt spid="184"/>
                                        </p:tgtEl>
                                        <p:attrNameLst>
                                          <p:attrName>ppt_w</p:attrName>
                                        </p:attrNameLst>
                                      </p:cBhvr>
                                      <p:tavLst>
                                        <p:tav tm="0">
                                          <p:val>
                                            <p:strVal val="0"/>
                                          </p:val>
                                        </p:tav>
                                        <p:tav tm="100000">
                                          <p:val>
                                            <p:strVal val="#ppt_w"/>
                                          </p:val>
                                        </p:tav>
                                      </p:tavLst>
                                    </p:anim>
                                    <p:anim calcmode="lin" valueType="num">
                                      <p:cBhvr additive="base">
                                        <p:cTn id="8" dur="2000"/>
                                        <p:tgtEl>
                                          <p:spTgt spid="184"/>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5"/>
                                        </p:tgtEl>
                                        <p:attrNameLst>
                                          <p:attrName>style.visibility</p:attrName>
                                        </p:attrNameLst>
                                      </p:cBhvr>
                                      <p:to>
                                        <p:strVal val="visible"/>
                                      </p:to>
                                    </p:set>
                                    <p:animEffect transition="in" filter="fade">
                                      <p:cBhvr>
                                        <p:cTn id="11" dur="20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91" name="Google Shape;191;p7"/>
          <p:cNvSpPr/>
          <p:nvPr/>
        </p:nvSpPr>
        <p:spPr>
          <a:xfrm>
            <a:off x="7386321" y="1105529"/>
            <a:ext cx="3876580" cy="2450471"/>
          </a:xfrm>
          <a:prstGeom prst="cloudCallout">
            <a:avLst>
              <a:gd name="adj1" fmla="val -50947"/>
              <a:gd name="adj2" fmla="val 72978"/>
            </a:avLst>
          </a:prstGeom>
          <a:solidFill>
            <a:srgbClr val="FFFFCC"/>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Times New Roman"/>
                <a:ea typeface="Times New Roman"/>
                <a:cs typeface="Times New Roman"/>
                <a:sym typeface="Times New Roman"/>
              </a:rPr>
              <a:t>Những con chồn sóc với chùm lông đuôi to đẹp vút qua không kịp đưa mắt nhìn theo.</a:t>
            </a:r>
            <a:endParaRPr/>
          </a:p>
        </p:txBody>
      </p:sp>
      <p:pic>
        <p:nvPicPr>
          <p:cNvPr id="192" name="Google Shape;192;p7" descr="https://naturalunseenhazards.files.wordpress.com/2011/07/striped-skunk.jpg"/>
          <p:cNvPicPr preferRelativeResize="0"/>
          <p:nvPr/>
        </p:nvPicPr>
        <p:blipFill rotWithShape="1">
          <a:blip r:embed="rId4">
            <a:alphaModFix/>
          </a:blip>
          <a:srcRect/>
          <a:stretch/>
        </p:blipFill>
        <p:spPr>
          <a:xfrm>
            <a:off x="1271392" y="1243645"/>
            <a:ext cx="5736512" cy="3572196"/>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2000"/>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92"/>
                                        </p:tgtEl>
                                        <p:attrNameLst>
                                          <p:attrName>style.visibility</p:attrName>
                                        </p:attrNameLst>
                                      </p:cBhvr>
                                      <p:to>
                                        <p:strVal val="visible"/>
                                      </p:to>
                                    </p:set>
                                    <p:anim calcmode="lin" valueType="num">
                                      <p:cBhvr additive="base">
                                        <p:cTn id="12" dur="2000"/>
                                        <p:tgtEl>
                                          <p:spTgt spid="192"/>
                                        </p:tgtEl>
                                        <p:attrNameLst>
                                          <p:attrName>ppt_w</p:attrName>
                                        </p:attrNameLst>
                                      </p:cBhvr>
                                      <p:tavLst>
                                        <p:tav tm="0">
                                          <p:val>
                                            <p:strVal val="0"/>
                                          </p:val>
                                        </p:tav>
                                        <p:tav tm="100000">
                                          <p:val>
                                            <p:strVal val="#ppt_w"/>
                                          </p:val>
                                        </p:tav>
                                      </p:tavLst>
                                    </p:anim>
                                    <p:anim calcmode="lin" valueType="num">
                                      <p:cBhvr additive="base">
                                        <p:cTn id="13" dur="2000"/>
                                        <p:tgtEl>
                                          <p:spTgt spid="19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98" name="Google Shape;198;p8"/>
          <p:cNvSpPr/>
          <p:nvPr/>
        </p:nvSpPr>
        <p:spPr>
          <a:xfrm>
            <a:off x="7386321" y="1105529"/>
            <a:ext cx="3876580" cy="2450471"/>
          </a:xfrm>
          <a:prstGeom prst="cloudCallout">
            <a:avLst>
              <a:gd name="adj1" fmla="val -50947"/>
              <a:gd name="adj2" fmla="val 72978"/>
            </a:avLst>
          </a:prstGeom>
          <a:solidFill>
            <a:srgbClr val="FFFFCC"/>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Times New Roman"/>
                <a:ea typeface="Times New Roman"/>
                <a:cs typeface="Times New Roman"/>
                <a:sym typeface="Times New Roman"/>
              </a:rPr>
              <a:t>Rừng khộp hiện ra trước mắt với lá úa vàng như cảnh mùa thu.</a:t>
            </a:r>
            <a:endParaRPr/>
          </a:p>
        </p:txBody>
      </p:sp>
      <p:pic>
        <p:nvPicPr>
          <p:cNvPr id="199" name="Google Shape;199;p8" descr="rừng khộp - iOne"/>
          <p:cNvPicPr preferRelativeResize="0"/>
          <p:nvPr/>
        </p:nvPicPr>
        <p:blipFill rotWithShape="1">
          <a:blip r:embed="rId4">
            <a:alphaModFix/>
          </a:blip>
          <a:srcRect/>
          <a:stretch/>
        </p:blipFill>
        <p:spPr>
          <a:xfrm>
            <a:off x="1215100" y="1437883"/>
            <a:ext cx="5818000" cy="323342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2000"/>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99"/>
                                        </p:tgtEl>
                                        <p:attrNameLst>
                                          <p:attrName>style.visibility</p:attrName>
                                        </p:attrNameLst>
                                      </p:cBhvr>
                                      <p:to>
                                        <p:strVal val="visible"/>
                                      </p:to>
                                    </p:set>
                                    <p:anim calcmode="lin" valueType="num">
                                      <p:cBhvr additive="base">
                                        <p:cTn id="12" dur="2000"/>
                                        <p:tgtEl>
                                          <p:spTgt spid="199"/>
                                        </p:tgtEl>
                                        <p:attrNameLst>
                                          <p:attrName>ppt_w</p:attrName>
                                        </p:attrNameLst>
                                      </p:cBhvr>
                                      <p:tavLst>
                                        <p:tav tm="0">
                                          <p:val>
                                            <p:strVal val="0"/>
                                          </p:val>
                                        </p:tav>
                                        <p:tav tm="100000">
                                          <p:val>
                                            <p:strVal val="#ppt_w"/>
                                          </p:val>
                                        </p:tav>
                                      </p:tavLst>
                                    </p:anim>
                                    <p:anim calcmode="lin" valueType="num">
                                      <p:cBhvr additive="base">
                                        <p:cTn id="13" dur="2000"/>
                                        <p:tgtEl>
                                          <p:spTgt spid="19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05" name="Google Shape;205;p9"/>
          <p:cNvSpPr/>
          <p:nvPr/>
        </p:nvSpPr>
        <p:spPr>
          <a:xfrm>
            <a:off x="1314204" y="864215"/>
            <a:ext cx="1009039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FFC000"/>
                </a:solidFill>
                <a:latin typeface="Cookie"/>
                <a:ea typeface="Cookie"/>
                <a:cs typeface="Cookie"/>
                <a:sym typeface="Cookie"/>
              </a:rPr>
              <a:t>NỘI DUNG BÀI CHÍNH TẢ </a:t>
            </a:r>
            <a:r>
              <a:rPr lang="en-US" sz="5400" b="1">
                <a:solidFill>
                  <a:srgbClr val="FFC000"/>
                </a:solidFill>
                <a:latin typeface="Cookie"/>
                <a:ea typeface="Cookie"/>
                <a:cs typeface="Cookie"/>
                <a:sym typeface="Cookie"/>
              </a:rPr>
              <a:t>LÀ GÌ ?</a:t>
            </a:r>
            <a:endParaRPr sz="5400" b="1" cap="none">
              <a:solidFill>
                <a:srgbClr val="FFC000"/>
              </a:solidFill>
              <a:latin typeface="Cookie"/>
              <a:ea typeface="Cookie"/>
              <a:cs typeface="Cookie"/>
              <a:sym typeface="Cookie"/>
            </a:endParaRPr>
          </a:p>
        </p:txBody>
      </p:sp>
      <p:sp>
        <p:nvSpPr>
          <p:cNvPr id="206" name="Google Shape;206;p9"/>
          <p:cNvSpPr txBox="1"/>
          <p:nvPr/>
        </p:nvSpPr>
        <p:spPr>
          <a:xfrm>
            <a:off x="1733304" y="1982450"/>
            <a:ext cx="9468096"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Arial"/>
                <a:ea typeface="Arial"/>
                <a:cs typeface="Arial"/>
                <a:sym typeface="Arial"/>
              </a:rPr>
              <a:t>Đoạn văn miêu tả cảnh rừng vào buổi trưa thật đẹp và sinh động.</a:t>
            </a:r>
            <a:endParaRPr sz="4400" b="1">
              <a:solidFill>
                <a:schemeClr val="dk1"/>
              </a:solidFill>
              <a:latin typeface="Arial"/>
              <a:ea typeface="Arial"/>
              <a:cs typeface="Arial"/>
              <a:sym typeface="Arial"/>
            </a:endParaRPr>
          </a:p>
        </p:txBody>
      </p:sp>
      <p:pic>
        <p:nvPicPr>
          <p:cNvPr id="207" name="Google Shape;207;p9" descr="256 Cartoon Of The Gibbons Illustrations &amp;amp; Clip Art - iStock"/>
          <p:cNvPicPr preferRelativeResize="0"/>
          <p:nvPr/>
        </p:nvPicPr>
        <p:blipFill rotWithShape="1">
          <a:blip r:embed="rId4">
            <a:alphaModFix/>
          </a:blip>
          <a:srcRect/>
          <a:stretch/>
        </p:blipFill>
        <p:spPr>
          <a:xfrm>
            <a:off x="7791450" y="2651760"/>
            <a:ext cx="4438650" cy="4438650"/>
          </a:xfrm>
          <a:prstGeom prst="rect">
            <a:avLst/>
          </a:prstGeom>
          <a:noFill/>
          <a:ln>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508</Words>
  <Application>Microsoft Office PowerPoint</Application>
  <PresentationFormat>Widescreen</PresentationFormat>
  <Paragraphs>85</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Tahoma</vt:lpstr>
      <vt:lpstr>Cookie</vt:lpstr>
      <vt:lpstr>Noto Sans Symbols</vt:lpstr>
      <vt:lpstr>Times New Roman</vt:lpstr>
      <vt:lpstr>Arial</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Fung</dc:creator>
  <cp:lastModifiedBy>Admin</cp:lastModifiedBy>
  <cp:revision>1</cp:revision>
  <dcterms:created xsi:type="dcterms:W3CDTF">2019-05-23T17:46:57Z</dcterms:created>
  <dcterms:modified xsi:type="dcterms:W3CDTF">2023-10-13T06:27:22Z</dcterms:modified>
</cp:coreProperties>
</file>