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264" r:id="rId5"/>
    <p:sldId id="257" r:id="rId6"/>
    <p:sldId id="274" r:id="rId7"/>
    <p:sldId id="275" r:id="rId8"/>
    <p:sldId id="276" r:id="rId9"/>
    <p:sldId id="277" r:id="rId10"/>
    <p:sldId id="272" r:id="rId11"/>
    <p:sldId id="260" r:id="rId12"/>
    <p:sldId id="278" r:id="rId13"/>
    <p:sldId id="280" r:id="rId14"/>
    <p:sldId id="281" r:id="rId15"/>
    <p:sldId id="26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5" d="100"/>
          <a:sy n="65" d="100"/>
        </p:scale>
        <p:origin x="11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17/9/2023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69459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17/9/2023</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17/9/2023</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17/9/2023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107" y="-86493"/>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64" y="59513"/>
            <a:ext cx="1703071" cy="1711004"/>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478097" y="1516331"/>
            <a:ext cx="7284110" cy="236988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TUẦN 3 - LUYỆN TẬP  </a:t>
            </a:r>
          </a:p>
          <a:p>
            <a:pPr algn="ct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2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a:t>
            </a:r>
            <a:r>
              <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VĂN KỂ VIỆC THƯỜNG LÀM</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9459" y="584104"/>
            <a:ext cx="10193081" cy="3890489"/>
          </a:xfrm>
          <a:prstGeom prst="rect">
            <a:avLst/>
          </a:prstGeom>
        </p:spPr>
        <p:txBody>
          <a:bodyPr wrap="square">
            <a:spAutoFit/>
          </a:bodyPr>
          <a:lstStyle/>
          <a:p>
            <a:pPr algn="just">
              <a:lnSpc>
                <a:spcPct val="150000"/>
              </a:lnSpc>
            </a:pPr>
            <a:r>
              <a:rPr lang="en-US" b="1" dirty="0">
                <a:solidFill>
                  <a:srgbClr val="002060"/>
                </a:solidFill>
                <a:latin typeface="Arial-Rounded" pitchFamily="34" charset="0"/>
                <a:ea typeface="Arial-Rounded" pitchFamily="34" charset="0"/>
                <a:cs typeface="Arial-Rounded" pitchFamily="34" charset="0"/>
              </a:rPr>
              <a:t>       </a:t>
            </a:r>
            <a:r>
              <a:rPr lang="en-US" sz="2800" b="1" dirty="0">
                <a:solidFill>
                  <a:srgbClr val="002060"/>
                </a:solidFill>
                <a:latin typeface="Arial-Rounded" pitchFamily="34" charset="0"/>
                <a:ea typeface="Arial-Rounded" pitchFamily="34" charset="0"/>
                <a:cs typeface="Arial-Rounded" pitchFamily="34" charset="0"/>
              </a:rPr>
              <a:t>Chào các bạn, mình </a:t>
            </a:r>
            <a:r>
              <a:rPr lang="en-US" sz="2800" b="1" dirty="0" err="1">
                <a:solidFill>
                  <a:srgbClr val="002060"/>
                </a:solidFill>
                <a:latin typeface="Arial-Rounded" pitchFamily="34" charset="0"/>
                <a:ea typeface="Arial-Rounded" pitchFamily="34" charset="0"/>
                <a:cs typeface="Arial-Rounded" pitchFamily="34" charset="0"/>
              </a:rPr>
              <a:t>là</a:t>
            </a:r>
            <a:r>
              <a:rPr lang="en-US" sz="2800" b="1" dirty="0">
                <a:solidFill>
                  <a:srgbClr val="002060"/>
                </a:solidFill>
                <a:latin typeface="Arial-Rounded" pitchFamily="34" charset="0"/>
                <a:ea typeface="Arial-Rounded" pitchFamily="34" charset="0"/>
                <a:cs typeface="Arial-Rounded" pitchFamily="34" charset="0"/>
              </a:rPr>
              <a:t> Long, học sinh </a:t>
            </a:r>
            <a:r>
              <a:rPr lang="en-US" sz="2800" b="1" dirty="0" err="1">
                <a:solidFill>
                  <a:srgbClr val="002060"/>
                </a:solidFill>
                <a:latin typeface="Arial-Rounded" pitchFamily="34" charset="0"/>
                <a:ea typeface="Arial-Rounded" pitchFamily="34" charset="0"/>
                <a:cs typeface="Arial-Rounded" pitchFamily="34" charset="0"/>
              </a:rPr>
              <a:t>lớp</a:t>
            </a:r>
            <a:r>
              <a:rPr lang="en-US" sz="2800" b="1" dirty="0">
                <a:solidFill>
                  <a:srgbClr val="002060"/>
                </a:solidFill>
                <a:latin typeface="Arial-Rounded" pitchFamily="34" charset="0"/>
                <a:ea typeface="Arial-Rounded" pitchFamily="34" charset="0"/>
                <a:cs typeface="Arial-Rounded" pitchFamily="34" charset="0"/>
              </a:rPr>
              <a:t> 2A3 trường </a:t>
            </a:r>
            <a:r>
              <a:rPr lang="en-US" sz="2800" b="1" dirty="0" err="1">
                <a:solidFill>
                  <a:srgbClr val="002060"/>
                </a:solidFill>
                <a:latin typeface="Arial-Rounded" pitchFamily="34" charset="0"/>
                <a:ea typeface="Arial-Rounded" pitchFamily="34" charset="0"/>
                <a:cs typeface="Arial-Rounded" pitchFamily="34" charset="0"/>
              </a:rPr>
              <a:t>Tiểu</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học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Ngọc</a:t>
            </a:r>
            <a:r>
              <a:rPr lang="en-US" sz="2800" b="1" dirty="0">
                <a:solidFill>
                  <a:srgbClr val="002060"/>
                </a:solidFill>
                <a:latin typeface="Arial-Rounded" pitchFamily="34" charset="0"/>
                <a:ea typeface="Arial-Rounded" pitchFamily="34" charset="0"/>
                <a:cs typeface="Arial-Rounded" pitchFamily="34" charset="0"/>
              </a:rPr>
              <a:t> Lâm. Hằng ngày, sau khi thức dậy, mình </a:t>
            </a:r>
            <a:r>
              <a:rPr lang="en-US" sz="2800" b="1" dirty="0" err="1">
                <a:solidFill>
                  <a:srgbClr val="002060"/>
                </a:solidFill>
                <a:latin typeface="Arial-Rounded" pitchFamily="34" charset="0"/>
                <a:ea typeface="Arial-Rounded" pitchFamily="34" charset="0"/>
                <a:cs typeface="Arial-Rounded" pitchFamily="34" charset="0"/>
              </a:rPr>
              <a:t>sẽ</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đi</a:t>
            </a:r>
            <a:r>
              <a:rPr lang="en-US" sz="2800" b="1" dirty="0">
                <a:solidFill>
                  <a:srgbClr val="002060"/>
                </a:solidFill>
                <a:latin typeface="Arial-Rounded" pitchFamily="34" charset="0"/>
                <a:ea typeface="Arial-Rounded" pitchFamily="34" charset="0"/>
                <a:cs typeface="Arial-Rounded" pitchFamily="34" charset="0"/>
              </a:rPr>
              <a:t> đánh răng rửa mặt. Sau đó mình xuống bếp ăn sáng cùng chị gái. </a:t>
            </a:r>
            <a:r>
              <a:rPr lang="en-US" sz="2800" b="1" dirty="0" err="1">
                <a:solidFill>
                  <a:srgbClr val="002060"/>
                </a:solidFill>
                <a:latin typeface="Arial-Rounded" pitchFamily="34" charset="0"/>
                <a:ea typeface="Arial-Rounded" pitchFamily="34" charset="0"/>
                <a:cs typeface="Arial-Rounded" pitchFamily="34" charset="0"/>
              </a:rPr>
              <a:t>Ăn</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xong</a:t>
            </a:r>
            <a:r>
              <a:rPr lang="en-US" sz="2800" b="1" dirty="0">
                <a:solidFill>
                  <a:srgbClr val="002060"/>
                </a:solidFill>
                <a:latin typeface="Arial-Rounded" pitchFamily="34" charset="0"/>
                <a:ea typeface="Arial-Rounded" pitchFamily="34" charset="0"/>
                <a:cs typeface="Arial-Rounded" pitchFamily="34" charset="0"/>
              </a:rPr>
              <a:t>, mình thay quần áo và cùng chị tới trường. Một buổi sáng trước khi đi học của mình là vậy đó.</a:t>
            </a:r>
          </a:p>
        </p:txBody>
      </p:sp>
      <p:sp>
        <p:nvSpPr>
          <p:cNvPr id="7" name="Rounded Rectangle 6"/>
          <p:cNvSpPr/>
          <p:nvPr/>
        </p:nvSpPr>
        <p:spPr>
          <a:xfrm>
            <a:off x="999459" y="555956"/>
            <a:ext cx="10193081" cy="4616648"/>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4609"/>
          <a:stretch/>
        </p:blipFill>
        <p:spPr>
          <a:xfrm>
            <a:off x="10220631" y="4260935"/>
            <a:ext cx="1845409" cy="2597065"/>
          </a:xfrm>
          <a:prstGeom prst="rect">
            <a:avLst/>
          </a:prstGeom>
        </p:spPr>
      </p:pic>
    </p:spTree>
    <p:extLst>
      <p:ext uri="{BB962C8B-B14F-4D97-AF65-F5344CB8AC3E}">
        <p14:creationId xmlns:p14="http://schemas.microsoft.com/office/powerpoint/2010/main" val="8093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1820" y="387749"/>
            <a:ext cx="9866670" cy="4952318"/>
          </a:xfrm>
          <a:prstGeom prst="rect">
            <a:avLst/>
          </a:prstGeom>
        </p:spPr>
        <p:txBody>
          <a:bodyPr wrap="square">
            <a:spAutoFit/>
          </a:bodyPr>
          <a:lstStyle/>
          <a:p>
            <a:pPr algn="just">
              <a:lnSpc>
                <a:spcPct val="150000"/>
              </a:lnSpc>
            </a:pPr>
            <a:r>
              <a:rPr lang="en-US" b="1" dirty="0">
                <a:solidFill>
                  <a:srgbClr val="002060"/>
                </a:solidFill>
                <a:latin typeface="Arial-Rounded" pitchFamily="34" charset="0"/>
                <a:ea typeface="Arial-Rounded" pitchFamily="34" charset="0"/>
                <a:cs typeface="Arial-Rounded" pitchFamily="34" charset="0"/>
              </a:rPr>
              <a:t>       </a:t>
            </a:r>
          </a:p>
          <a:p>
            <a:pPr>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Mình</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là</a:t>
            </a:r>
            <a:r>
              <a:rPr lang="en-US" sz="2800" b="1" dirty="0">
                <a:solidFill>
                  <a:srgbClr val="002060"/>
                </a:solidFill>
                <a:latin typeface="Arial-Rounded" pitchFamily="34" charset="0"/>
                <a:ea typeface="Arial-Rounded" pitchFamily="34" charset="0"/>
                <a:cs typeface="Arial-Rounded" pitchFamily="34" charset="0"/>
              </a:rPr>
              <a:t> Hoa, </a:t>
            </a:r>
            <a:r>
              <a:rPr lang="en-US" sz="2800" b="1" dirty="0" err="1">
                <a:solidFill>
                  <a:srgbClr val="002060"/>
                </a:solidFill>
                <a:latin typeface="Arial-Rounded" pitchFamily="34" charset="0"/>
                <a:ea typeface="Arial-Rounded" pitchFamily="34" charset="0"/>
                <a:cs typeface="Arial-Rounded" pitchFamily="34" charset="0"/>
              </a:rPr>
              <a:t>học</a:t>
            </a:r>
            <a:r>
              <a:rPr lang="en-US" sz="2800" b="1" dirty="0">
                <a:solidFill>
                  <a:srgbClr val="002060"/>
                </a:solidFill>
                <a:latin typeface="Arial-Rounded" pitchFamily="34" charset="0"/>
                <a:ea typeface="Arial-Rounded" pitchFamily="34" charset="0"/>
                <a:cs typeface="Arial-Rounded" pitchFamily="34" charset="0"/>
              </a:rPr>
              <a:t> sinh lớp 2 trường Tiểu </a:t>
            </a:r>
            <a:r>
              <a:rPr lang="en-US" sz="2800" b="1" dirty="0" err="1">
                <a:solidFill>
                  <a:srgbClr val="002060"/>
                </a:solidFill>
                <a:latin typeface="Arial-Rounded" pitchFamily="34" charset="0"/>
                <a:ea typeface="Arial-Rounded" pitchFamily="34" charset="0"/>
                <a:cs typeface="Arial-Rounded" pitchFamily="34" charset="0"/>
              </a:rPr>
              <a:t>học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Ngọc</a:t>
            </a:r>
            <a:r>
              <a:rPr lang="en-US" sz="2800" b="1" dirty="0">
                <a:solidFill>
                  <a:srgbClr val="002060"/>
                </a:solidFill>
                <a:latin typeface="Arial-Rounded" pitchFamily="34" charset="0"/>
                <a:ea typeface="Arial-Rounded" pitchFamily="34" charset="0"/>
                <a:cs typeface="Arial-Rounded" pitchFamily="34" charset="0"/>
              </a:rPr>
              <a:t> Lâm.  Hằng ngày, mình thường thức </a:t>
            </a:r>
            <a:r>
              <a:rPr lang="en-US" sz="2800" b="1" dirty="0" err="1">
                <a:solidFill>
                  <a:srgbClr val="002060"/>
                </a:solidFill>
                <a:latin typeface="Arial-Rounded" pitchFamily="34" charset="0"/>
                <a:ea typeface="Arial-Rounded" pitchFamily="34" charset="0"/>
                <a:cs typeface="Arial-Rounded" pitchFamily="34" charset="0"/>
              </a:rPr>
              <a:t>dậy</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lúc</a:t>
            </a:r>
            <a:r>
              <a:rPr lang="en-US" sz="2800" b="1" dirty="0">
                <a:solidFill>
                  <a:srgbClr val="002060"/>
                </a:solidFill>
                <a:latin typeface="Arial-Rounded" pitchFamily="34" charset="0"/>
                <a:ea typeface="Arial-Rounded" pitchFamily="34" charset="0"/>
                <a:cs typeface="Arial-Rounded" pitchFamily="34" charset="0"/>
              </a:rPr>
              <a:t> 6 </a:t>
            </a:r>
            <a:r>
              <a:rPr lang="en-US" sz="2800" b="1" dirty="0" err="1">
                <a:solidFill>
                  <a:srgbClr val="002060"/>
                </a:solidFill>
                <a:latin typeface="Arial-Rounded" pitchFamily="34" charset="0"/>
                <a:ea typeface="Arial-Rounded" pitchFamily="34" charset="0"/>
                <a:cs typeface="Arial-Rounded" pitchFamily="34" charset="0"/>
              </a:rPr>
              <a:t>giờ</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sáng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để</a:t>
            </a:r>
            <a:r>
              <a:rPr lang="en-US" sz="2800" b="1" dirty="0">
                <a:solidFill>
                  <a:srgbClr val="002060"/>
                </a:solidFill>
                <a:latin typeface="Arial-Rounded" pitchFamily="34" charset="0"/>
                <a:ea typeface="Arial-Rounded" pitchFamily="34" charset="0"/>
                <a:cs typeface="Arial-Rounded" pitchFamily="34" charset="0"/>
              </a:rPr>
              <a:t> vệ sinh cá nhân và tập thể dục với mẹ trên sân thượng. Sau đó, mình thay quần áo đồng phục và ăn sáng cùng cả nhà. Trước khi đi học, mình thường kiểm tra cặp sách xem đã đủ sách vở chưa. </a:t>
            </a:r>
            <a:r>
              <a:rPr lang="en-US" sz="2800" b="1" dirty="0" err="1">
                <a:solidFill>
                  <a:srgbClr val="002060"/>
                </a:solidFill>
                <a:latin typeface="Arial-Rounded" pitchFamily="34" charset="0"/>
                <a:ea typeface="Arial-Rounded" pitchFamily="34" charset="0"/>
                <a:cs typeface="Arial-Rounded" pitchFamily="34" charset="0"/>
              </a:rPr>
              <a:t>Tiếp</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theo</a:t>
            </a:r>
            <a:r>
              <a:rPr lang="en-US" sz="2800" b="1" dirty="0">
                <a:solidFill>
                  <a:srgbClr val="002060"/>
                </a:solidFill>
                <a:latin typeface="Arial-Rounded" pitchFamily="34" charset="0"/>
                <a:ea typeface="Arial-Rounded" pitchFamily="34" charset="0"/>
                <a:cs typeface="Arial-Rounded" pitchFamily="34" charset="0"/>
              </a:rPr>
              <a:t>, mình được bố đưa tới trường.</a:t>
            </a:r>
          </a:p>
        </p:txBody>
      </p:sp>
      <p:sp>
        <p:nvSpPr>
          <p:cNvPr id="7" name="Rounded Rectangle 6"/>
          <p:cNvSpPr/>
          <p:nvPr/>
        </p:nvSpPr>
        <p:spPr>
          <a:xfrm>
            <a:off x="1651820" y="387749"/>
            <a:ext cx="10338619" cy="5294732"/>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928" t="5051" r="5978" b="8133"/>
          <a:stretch/>
        </p:blipFill>
        <p:spPr>
          <a:xfrm>
            <a:off x="0" y="4142428"/>
            <a:ext cx="1568705" cy="2715572"/>
          </a:xfrm>
          <a:prstGeom prst="rect">
            <a:avLst/>
          </a:prstGeom>
        </p:spPr>
      </p:pic>
    </p:spTree>
    <p:extLst>
      <p:ext uri="{BB962C8B-B14F-4D97-AF65-F5344CB8AC3E}">
        <p14:creationId xmlns:p14="http://schemas.microsoft.com/office/powerpoint/2010/main" val="22271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048361" y="621799"/>
            <a:ext cx="7070248"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42150" y="1735416"/>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err="1">
                  <a:solidFill>
                    <a:srgbClr val="002060"/>
                  </a:solidFill>
                  <a:latin typeface="Arial-Rounded" pitchFamily="34" charset="0"/>
                  <a:ea typeface="Arial-Rounded" pitchFamily="34" charset="0"/>
                  <a:cs typeface="Arial-Rounded" pitchFamily="34" charset="0"/>
                </a:rPr>
                <a:t>Kể</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lại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những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việc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thường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làm</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trước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khi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học</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971074" y="3231006"/>
            <a:ext cx="9828139" cy="1617261"/>
            <a:chOff x="752655" y="2065203"/>
            <a:chExt cx="8670492" cy="1617261"/>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366571" cy="1384995"/>
            </a:xfrm>
            <a:prstGeom prst="rect">
              <a:avLst/>
            </a:prstGeom>
            <a:noFill/>
          </p:spPr>
          <p:txBody>
            <a:bodyPr wrap="square" rtlCol="0">
              <a:spAutoFit/>
            </a:bodyPr>
            <a:lstStyle/>
            <a:p>
              <a:r>
                <a:rPr lang="en-US" sz="2800" b="1" dirty="0" err="1">
                  <a:solidFill>
                    <a:srgbClr val="002060"/>
                  </a:solidFill>
                  <a:latin typeface="Arial-Rounded" pitchFamily="34" charset="0"/>
                  <a:ea typeface="Arial-Rounded" pitchFamily="34" charset="0"/>
                  <a:cs typeface="Arial-Rounded" pitchFamily="34" charset="0"/>
                </a:rPr>
                <a:t>Viết</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được</a:t>
              </a:r>
              <a:r>
                <a:rPr lang="en-US" sz="2800" b="1" dirty="0">
                  <a:solidFill>
                    <a:srgbClr val="002060"/>
                  </a:solidFill>
                  <a:latin typeface="Arial-Rounded" pitchFamily="34" charset="0"/>
                  <a:ea typeface="Arial-Rounded" pitchFamily="34" charset="0"/>
                  <a:cs typeface="Arial-Rounded" pitchFamily="34" charset="0"/>
                </a:rPr>
                <a:t> 3,4 </a:t>
              </a:r>
              <a:r>
                <a:rPr lang="en-US" sz="2800" b="1" dirty="0" err="1">
                  <a:solidFill>
                    <a:srgbClr val="002060"/>
                  </a:solidFill>
                  <a:latin typeface="Arial-Rounded" pitchFamily="34" charset="0"/>
                  <a:ea typeface="Arial-Rounded" pitchFamily="34" charset="0"/>
                  <a:cs typeface="Arial-Rounded" pitchFamily="34" charset="0"/>
                </a:rPr>
                <a:t>câu</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kể</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lại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những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việc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thường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làm</a:t>
              </a:r>
              <a:endParaRPr lang="en-US" sz="2800" b="1" dirty="0">
                <a:solidFill>
                  <a:srgbClr val="002060"/>
                </a:solidFill>
                <a:latin typeface="Arial-Rounded" pitchFamily="34" charset="0"/>
                <a:ea typeface="Arial-Rounded" pitchFamily="34" charset="0"/>
                <a:cs typeface="Arial-Rounded" pitchFamily="34" charset="0"/>
              </a:endParaRPr>
            </a:p>
            <a:p>
              <a:endParaRPr lang="en-US" sz="2800" b="1" dirty="0">
                <a:solidFill>
                  <a:srgbClr val="002060"/>
                </a:solidFill>
                <a:latin typeface="Arial-Rounded" pitchFamily="34" charset="0"/>
                <a:ea typeface="Arial-Rounded" pitchFamily="34" charset="0"/>
                <a:cs typeface="Arial-Rounded" pitchFamily="34" charset="0"/>
              </a:endParaRPr>
            </a:p>
            <a:p>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trước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khi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học</a:t>
              </a:r>
              <a:r>
                <a:rPr lang="en-US" sz="2800" b="1" dirty="0">
                  <a:solidFill>
                    <a:srgbClr val="002060"/>
                  </a:solidFill>
                  <a:latin typeface="Arial-Rounded" pitchFamily="34" charset="0"/>
                  <a:ea typeface="Arial-Rounded" pitchFamily="34" charset="0"/>
                  <a:cs typeface="Arial-Rounded" pitchFamily="34" charset="0"/>
                </a:rPr>
                <a:t> </a:t>
              </a:r>
            </a:p>
          </p:txBody>
        </p:sp>
      </p:grpSp>
    </p:spTree>
    <p:extLst>
      <p:ext uri="{BB962C8B-B14F-4D97-AF65-F5344CB8AC3E}">
        <p14:creationId xmlns:p14="http://schemas.microsoft.com/office/powerpoint/2010/main" val="23661896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trải</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nghiệm</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986972" y="2356899"/>
            <a:ext cx="10708500" cy="2217082"/>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đoạn văn kể về những việc em thường làm trước khi đi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học</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Đọc</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nghe</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048361" y="621799"/>
            <a:ext cx="7070248"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42150" y="1735416"/>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err="1">
                  <a:solidFill>
                    <a:srgbClr val="002060"/>
                  </a:solidFill>
                  <a:latin typeface="Arial-Rounded" pitchFamily="34" charset="0"/>
                  <a:ea typeface="Arial-Rounded" pitchFamily="34" charset="0"/>
                  <a:cs typeface="Arial-Rounded" pitchFamily="34" charset="0"/>
                </a:rPr>
                <a:t>Kể</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lại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những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việc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thường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làm</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trước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khi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học</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971074" y="3231006"/>
            <a:ext cx="9828139" cy="1617261"/>
            <a:chOff x="752655" y="2065203"/>
            <a:chExt cx="8670492" cy="1617261"/>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366571" cy="1384995"/>
            </a:xfrm>
            <a:prstGeom prst="rect">
              <a:avLst/>
            </a:prstGeom>
            <a:noFill/>
          </p:spPr>
          <p:txBody>
            <a:bodyPr wrap="square" rtlCol="0">
              <a:spAutoFit/>
            </a:bodyPr>
            <a:lstStyle/>
            <a:p>
              <a:r>
                <a:rPr lang="en-US" sz="2800" b="1" dirty="0" err="1">
                  <a:solidFill>
                    <a:srgbClr val="002060"/>
                  </a:solidFill>
                  <a:latin typeface="Arial-Rounded" pitchFamily="34" charset="0"/>
                  <a:ea typeface="Arial-Rounded" pitchFamily="34" charset="0"/>
                  <a:cs typeface="Arial-Rounded" pitchFamily="34" charset="0"/>
                </a:rPr>
                <a:t>Viết</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được</a:t>
              </a:r>
              <a:r>
                <a:rPr lang="en-US" sz="2800" b="1" dirty="0">
                  <a:solidFill>
                    <a:srgbClr val="002060"/>
                  </a:solidFill>
                  <a:latin typeface="Arial-Rounded" pitchFamily="34" charset="0"/>
                  <a:ea typeface="Arial-Rounded" pitchFamily="34" charset="0"/>
                  <a:cs typeface="Arial-Rounded" pitchFamily="34" charset="0"/>
                </a:rPr>
                <a:t> 3,4 </a:t>
              </a:r>
              <a:r>
                <a:rPr lang="en-US" sz="2800" b="1" dirty="0" err="1">
                  <a:solidFill>
                    <a:srgbClr val="002060"/>
                  </a:solidFill>
                  <a:latin typeface="Arial-Rounded" pitchFamily="34" charset="0"/>
                  <a:ea typeface="Arial-Rounded" pitchFamily="34" charset="0"/>
                  <a:cs typeface="Arial-Rounded" pitchFamily="34" charset="0"/>
                </a:rPr>
                <a:t>câu</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kể</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lại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những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việc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thường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làm</a:t>
              </a:r>
              <a:endParaRPr lang="en-US" sz="2800" b="1" dirty="0">
                <a:solidFill>
                  <a:srgbClr val="002060"/>
                </a:solidFill>
                <a:latin typeface="Arial-Rounded" pitchFamily="34" charset="0"/>
                <a:ea typeface="Arial-Rounded" pitchFamily="34" charset="0"/>
                <a:cs typeface="Arial-Rounded" pitchFamily="34" charset="0"/>
              </a:endParaRPr>
            </a:p>
            <a:p>
              <a:endParaRPr lang="en-US" sz="2800" b="1" dirty="0">
                <a:solidFill>
                  <a:srgbClr val="002060"/>
                </a:solidFill>
                <a:latin typeface="Arial-Rounded" pitchFamily="34" charset="0"/>
                <a:ea typeface="Arial-Rounded" pitchFamily="34" charset="0"/>
                <a:cs typeface="Arial-Rounded" pitchFamily="34" charset="0"/>
              </a:endParaRPr>
            </a:p>
            <a:p>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trước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khi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đi</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học</a:t>
              </a:r>
              <a:r>
                <a:rPr lang="en-US" sz="2800" b="1" dirty="0">
                  <a:solidFill>
                    <a:srgbClr val="002060"/>
                  </a:solidFill>
                  <a:latin typeface="Arial-Rounded" pitchFamily="34" charset="0"/>
                  <a:ea typeface="Arial-Rounded" pitchFamily="34" charset="0"/>
                  <a:cs typeface="Arial-Rounded" pitchFamily="34" charset="0"/>
                </a:rPr>
                <a:t> </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380" b="74479" l="9559" r="51765">
                        <a14:foregroundMark x1="13971" y1="39063" x2="15368" y2="43620"/>
                      </a14:backgroundRemoval>
                    </a14:imgEffect>
                  </a14:imgLayer>
                </a14:imgProps>
              </a:ext>
              <a:ext uri="{28A0092B-C50C-407E-A947-70E740481C1C}">
                <a14:useLocalDpi xmlns:a14="http://schemas.microsoft.com/office/drawing/2010/main" val="0"/>
              </a:ext>
            </a:extLst>
          </a:blip>
          <a:srcRect l="9132" t="34067" r="48796" b="23960"/>
          <a:stretch/>
        </p:blipFill>
        <p:spPr bwMode="auto">
          <a:xfrm>
            <a:off x="124018" y="1843157"/>
            <a:ext cx="3066936" cy="172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7240" b="76563" l="59853" r="85956">
                        <a14:foregroundMark x1="62647" y1="40625" x2="66029" y2="46615"/>
                      </a14:backgroundRemoval>
                    </a14:imgEffect>
                  </a14:imgLayer>
                </a14:imgProps>
              </a:ext>
              <a:ext uri="{28A0092B-C50C-407E-A947-70E740481C1C}">
                <a14:useLocalDpi xmlns:a14="http://schemas.microsoft.com/office/drawing/2010/main" val="0"/>
              </a:ext>
            </a:extLst>
          </a:blip>
          <a:srcRect l="59972" t="37193" r="14018" b="22866"/>
          <a:stretch/>
        </p:blipFill>
        <p:spPr bwMode="auto">
          <a:xfrm>
            <a:off x="2892015" y="1530085"/>
            <a:ext cx="2353527" cy="204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6172" b="72786" l="9265" r="49853">
                        <a14:foregroundMark x1="12941" y1="30859" x2="14926" y2="36198"/>
                      </a14:backgroundRemoval>
                    </a14:imgEffect>
                  </a14:imgLayer>
                </a14:imgProps>
              </a:ext>
              <a:ext uri="{28A0092B-C50C-407E-A947-70E740481C1C}">
                <a14:useLocalDpi xmlns:a14="http://schemas.microsoft.com/office/drawing/2010/main" val="0"/>
              </a:ext>
            </a:extLst>
          </a:blip>
          <a:srcRect l="9468" t="26332" r="50000" b="27356"/>
          <a:stretch/>
        </p:blipFill>
        <p:spPr bwMode="auto">
          <a:xfrm>
            <a:off x="5245542" y="1688947"/>
            <a:ext cx="2834665" cy="18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25521" b="84505" l="60221" r="83603">
                        <a14:foregroundMark x1="62206" y1="32031" x2="64338" y2="39453"/>
                        <a14:foregroundMark x1="75882" y1="46354" x2="79779" y2="53906"/>
                        <a14:foregroundMark x1="73088" y1="47005" x2="78456" y2="57552"/>
                        <a14:foregroundMark x1="75735" y1="44141" x2="78456" y2="43359"/>
                        <a14:foregroundMark x1="73897" y1="69401" x2="74118" y2="76563"/>
                        <a14:foregroundMark x1="81029" y1="46354" x2="83603" y2="53776"/>
                      </a14:backgroundRemoval>
                    </a14:imgEffect>
                  </a14:imgLayer>
                </a14:imgProps>
              </a:ext>
              <a:ext uri="{28A0092B-C50C-407E-A947-70E740481C1C}">
                <a14:useLocalDpi xmlns:a14="http://schemas.microsoft.com/office/drawing/2010/main" val="0"/>
              </a:ext>
            </a:extLst>
          </a:blip>
          <a:srcRect l="60420" t="26332" r="17507" b="17113"/>
          <a:stretch/>
        </p:blipFill>
        <p:spPr bwMode="auto">
          <a:xfrm>
            <a:off x="7173064" y="1091271"/>
            <a:ext cx="1814286" cy="262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24019" y="3857440"/>
            <a:ext cx="9037504" cy="1951495"/>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22" name="Rectangle 21"/>
          <p:cNvSpPr/>
          <p:nvPr/>
        </p:nvSpPr>
        <p:spPr>
          <a:xfrm>
            <a:off x="149220" y="3818494"/>
            <a:ext cx="10966893" cy="1943161"/>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Bạn nhỏ làm những việc gì?</a:t>
            </a:r>
          </a:p>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Theo em, bạn nhỏ làm những việc đó trong thời gian nào?</a:t>
            </a:r>
          </a:p>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Còn em, trước khi đi học, em thường tự làm những việc gì?</a:t>
            </a:r>
          </a:p>
        </p:txBody>
      </p:sp>
      <p:grpSp>
        <p:nvGrpSpPr>
          <p:cNvPr id="24" name="Group 23"/>
          <p:cNvGrpSpPr/>
          <p:nvPr/>
        </p:nvGrpSpPr>
        <p:grpSpPr>
          <a:xfrm>
            <a:off x="9752883" y="1979669"/>
            <a:ext cx="2439117" cy="1052593"/>
            <a:chOff x="3759267" y="334167"/>
            <a:chExt cx="5621970" cy="1403180"/>
          </a:xfrm>
        </p:grpSpPr>
        <p:sp>
          <p:nvSpPr>
            <p:cNvPr id="25" name="Cloud Callout 2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pitchFamily="34" charset="0"/>
                <a:ea typeface="Arial-Rounded" pitchFamily="34" charset="0"/>
                <a:cs typeface="Arial-Rounded" pitchFamily="34" charset="0"/>
              </a:endParaRPr>
            </a:p>
          </p:txBody>
        </p:sp>
        <p:sp>
          <p:nvSpPr>
            <p:cNvPr id="26" name="TextBox 25"/>
            <p:cNvSpPr txBox="1"/>
            <p:nvPr/>
          </p:nvSpPr>
          <p:spPr>
            <a:xfrm>
              <a:off x="4223658" y="397982"/>
              <a:ext cx="4919223" cy="1271891"/>
            </a:xfrm>
            <a:prstGeom prst="rect">
              <a:avLst/>
            </a:prstGeom>
            <a:noFill/>
            <a:ln>
              <a:noFill/>
            </a:ln>
          </p:spPr>
          <p:txBody>
            <a:bodyPr wrap="square" rtlCol="0">
              <a:spAutoFit/>
            </a:bodyPr>
            <a:lstStyle/>
            <a:p>
              <a:pPr algn="ctr"/>
              <a:r>
                <a:rPr lang="en-US" sz="2800" dirty="0">
                  <a:solidFill>
                    <a:srgbClr val="002060"/>
                  </a:solidFill>
                  <a:latin typeface="Arial-Rounded" pitchFamily="34" charset="0"/>
                  <a:ea typeface="Arial-Rounded" pitchFamily="34" charset="0"/>
                  <a:cs typeface="Arial-Rounded" pitchFamily="34" charset="0"/>
                </a:rPr>
                <a:t>Thảo luận nhóm</a:t>
              </a:r>
            </a:p>
          </p:txBody>
        </p:sp>
      </p:grpSp>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9161522" y="2792304"/>
            <a:ext cx="2716751" cy="1557373"/>
          </a:xfrm>
          <a:prstGeom prst="rect">
            <a:avLst/>
          </a:prstGeom>
        </p:spPr>
      </p:pic>
      <p:sp>
        <p:nvSpPr>
          <p:cNvPr id="17" name="TextBox 16"/>
          <p:cNvSpPr txBox="1"/>
          <p:nvPr/>
        </p:nvSpPr>
        <p:spPr>
          <a:xfrm>
            <a:off x="2209939" y="290457"/>
            <a:ext cx="6722857"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Quan sát tranh và trả lời câu hỏi. </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8" name="Oval 17"/>
          <p:cNvSpPr/>
          <p:nvPr/>
        </p:nvSpPr>
        <p:spPr>
          <a:xfrm>
            <a:off x="1602483" y="303510"/>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Tree>
    <p:extLst>
      <p:ext uri="{BB962C8B-B14F-4D97-AF65-F5344CB8AC3E}">
        <p14:creationId xmlns:p14="http://schemas.microsoft.com/office/powerpoint/2010/main" val="1418995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par>
                                <p:cTn id="20" presetID="53" presetClass="entr" presetSubtype="16"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p:cTn id="22" dur="500" fill="hold"/>
                                        <p:tgtEl>
                                          <p:spTgt spid="1029"/>
                                        </p:tgtEl>
                                        <p:attrNameLst>
                                          <p:attrName>ppt_w</p:attrName>
                                        </p:attrNameLst>
                                      </p:cBhvr>
                                      <p:tavLst>
                                        <p:tav tm="0">
                                          <p:val>
                                            <p:fltVal val="0"/>
                                          </p:val>
                                        </p:tav>
                                        <p:tav tm="100000">
                                          <p:val>
                                            <p:strVal val="#ppt_w"/>
                                          </p:val>
                                        </p:tav>
                                      </p:tavLst>
                                    </p:anim>
                                    <p:anim calcmode="lin" valueType="num">
                                      <p:cBhvr>
                                        <p:cTn id="23" dur="500" fill="hold"/>
                                        <p:tgtEl>
                                          <p:spTgt spid="1029"/>
                                        </p:tgtEl>
                                        <p:attrNameLst>
                                          <p:attrName>ppt_h</p:attrName>
                                        </p:attrNameLst>
                                      </p:cBhvr>
                                      <p:tavLst>
                                        <p:tav tm="0">
                                          <p:val>
                                            <p:fltVal val="0"/>
                                          </p:val>
                                        </p:tav>
                                        <p:tav tm="100000">
                                          <p:val>
                                            <p:strVal val="#ppt_h"/>
                                          </p:val>
                                        </p:tav>
                                      </p:tavLst>
                                    </p:anim>
                                    <p:animEffect transition="in" filter="fade">
                                      <p:cBhvr>
                                        <p:cTn id="24" dur="500"/>
                                        <p:tgtEl>
                                          <p:spTgt spid="10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000"/>
                                        <p:tgtEl>
                                          <p:spTgt spid="22">
                                            <p:txEl>
                                              <p:pRg st="0" end="0"/>
                                            </p:txEl>
                                          </p:spTgt>
                                        </p:tgtEl>
                                      </p:cBhvr>
                                    </p:animEffect>
                                    <p:anim calcmode="lin" valueType="num">
                                      <p:cBhvr>
                                        <p:cTn id="3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fade">
                                      <p:cBhvr>
                                        <p:cTn id="41" dur="1000"/>
                                        <p:tgtEl>
                                          <p:spTgt spid="22">
                                            <p:txEl>
                                              <p:pRg st="1" end="1"/>
                                            </p:txEl>
                                          </p:spTgt>
                                        </p:tgtEl>
                                      </p:cBhvr>
                                    </p:animEffect>
                                    <p:anim calcmode="lin" valueType="num">
                                      <p:cBhvr>
                                        <p:cTn id="4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xEl>
                                              <p:pRg st="2" end="2"/>
                                            </p:txEl>
                                          </p:spTgt>
                                        </p:tgtEl>
                                        <p:attrNameLst>
                                          <p:attrName>style.visibility</p:attrName>
                                        </p:attrNameLst>
                                      </p:cBhvr>
                                      <p:to>
                                        <p:strVal val="visible"/>
                                      </p:to>
                                    </p:set>
                                    <p:animEffect transition="in" filter="fade">
                                      <p:cBhvr>
                                        <p:cTn id="48" dur="1000"/>
                                        <p:tgtEl>
                                          <p:spTgt spid="22">
                                            <p:txEl>
                                              <p:pRg st="2" end="2"/>
                                            </p:txEl>
                                          </p:spTgt>
                                        </p:tgtEl>
                                      </p:cBhvr>
                                    </p:animEffect>
                                    <p:anim calcmode="lin" valueType="num">
                                      <p:cBhvr>
                                        <p:cTn id="4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par>
                                <p:cTn id="56" presetID="14" presetClass="entr" presetSubtype="1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randombar(horizont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380" b="74479" l="9559" r="51765">
                        <a14:foregroundMark x1="13971" y1="39063" x2="15368" y2="43620"/>
                      </a14:backgroundRemoval>
                    </a14:imgEffect>
                  </a14:imgLayer>
                </a14:imgProps>
              </a:ext>
              <a:ext uri="{28A0092B-C50C-407E-A947-70E740481C1C}">
                <a14:useLocalDpi xmlns:a14="http://schemas.microsoft.com/office/drawing/2010/main" val="0"/>
              </a:ext>
            </a:extLst>
          </a:blip>
          <a:srcRect l="9132" t="34067" r="48796" b="23960"/>
          <a:stretch/>
        </p:blipFill>
        <p:spPr bwMode="auto">
          <a:xfrm>
            <a:off x="3426933" y="568869"/>
            <a:ext cx="5442858" cy="306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37033" y="3486791"/>
            <a:ext cx="11277600" cy="2381172"/>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22" name="Rectangle 21"/>
          <p:cNvSpPr/>
          <p:nvPr/>
        </p:nvSpPr>
        <p:spPr>
          <a:xfrm>
            <a:off x="865039" y="3635238"/>
            <a:ext cx="2705475"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Tranh vẽ gì?</a:t>
            </a:r>
          </a:p>
        </p:txBody>
      </p:sp>
      <p:sp>
        <p:nvSpPr>
          <p:cNvPr id="14" name="Rectangle 13"/>
          <p:cNvSpPr/>
          <p:nvPr/>
        </p:nvSpPr>
        <p:spPr>
          <a:xfrm>
            <a:off x="949335" y="4218652"/>
            <a:ext cx="10966893"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2. Theo em, bạn nhỏ thức dậy trong thời gian nào?</a:t>
            </a:r>
          </a:p>
        </p:txBody>
      </p:sp>
      <p:sp>
        <p:nvSpPr>
          <p:cNvPr id="15" name="Rectangle 14"/>
          <p:cNvSpPr/>
          <p:nvPr/>
        </p:nvSpPr>
        <p:spPr>
          <a:xfrm>
            <a:off x="946430" y="3646146"/>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Tranh vẽ bạn nhỏ </a:t>
            </a:r>
            <a:r>
              <a:rPr lang="en-US" sz="2800" b="1" dirty="0">
                <a:solidFill>
                  <a:srgbClr val="FF0000"/>
                </a:solidFill>
                <a:latin typeface="Arial-Rounded" pitchFamily="34" charset="0"/>
                <a:ea typeface="Arial-Rounded" pitchFamily="34" charset="0"/>
                <a:cs typeface="Arial-Rounded" pitchFamily="34" charset="0"/>
              </a:rPr>
              <a:t>ngủ dậy.</a:t>
            </a:r>
          </a:p>
        </p:txBody>
      </p:sp>
      <p:sp>
        <p:nvSpPr>
          <p:cNvPr id="16" name="Rectangle 15"/>
          <p:cNvSpPr/>
          <p:nvPr/>
        </p:nvSpPr>
        <p:spPr>
          <a:xfrm>
            <a:off x="952286" y="4226596"/>
            <a:ext cx="6348561"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2. Bạn nhỏ thức dậy vào </a:t>
            </a:r>
            <a:r>
              <a:rPr lang="en-US" sz="2800" b="1" dirty="0">
                <a:solidFill>
                  <a:srgbClr val="FF0000"/>
                </a:solidFill>
                <a:latin typeface="Arial-Rounded" pitchFamily="34" charset="0"/>
                <a:ea typeface="Arial-Rounded" pitchFamily="34" charset="0"/>
                <a:cs typeface="Arial-Rounded" pitchFamily="34" charset="0"/>
              </a:rPr>
              <a:t>buổi sáng.</a:t>
            </a:r>
          </a:p>
        </p:txBody>
      </p:sp>
      <p:sp>
        <p:nvSpPr>
          <p:cNvPr id="17" name="Rectangle 16"/>
          <p:cNvSpPr/>
          <p:nvPr/>
        </p:nvSpPr>
        <p:spPr>
          <a:xfrm>
            <a:off x="931916" y="4878174"/>
            <a:ext cx="10966893"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3. Khi thức dậy, bạn nhỏ cảm thấy thế nào?</a:t>
            </a:r>
          </a:p>
        </p:txBody>
      </p:sp>
      <p:sp>
        <p:nvSpPr>
          <p:cNvPr id="18" name="Rectangle 17"/>
          <p:cNvSpPr/>
          <p:nvPr/>
        </p:nvSpPr>
        <p:spPr>
          <a:xfrm>
            <a:off x="939124" y="4881758"/>
            <a:ext cx="10966893"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3. Khi thức dậy, bạn nhỏ cảm thấy </a:t>
            </a:r>
            <a:r>
              <a:rPr lang="en-US" sz="2800" b="1" dirty="0">
                <a:solidFill>
                  <a:srgbClr val="FF0000"/>
                </a:solidFill>
                <a:latin typeface="Arial-Rounded" pitchFamily="34" charset="0"/>
                <a:ea typeface="Arial-Rounded" pitchFamily="34" charset="0"/>
                <a:cs typeface="Arial-Rounded" pitchFamily="34" charset="0"/>
              </a:rPr>
              <a:t>rất vui vẻ và thoải mái.</a:t>
            </a:r>
          </a:p>
        </p:txBody>
      </p:sp>
    </p:spTree>
    <p:extLst>
      <p:ext uri="{BB962C8B-B14F-4D97-AF65-F5344CB8AC3E}">
        <p14:creationId xmlns:p14="http://schemas.microsoft.com/office/powerpoint/2010/main" val="39409493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2" grpId="1"/>
      <p:bldP spid="14" grpId="0"/>
      <p:bldP spid="14" grpId="1"/>
      <p:bldP spid="15" grpId="0"/>
      <p:bldP spid="16" grpId="0"/>
      <p:bldP spid="17" grpId="0"/>
      <p:bldP spid="17" grpId="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2853" y="1494971"/>
            <a:ext cx="8254118" cy="3383203"/>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15" name="Rectangle 14"/>
          <p:cNvSpPr/>
          <p:nvPr/>
        </p:nvSpPr>
        <p:spPr>
          <a:xfrm>
            <a:off x="719895" y="1679547"/>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Bạn nhỏ đang làm gì?</a:t>
            </a:r>
            <a:endParaRPr lang="en-US" sz="2800" b="1" dirty="0">
              <a:solidFill>
                <a:srgbClr val="FF0000"/>
              </a:solidFill>
              <a:latin typeface="Arial-Rounded" pitchFamily="34" charset="0"/>
              <a:ea typeface="Arial-Rounded" pitchFamily="34" charset="0"/>
              <a:cs typeface="Arial-Rounded" pitchFamily="34" charset="0"/>
            </a:endParaRPr>
          </a:p>
        </p:txBody>
      </p:sp>
      <p:pic>
        <p:nvPicPr>
          <p:cNvPr id="1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7240" b="76563" l="59853" r="85956">
                        <a14:foregroundMark x1="62647" y1="40625" x2="66029" y2="46615"/>
                      </a14:backgroundRemoval>
                    </a14:imgEffect>
                  </a14:imgLayer>
                </a14:imgProps>
              </a:ext>
              <a:ext uri="{28A0092B-C50C-407E-A947-70E740481C1C}">
                <a14:useLocalDpi xmlns:a14="http://schemas.microsoft.com/office/drawing/2010/main" val="0"/>
              </a:ext>
            </a:extLst>
          </a:blip>
          <a:srcRect l="59972" t="37193" r="14018" b="22866"/>
          <a:stretch/>
        </p:blipFill>
        <p:spPr bwMode="auto">
          <a:xfrm>
            <a:off x="8577942" y="1695481"/>
            <a:ext cx="3670209" cy="318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41871" y="1695480"/>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Bạn nhỏ đang </a:t>
            </a:r>
            <a:r>
              <a:rPr lang="en-US" sz="2800" b="1" dirty="0">
                <a:solidFill>
                  <a:srgbClr val="FF0000"/>
                </a:solidFill>
                <a:latin typeface="Arial-Rounded" pitchFamily="34" charset="0"/>
                <a:ea typeface="Arial-Rounded" pitchFamily="34" charset="0"/>
                <a:cs typeface="Arial-Rounded" pitchFamily="34" charset="0"/>
              </a:rPr>
              <a:t>đánh răng.</a:t>
            </a:r>
          </a:p>
        </p:txBody>
      </p:sp>
      <p:sp>
        <p:nvSpPr>
          <p:cNvPr id="21" name="Rectangle 20"/>
          <p:cNvSpPr/>
          <p:nvPr/>
        </p:nvSpPr>
        <p:spPr>
          <a:xfrm>
            <a:off x="741871" y="2514533"/>
            <a:ext cx="6119117"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2. Bạn nhỏ làm việc đó lúc nào?</a:t>
            </a:r>
            <a:endParaRPr lang="en-US" sz="2800" b="1" dirty="0">
              <a:solidFill>
                <a:srgbClr val="FF0000"/>
              </a:solidFill>
              <a:latin typeface="Arial-Rounded" pitchFamily="34" charset="0"/>
              <a:ea typeface="Arial-Rounded" pitchFamily="34" charset="0"/>
              <a:cs typeface="Arial-Rounded" pitchFamily="34" charset="0"/>
            </a:endParaRPr>
          </a:p>
        </p:txBody>
      </p:sp>
      <p:sp>
        <p:nvSpPr>
          <p:cNvPr id="23" name="Rectangle 22"/>
          <p:cNvSpPr/>
          <p:nvPr/>
        </p:nvSpPr>
        <p:spPr>
          <a:xfrm>
            <a:off x="734409" y="2520488"/>
            <a:ext cx="7238438" cy="954107"/>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2. Bạn nhỏ làm việc đó vào </a:t>
            </a:r>
            <a:r>
              <a:rPr lang="en-US" sz="2800" b="1" dirty="0">
                <a:solidFill>
                  <a:srgbClr val="FF0000"/>
                </a:solidFill>
                <a:latin typeface="Arial-Rounded" pitchFamily="34" charset="0"/>
                <a:ea typeface="Arial-Rounded" pitchFamily="34" charset="0"/>
                <a:cs typeface="Arial-Rounded" pitchFamily="34" charset="0"/>
              </a:rPr>
              <a:t>buổi sáng, sau khi ngủ dậy.</a:t>
            </a:r>
          </a:p>
        </p:txBody>
      </p:sp>
      <p:sp>
        <p:nvSpPr>
          <p:cNvPr id="24" name="Rectangle 23"/>
          <p:cNvSpPr/>
          <p:nvPr/>
        </p:nvSpPr>
        <p:spPr>
          <a:xfrm>
            <a:off x="741871" y="3690838"/>
            <a:ext cx="7632872" cy="954107"/>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3. Việc làm đó cho thấy bạn nhỏ là người </a:t>
            </a:r>
            <a:r>
              <a:rPr lang="en-US" sz="2800" b="1" dirty="0">
                <a:solidFill>
                  <a:srgbClr val="FF0000"/>
                </a:solidFill>
                <a:latin typeface="Arial-Rounded" pitchFamily="34" charset="0"/>
                <a:ea typeface="Arial-Rounded" pitchFamily="34" charset="0"/>
                <a:cs typeface="Arial-Rounded" pitchFamily="34" charset="0"/>
              </a:rPr>
              <a:t>biết chăm sóc, giữ vệ sinh răng miệng.</a:t>
            </a:r>
          </a:p>
        </p:txBody>
      </p:sp>
      <p:sp>
        <p:nvSpPr>
          <p:cNvPr id="26" name="Rectangle 25"/>
          <p:cNvSpPr/>
          <p:nvPr/>
        </p:nvSpPr>
        <p:spPr>
          <a:xfrm>
            <a:off x="733561" y="3660892"/>
            <a:ext cx="7467010" cy="954107"/>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3. Việc làm đó cho thấy bạn nhỏ là người thế nào?</a:t>
            </a:r>
            <a:endParaRPr lang="en-US" sz="28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15011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5" grpId="1"/>
      <p:bldP spid="20" grpId="0"/>
      <p:bldP spid="21" grpId="0"/>
      <p:bldP spid="21" grpId="1"/>
      <p:bldP spid="23" grpId="0"/>
      <p:bldP spid="24" grpId="0"/>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3210" y="3486791"/>
            <a:ext cx="11654967" cy="2381172"/>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22" name="Rectangle 21"/>
          <p:cNvSpPr/>
          <p:nvPr/>
        </p:nvSpPr>
        <p:spPr>
          <a:xfrm>
            <a:off x="328184" y="3700666"/>
            <a:ext cx="5310794"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Bạn nhỏ đang làm gì?</a:t>
            </a:r>
          </a:p>
        </p:txBody>
      </p:sp>
      <p:sp>
        <p:nvSpPr>
          <p:cNvPr id="14" name="Rectangle 13"/>
          <p:cNvSpPr/>
          <p:nvPr/>
        </p:nvSpPr>
        <p:spPr>
          <a:xfrm>
            <a:off x="354261" y="4218652"/>
            <a:ext cx="10966893"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2. Bạn nhỏ làm việc đó vào lúc nào?</a:t>
            </a:r>
          </a:p>
        </p:txBody>
      </p:sp>
      <p:sp>
        <p:nvSpPr>
          <p:cNvPr id="15" name="Rectangle 14"/>
          <p:cNvSpPr/>
          <p:nvPr/>
        </p:nvSpPr>
        <p:spPr>
          <a:xfrm>
            <a:off x="328021" y="3717337"/>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Bạn nhỏ đang </a:t>
            </a:r>
            <a:r>
              <a:rPr lang="en-US" sz="2800" b="1" dirty="0">
                <a:solidFill>
                  <a:srgbClr val="FF0000"/>
                </a:solidFill>
                <a:latin typeface="Arial-Rounded" pitchFamily="34" charset="0"/>
                <a:ea typeface="Arial-Rounded" pitchFamily="34" charset="0"/>
                <a:cs typeface="Arial-Rounded" pitchFamily="34" charset="0"/>
              </a:rPr>
              <a:t>ăn sáng.</a:t>
            </a:r>
          </a:p>
        </p:txBody>
      </p:sp>
      <p:sp>
        <p:nvSpPr>
          <p:cNvPr id="16" name="Rectangle 15"/>
          <p:cNvSpPr/>
          <p:nvPr/>
        </p:nvSpPr>
        <p:spPr>
          <a:xfrm>
            <a:off x="362988" y="4233078"/>
            <a:ext cx="11959647"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2. Bạn nhỏ làm việc đó vào </a:t>
            </a:r>
            <a:r>
              <a:rPr lang="en-US" sz="2800" b="1" dirty="0">
                <a:solidFill>
                  <a:srgbClr val="FF0000"/>
                </a:solidFill>
                <a:latin typeface="Arial-Rounded" pitchFamily="34" charset="0"/>
                <a:ea typeface="Arial-Rounded" pitchFamily="34" charset="0"/>
                <a:cs typeface="Arial-Rounded" pitchFamily="34" charset="0"/>
              </a:rPr>
              <a:t>buổi sáng, sau khi đánh răng, rửa mặt.</a:t>
            </a:r>
          </a:p>
        </p:txBody>
      </p:sp>
      <p:sp>
        <p:nvSpPr>
          <p:cNvPr id="17" name="Rectangle 16"/>
          <p:cNvSpPr/>
          <p:nvPr/>
        </p:nvSpPr>
        <p:spPr>
          <a:xfrm>
            <a:off x="351356" y="4892688"/>
            <a:ext cx="10966893"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3. Theo em, bạn nhỏ ăn sáng có ngon miệng không?</a:t>
            </a:r>
          </a:p>
        </p:txBody>
      </p:sp>
      <p:sp>
        <p:nvSpPr>
          <p:cNvPr id="18" name="Rectangle 17"/>
          <p:cNvSpPr/>
          <p:nvPr/>
        </p:nvSpPr>
        <p:spPr>
          <a:xfrm>
            <a:off x="371563" y="4893931"/>
            <a:ext cx="11660790"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3. Bạn nhỏ ăn sáng rất </a:t>
            </a:r>
            <a:r>
              <a:rPr lang="en-US" sz="2800" b="1" dirty="0">
                <a:solidFill>
                  <a:srgbClr val="FF0000"/>
                </a:solidFill>
                <a:latin typeface="Arial-Rounded" pitchFamily="34" charset="0"/>
                <a:ea typeface="Arial-Rounded" pitchFamily="34" charset="0"/>
                <a:cs typeface="Arial-Rounded" pitchFamily="34" charset="0"/>
              </a:rPr>
              <a:t>ngon miệng vì vẻ mặt của bạn rất hào hứng.</a:t>
            </a:r>
          </a:p>
        </p:txBody>
      </p:sp>
      <p:pic>
        <p:nvPicPr>
          <p:cNvPr id="19"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172" b="72786" l="9265" r="49853">
                        <a14:foregroundMark x1="12941" y1="30859" x2="14926" y2="36198"/>
                      </a14:backgroundRemoval>
                    </a14:imgEffect>
                  </a14:imgLayer>
                </a14:imgProps>
              </a:ext>
              <a:ext uri="{28A0092B-C50C-407E-A947-70E740481C1C}">
                <a14:useLocalDpi xmlns:a14="http://schemas.microsoft.com/office/drawing/2010/main" val="0"/>
              </a:ext>
            </a:extLst>
          </a:blip>
          <a:srcRect l="9468" t="26332" r="50000" b="27356"/>
          <a:stretch/>
        </p:blipFill>
        <p:spPr bwMode="auto">
          <a:xfrm>
            <a:off x="3770968" y="741106"/>
            <a:ext cx="4087144" cy="263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4560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2" grpId="1"/>
      <p:bldP spid="14" grpId="0"/>
      <p:bldP spid="14" grpId="1"/>
      <p:bldP spid="15" grpId="0"/>
      <p:bldP spid="16" grpId="0"/>
      <p:bldP spid="17" grpId="0"/>
      <p:bldP spid="17" grpId="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81485" y="2002961"/>
            <a:ext cx="8254118" cy="3383203"/>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15" name="Rectangle 14"/>
          <p:cNvSpPr/>
          <p:nvPr/>
        </p:nvSpPr>
        <p:spPr>
          <a:xfrm>
            <a:off x="3448527" y="2187537"/>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Bạn nhỏ đang làm gì?</a:t>
            </a:r>
            <a:endParaRPr lang="en-US" sz="2800" b="1" dirty="0">
              <a:solidFill>
                <a:srgbClr val="FF0000"/>
              </a:solidFill>
              <a:latin typeface="Arial-Rounded" pitchFamily="34" charset="0"/>
              <a:ea typeface="Arial-Rounded" pitchFamily="34" charset="0"/>
              <a:cs typeface="Arial-Rounded" pitchFamily="34" charset="0"/>
            </a:endParaRPr>
          </a:p>
        </p:txBody>
      </p:sp>
      <p:sp>
        <p:nvSpPr>
          <p:cNvPr id="20" name="Rectangle 19"/>
          <p:cNvSpPr/>
          <p:nvPr/>
        </p:nvSpPr>
        <p:spPr>
          <a:xfrm>
            <a:off x="3434857" y="2187537"/>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1. Bạn nhỏ đang </a:t>
            </a:r>
            <a:r>
              <a:rPr lang="en-US" sz="2800" b="1" dirty="0">
                <a:solidFill>
                  <a:srgbClr val="FF0000"/>
                </a:solidFill>
                <a:latin typeface="Arial-Rounded" pitchFamily="34" charset="0"/>
                <a:ea typeface="Arial-Rounded" pitchFamily="34" charset="0"/>
                <a:cs typeface="Arial-Rounded" pitchFamily="34" charset="0"/>
              </a:rPr>
              <a:t>đi học.</a:t>
            </a:r>
          </a:p>
        </p:txBody>
      </p:sp>
      <p:sp>
        <p:nvSpPr>
          <p:cNvPr id="21" name="Rectangle 20"/>
          <p:cNvSpPr/>
          <p:nvPr/>
        </p:nvSpPr>
        <p:spPr>
          <a:xfrm>
            <a:off x="3470503" y="3022523"/>
            <a:ext cx="7081383"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2. Vì sao em biết bạn nhỏ đang đi học?</a:t>
            </a:r>
            <a:endParaRPr lang="en-US" sz="2800" b="1" dirty="0">
              <a:solidFill>
                <a:srgbClr val="FF0000"/>
              </a:solidFill>
              <a:latin typeface="Arial-Rounded" pitchFamily="34" charset="0"/>
              <a:ea typeface="Arial-Rounded" pitchFamily="34" charset="0"/>
              <a:cs typeface="Arial-Rounded" pitchFamily="34" charset="0"/>
            </a:endParaRPr>
          </a:p>
        </p:txBody>
      </p:sp>
      <p:sp>
        <p:nvSpPr>
          <p:cNvPr id="23" name="Rectangle 22"/>
          <p:cNvSpPr/>
          <p:nvPr/>
        </p:nvSpPr>
        <p:spPr>
          <a:xfrm>
            <a:off x="3458588" y="3020199"/>
            <a:ext cx="7528675" cy="954107"/>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2. Bạn nhỏ đi học vì bạn nhỏ </a:t>
            </a:r>
            <a:r>
              <a:rPr lang="en-US" sz="2800" b="1" dirty="0">
                <a:solidFill>
                  <a:srgbClr val="FF0000"/>
                </a:solidFill>
                <a:latin typeface="Arial-Rounded" pitchFamily="34" charset="0"/>
                <a:ea typeface="Arial-Rounded" pitchFamily="34" charset="0"/>
                <a:cs typeface="Arial-Rounded" pitchFamily="34" charset="0"/>
              </a:rPr>
              <a:t>đang mặc đồng phục, vai đeo cặp.</a:t>
            </a:r>
          </a:p>
        </p:txBody>
      </p:sp>
      <p:sp>
        <p:nvSpPr>
          <p:cNvPr id="24" name="Rectangle 23"/>
          <p:cNvSpPr/>
          <p:nvPr/>
        </p:nvSpPr>
        <p:spPr>
          <a:xfrm>
            <a:off x="3470503" y="4166346"/>
            <a:ext cx="7632872" cy="954107"/>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3. Bạn nhỏ đang </a:t>
            </a:r>
            <a:r>
              <a:rPr lang="en-US" sz="2800" b="1" dirty="0">
                <a:solidFill>
                  <a:srgbClr val="FF0000"/>
                </a:solidFill>
                <a:latin typeface="Arial-Rounded" pitchFamily="34" charset="0"/>
                <a:ea typeface="Arial-Rounded" pitchFamily="34" charset="0"/>
                <a:cs typeface="Arial-Rounded" pitchFamily="34" charset="0"/>
              </a:rPr>
              <a:t>rât vui vì vẻ mặt bạn đang tươi cười.</a:t>
            </a:r>
          </a:p>
        </p:txBody>
      </p:sp>
      <p:sp>
        <p:nvSpPr>
          <p:cNvPr id="26" name="Rectangle 25"/>
          <p:cNvSpPr/>
          <p:nvPr/>
        </p:nvSpPr>
        <p:spPr>
          <a:xfrm>
            <a:off x="3462193" y="4168882"/>
            <a:ext cx="7467010" cy="954107"/>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3. Em đoán xem, bạn nhỏ có vui không? </a:t>
            </a:r>
          </a:p>
          <a:p>
            <a:pPr algn="just"/>
            <a:r>
              <a:rPr lang="en-US" sz="2800" b="1" dirty="0">
                <a:solidFill>
                  <a:srgbClr val="002060"/>
                </a:solidFill>
                <a:latin typeface="Arial-Rounded" pitchFamily="34" charset="0"/>
                <a:ea typeface="Arial-Rounded" pitchFamily="34" charset="0"/>
                <a:cs typeface="Arial-Rounded" pitchFamily="34" charset="0"/>
              </a:rPr>
              <a:t>Vì sao em biết?</a:t>
            </a:r>
            <a:endParaRPr lang="en-US" sz="2800" b="1" dirty="0">
              <a:solidFill>
                <a:srgbClr val="FF0000"/>
              </a:solidFill>
              <a:latin typeface="Arial-Rounded" pitchFamily="34" charset="0"/>
              <a:ea typeface="Arial-Rounded" pitchFamily="34" charset="0"/>
              <a:cs typeface="Arial-Rounded" pitchFamily="34" charset="0"/>
            </a:endParaRPr>
          </a:p>
        </p:txBody>
      </p:sp>
      <p:pic>
        <p:nvPicPr>
          <p:cNvPr id="16"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521" b="84505" l="60221" r="83603">
                        <a14:foregroundMark x1="62206" y1="32031" x2="64338" y2="39453"/>
                        <a14:foregroundMark x1="75882" y1="46354" x2="79779" y2="53906"/>
                        <a14:foregroundMark x1="73088" y1="47005" x2="78456" y2="57552"/>
                        <a14:foregroundMark x1="75735" y1="44141" x2="78456" y2="43359"/>
                        <a14:foregroundMark x1="73897" y1="69401" x2="74118" y2="76563"/>
                        <a14:foregroundMark x1="81029" y1="46354" x2="83603" y2="53776"/>
                      </a14:backgroundRemoval>
                    </a14:imgEffect>
                  </a14:imgLayer>
                </a14:imgProps>
              </a:ext>
              <a:ext uri="{28A0092B-C50C-407E-A947-70E740481C1C}">
                <a14:useLocalDpi xmlns:a14="http://schemas.microsoft.com/office/drawing/2010/main" val="0"/>
              </a:ext>
            </a:extLst>
          </a:blip>
          <a:srcRect l="60420" t="26332" r="17507" b="17113"/>
          <a:stretch/>
        </p:blipFill>
        <p:spPr bwMode="auto">
          <a:xfrm>
            <a:off x="0" y="1805431"/>
            <a:ext cx="2786744" cy="403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3922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5" grpId="1"/>
      <p:bldP spid="20" grpId="0"/>
      <p:bldP spid="21" grpId="0"/>
      <p:bldP spid="21" grpId="1"/>
      <p:bldP spid="23" grpId="0"/>
      <p:bldP spid="24" grpId="0"/>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183074" y="536836"/>
            <a:ext cx="4759483" cy="588786"/>
            <a:chOff x="238537" y="232458"/>
            <a:chExt cx="4017116" cy="588786"/>
          </a:xfrm>
        </p:grpSpPr>
        <p:sp>
          <p:nvSpPr>
            <p:cNvPr id="15" name="TextBox 14"/>
            <p:cNvSpPr txBox="1"/>
            <p:nvPr/>
          </p:nvSpPr>
          <p:spPr>
            <a:xfrm>
              <a:off x="787177" y="236469"/>
              <a:ext cx="3468476"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Nội dung 4 bức tranh.</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grpSp>
      <p:pic>
        <p:nvPicPr>
          <p:cNvPr id="1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564" y="1451420"/>
            <a:ext cx="7351271" cy="4122057"/>
          </a:xfrm>
          <a:prstGeom prst="rect">
            <a:avLst/>
          </a:prstGeom>
        </p:spPr>
      </p:pic>
      <p:sp>
        <p:nvSpPr>
          <p:cNvPr id="18" name="Rectangle 17"/>
          <p:cNvSpPr/>
          <p:nvPr/>
        </p:nvSpPr>
        <p:spPr>
          <a:xfrm>
            <a:off x="4637480" y="2447319"/>
            <a:ext cx="6291783" cy="2543966"/>
          </a:xfrm>
          <a:prstGeom prst="rect">
            <a:avLst/>
          </a:prstGeom>
        </p:spPr>
        <p:txBody>
          <a:bodyPr wrap="square">
            <a:spAutoFit/>
          </a:bodyPr>
          <a:lstStyle/>
          <a:p>
            <a:pPr>
              <a:lnSpc>
                <a:spcPct val="200000"/>
              </a:lnSpc>
            </a:pPr>
            <a:r>
              <a:rPr lang="en-US" sz="2800" b="1" dirty="0">
                <a:solidFill>
                  <a:srgbClr val="002060"/>
                </a:solidFill>
                <a:latin typeface="Arial-Rounded" pitchFamily="34" charset="0"/>
                <a:ea typeface="Arial-Rounded" pitchFamily="34" charset="0"/>
                <a:cs typeface="Arial-Rounded" pitchFamily="34" charset="0"/>
              </a:rPr>
              <a:t>       Bạn nhỏ vươn vai thức dậy. Sau đó, bạn ấy đánh răng. Tiếp đó, bạn ăn sáng. Cuối cùng bạn đi học.</a:t>
            </a: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070" b="96744" l="10000" r="90000"/>
                    </a14:imgEffect>
                  </a14:imgLayer>
                </a14:imgProps>
              </a:ext>
              <a:ext uri="{28A0092B-C50C-407E-A947-70E740481C1C}">
                <a14:useLocalDpi xmlns:a14="http://schemas.microsoft.com/office/drawing/2010/main" val="0"/>
              </a:ext>
            </a:extLst>
          </a:blip>
          <a:srcRect l="31587" t="6544" r="21640" b="4429"/>
          <a:stretch/>
        </p:blipFill>
        <p:spPr>
          <a:xfrm>
            <a:off x="1030513" y="1741714"/>
            <a:ext cx="2265821" cy="4312806"/>
          </a:xfrm>
          <a:prstGeom prst="rect">
            <a:avLst/>
          </a:prstGeom>
        </p:spPr>
      </p:pic>
    </p:spTree>
    <p:extLst>
      <p:ext uri="{BB962C8B-B14F-4D97-AF65-F5344CB8AC3E}">
        <p14:creationId xmlns:p14="http://schemas.microsoft.com/office/powerpoint/2010/main" val="170172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95990" y="192466"/>
            <a:ext cx="9902839" cy="1077218"/>
            <a:chOff x="238537" y="232458"/>
            <a:chExt cx="8115431" cy="1077218"/>
          </a:xfrm>
        </p:grpSpPr>
        <p:sp>
          <p:nvSpPr>
            <p:cNvPr id="15" name="TextBox 14"/>
            <p:cNvSpPr txBox="1"/>
            <p:nvPr/>
          </p:nvSpPr>
          <p:spPr>
            <a:xfrm>
              <a:off x="930875" y="232458"/>
              <a:ext cx="7423093" cy="1077218"/>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a:solidFill>
                    <a:srgbClr val="00B050"/>
                  </a:solidFill>
                  <a:latin typeface="Arial-Rounded" pitchFamily="34" charset="0"/>
                  <a:ea typeface="Arial-Rounded" pitchFamily="34" charset="0"/>
                  <a:cs typeface="Arial-Rounded" pitchFamily="34" charset="0"/>
                </a:rPr>
                <a:t>Viết 3 – 4 câu kể về những việc em thường làm trước khi đi  học.</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2</a:t>
              </a:r>
            </a:p>
          </p:txBody>
        </p:sp>
      </p:gr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66194"/>
            <a:ext cx="10682514" cy="4412092"/>
          </a:xfrm>
          <a:prstGeom prst="rect">
            <a:avLst/>
          </a:prstGeom>
        </p:spPr>
      </p:pic>
      <p:sp>
        <p:nvSpPr>
          <p:cNvPr id="12" name="Rectangle 11"/>
          <p:cNvSpPr/>
          <p:nvPr/>
        </p:nvSpPr>
        <p:spPr>
          <a:xfrm>
            <a:off x="1183072" y="1595806"/>
            <a:ext cx="10573497" cy="4152868"/>
          </a:xfrm>
          <a:prstGeom prst="rect">
            <a:avLst/>
          </a:prstGeom>
        </p:spPr>
        <p:txBody>
          <a:bodyPr wrap="square">
            <a:spAutoFit/>
          </a:bodyPr>
          <a:lstStyle/>
          <a:p>
            <a:pPr algn="just">
              <a:lnSpc>
                <a:spcPct val="150000"/>
              </a:lnSpc>
            </a:pPr>
            <a:r>
              <a:rPr lang="en-US" sz="3000" b="1" dirty="0">
                <a:solidFill>
                  <a:srgbClr val="002060"/>
                </a:solidFill>
                <a:latin typeface="Arial-Rounded" pitchFamily="34" charset="0"/>
                <a:ea typeface="Arial-Rounded" pitchFamily="34" charset="0"/>
                <a:cs typeface="Arial-Rounded" pitchFamily="34" charset="0"/>
              </a:rPr>
              <a:t>Viết những việc em thường làm trước khi đi học vào</a:t>
            </a:r>
            <a:r>
              <a:rPr lang="en-US" sz="3000" b="1" dirty="0">
                <a:solidFill>
                  <a:srgbClr val="FF0000"/>
                </a:solidFill>
                <a:latin typeface="Arial-Rounded" pitchFamily="34" charset="0"/>
                <a:ea typeface="Arial-Rounded" pitchFamily="34" charset="0"/>
                <a:cs typeface="Arial-Rounded" pitchFamily="34" charset="0"/>
              </a:rPr>
              <a:t> vở</a:t>
            </a:r>
            <a:endParaRPr lang="en-US" sz="3000" b="1" dirty="0">
              <a:solidFill>
                <a:srgbClr val="002060"/>
              </a:solidFill>
              <a:latin typeface="Arial-Rounded" pitchFamily="34" charset="0"/>
              <a:ea typeface="Arial-Rounded" pitchFamily="34" charset="0"/>
              <a:cs typeface="Arial-Rounded" pitchFamily="34" charset="0"/>
            </a:endParaRPr>
          </a:p>
          <a:p>
            <a:pPr algn="just">
              <a:lnSpc>
                <a:spcPct val="150000"/>
              </a:lnSpc>
            </a:pPr>
            <a:r>
              <a:rPr lang="en-US" sz="3000" b="1" dirty="0">
                <a:solidFill>
                  <a:srgbClr val="002060"/>
                </a:solidFill>
                <a:latin typeface="Arial-Rounded" pitchFamily="34" charset="0"/>
                <a:ea typeface="Arial-Rounded" pitchFamily="34" charset="0"/>
                <a:cs typeface="Arial-Rounded" pitchFamily="34" charset="0"/>
              </a:rPr>
              <a:t>với yêu cầu:</a:t>
            </a:r>
          </a:p>
          <a:p>
            <a:pPr marL="514350" indent="-514350" algn="just">
              <a:lnSpc>
                <a:spcPct val="150000"/>
              </a:lnSpc>
              <a:buAutoNum type="arabicPeriod"/>
            </a:pPr>
            <a:r>
              <a:rPr lang="en-US" sz="3000" b="1" dirty="0">
                <a:solidFill>
                  <a:srgbClr val="002060"/>
                </a:solidFill>
                <a:latin typeface="Arial-Rounded" pitchFamily="34" charset="0"/>
                <a:ea typeface="Arial-Rounded" pitchFamily="34" charset="0"/>
                <a:cs typeface="Arial-Rounded" pitchFamily="34" charset="0"/>
              </a:rPr>
              <a:t>Độ dài từ 3 – 4 câu.</a:t>
            </a:r>
          </a:p>
          <a:p>
            <a:pPr marL="514350" indent="-514350" algn="just">
              <a:lnSpc>
                <a:spcPct val="150000"/>
              </a:lnSpc>
              <a:buAutoNum type="arabicPeriod"/>
            </a:pPr>
            <a:r>
              <a:rPr lang="en-US" sz="3000" b="1" dirty="0">
                <a:solidFill>
                  <a:srgbClr val="002060"/>
                </a:solidFill>
                <a:latin typeface="Arial-Rounded" pitchFamily="34" charset="0"/>
                <a:ea typeface="Arial-Rounded" pitchFamily="34" charset="0"/>
                <a:cs typeface="Arial-Rounded" pitchFamily="34" charset="0"/>
              </a:rPr>
              <a:t>Đầu câu viết hoa, cuối câu sử dụng dấu câu phù hợp.</a:t>
            </a:r>
          </a:p>
          <a:p>
            <a:pPr marL="514350" indent="-514350" algn="just">
              <a:lnSpc>
                <a:spcPct val="150000"/>
              </a:lnSpc>
              <a:buAutoNum type="arabicPeriod"/>
            </a:pPr>
            <a:r>
              <a:rPr lang="en-US" sz="3000" b="1" dirty="0">
                <a:solidFill>
                  <a:srgbClr val="002060"/>
                </a:solidFill>
                <a:latin typeface="Arial-Rounded" pitchFamily="34" charset="0"/>
                <a:ea typeface="Arial-Rounded" pitchFamily="34" charset="0"/>
                <a:cs typeface="Arial-Rounded" pitchFamily="34" charset="0"/>
              </a:rPr>
              <a:t>Câu đầu tiên viết lùi 1 ô.</a:t>
            </a:r>
          </a:p>
          <a:p>
            <a:pPr marL="514350" indent="-514350" algn="just">
              <a:lnSpc>
                <a:spcPct val="150000"/>
              </a:lnSpc>
              <a:buAutoNum type="arabicPeriod"/>
            </a:pPr>
            <a:r>
              <a:rPr lang="en-US" sz="3000" b="1" dirty="0">
                <a:solidFill>
                  <a:srgbClr val="002060"/>
                </a:solidFill>
                <a:latin typeface="Arial-Rounded" pitchFamily="34" charset="0"/>
                <a:ea typeface="Arial-Rounded" pitchFamily="34" charset="0"/>
                <a:cs typeface="Arial-Rounded" pitchFamily="34" charset="0"/>
              </a:rPr>
              <a:t>Tư thế ngồi viết.</a:t>
            </a:r>
          </a:p>
        </p:txBody>
      </p:sp>
      <p:pic>
        <p:nvPicPr>
          <p:cNvPr id="18" name="图片 17">
            <a:extLst>
              <a:ext uri="{FF2B5EF4-FFF2-40B4-BE49-F238E27FC236}">
                <a16:creationId xmlns:a16="http://schemas.microsoft.com/office/drawing/2014/main" id="{77D7C6D6-7AA4-4EF6-ABAF-743E23FC9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995" y="4696842"/>
            <a:ext cx="2290244" cy="1064313"/>
          </a:xfrm>
          <a:prstGeom prst="rect">
            <a:avLst/>
          </a:prstGeom>
        </p:spPr>
      </p:pic>
    </p:spTree>
    <p:extLst>
      <p:ext uri="{BB962C8B-B14F-4D97-AF65-F5344CB8AC3E}">
        <p14:creationId xmlns:p14="http://schemas.microsoft.com/office/powerpoint/2010/main" val="1718613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1000"/>
                                        <p:tgtEl>
                                          <p:spTgt spid="12">
                                            <p:txEl>
                                              <p:pRg st="0" end="0"/>
                                            </p:txEl>
                                          </p:spTgt>
                                        </p:tgtEl>
                                      </p:cBhvr>
                                    </p:animEffect>
                                    <p:anim calcmode="lin" valueType="num">
                                      <p:cBhvr>
                                        <p:cTn id="3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1000"/>
                                        <p:tgtEl>
                                          <p:spTgt spid="12">
                                            <p:txEl>
                                              <p:pRg st="1" end="1"/>
                                            </p:txEl>
                                          </p:spTgt>
                                        </p:tgtEl>
                                      </p:cBhvr>
                                    </p:animEffect>
                                    <p:anim calcmode="lin" valueType="num">
                                      <p:cBhvr>
                                        <p:cTn id="3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1000"/>
                                        <p:tgtEl>
                                          <p:spTgt spid="12">
                                            <p:txEl>
                                              <p:pRg st="2" end="2"/>
                                            </p:txEl>
                                          </p:spTgt>
                                        </p:tgtEl>
                                      </p:cBhvr>
                                    </p:animEffect>
                                    <p:anim calcmode="lin" valueType="num">
                                      <p:cBhvr>
                                        <p:cTn id="4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Effect transition="in" filter="fade">
                                      <p:cBhvr>
                                        <p:cTn id="49" dur="1000"/>
                                        <p:tgtEl>
                                          <p:spTgt spid="12">
                                            <p:txEl>
                                              <p:pRg st="3" end="3"/>
                                            </p:txEl>
                                          </p:spTgt>
                                        </p:tgtEl>
                                      </p:cBhvr>
                                    </p:animEffect>
                                    <p:anim calcmode="lin" valueType="num">
                                      <p:cBhvr>
                                        <p:cTn id="5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4" end="4"/>
                                            </p:txEl>
                                          </p:spTgt>
                                        </p:tgtEl>
                                        <p:attrNameLst>
                                          <p:attrName>style.visibility</p:attrName>
                                        </p:attrNameLst>
                                      </p:cBhvr>
                                      <p:to>
                                        <p:strVal val="visible"/>
                                      </p:to>
                                    </p:set>
                                    <p:animEffect transition="in" filter="fade">
                                      <p:cBhvr>
                                        <p:cTn id="56" dur="1000"/>
                                        <p:tgtEl>
                                          <p:spTgt spid="12">
                                            <p:txEl>
                                              <p:pRg st="4" end="4"/>
                                            </p:txEl>
                                          </p:spTgt>
                                        </p:tgtEl>
                                      </p:cBhvr>
                                    </p:animEffect>
                                    <p:anim calcmode="lin" valueType="num">
                                      <p:cBhvr>
                                        <p:cTn id="5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animEffect transition="in" filter="fade">
                                      <p:cBhvr>
                                        <p:cTn id="63" dur="1000"/>
                                        <p:tgtEl>
                                          <p:spTgt spid="12">
                                            <p:txEl>
                                              <p:pRg st="5" end="5"/>
                                            </p:txEl>
                                          </p:spTgt>
                                        </p:tgtEl>
                                      </p:cBhvr>
                                    </p:animEffect>
                                    <p:anim calcmode="lin" valueType="num">
                                      <p:cBhvr>
                                        <p:cTn id="64"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734</Words>
  <Application>Microsoft Office PowerPoint</Application>
  <PresentationFormat>Widescreen</PresentationFormat>
  <Paragraphs>66</Paragraphs>
  <Slides>14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Arial-Rounded</vt:lpstr>
      <vt:lpstr>Calibri</vt:lpstr>
      <vt:lpstr>Calibri Light</vt:lpstr>
      <vt:lpstr>iCiel Cadena</vt:lpstr>
      <vt:lpstr>iCiel Crocante</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175</cp:revision>
  <dcterms:created xsi:type="dcterms:W3CDTF">2021-05-29T04:05:18Z</dcterms:created>
  <dcterms:modified xsi:type="dcterms:W3CDTF">2023-09-17T15:02:26Z</dcterms:modified>
</cp:coreProperties>
</file>