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8" r:id="rId2"/>
    <p:sldId id="309" r:id="rId3"/>
    <p:sldId id="263" r:id="rId4"/>
    <p:sldId id="305" r:id="rId5"/>
    <p:sldId id="304" r:id="rId6"/>
    <p:sldId id="266" r:id="rId7"/>
    <p:sldId id="262" r:id="rId8"/>
    <p:sldId id="302" r:id="rId9"/>
    <p:sldId id="308" r:id="rId10"/>
    <p:sldId id="265" r:id="rId11"/>
    <p:sldId id="306" r:id="rId12"/>
    <p:sldId id="307" r:id="rId13"/>
    <p:sldId id="26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6" d="100"/>
          <a:sy n="66" d="100"/>
        </p:scale>
        <p:origin x="668"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36121C-8DA3-4588-AB54-503E0AC58C2A}" type="datetimeFigureOut">
              <a:rPr lang="en-US" smtClean="0"/>
              <a:t>5/2/2023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A509A4-7659-454C-A069-15535DF9F76F}" type="slidenum">
              <a:rPr lang="en-US" smtClean="0"/>
              <a:t>‹#›</a:t>
            </a:fld>
            <a:endParaRPr lang="en-US"/>
          </a:p>
        </p:txBody>
      </p:sp>
    </p:spTree>
    <p:extLst>
      <p:ext uri="{BB962C8B-B14F-4D97-AF65-F5344CB8AC3E}">
        <p14:creationId xmlns:p14="http://schemas.microsoft.com/office/powerpoint/2010/main" val="7707498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E345F43-CF17-4054-A129-EAA500CE6B02}" type="datetimeFigureOut">
              <a:rPr lang="en-US" smtClean="0"/>
              <a:t>5/2/2023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FEC0FC-7A3E-4489-A142-625C26BB8AF1}" type="slidenum">
              <a:rPr lang="en-US" smtClean="0"/>
              <a:t>‹#›</a:t>
            </a:fld>
            <a:endParaRPr lang="en-US"/>
          </a:p>
        </p:txBody>
      </p:sp>
    </p:spTree>
    <p:extLst>
      <p:ext uri="{BB962C8B-B14F-4D97-AF65-F5344CB8AC3E}">
        <p14:creationId xmlns:p14="http://schemas.microsoft.com/office/powerpoint/2010/main" val="2249086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345F43-CF17-4054-A129-EAA500CE6B02}" type="datetimeFigureOut">
              <a:rPr lang="en-US" smtClean="0"/>
              <a:t>5/2/2023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FEC0FC-7A3E-4489-A142-625C26BB8AF1}" type="slidenum">
              <a:rPr lang="en-US" smtClean="0"/>
              <a:t>‹#›</a:t>
            </a:fld>
            <a:endParaRPr lang="en-US"/>
          </a:p>
        </p:txBody>
      </p:sp>
    </p:spTree>
    <p:extLst>
      <p:ext uri="{BB962C8B-B14F-4D97-AF65-F5344CB8AC3E}">
        <p14:creationId xmlns:p14="http://schemas.microsoft.com/office/powerpoint/2010/main" val="18114832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345F43-CF17-4054-A129-EAA500CE6B02}" type="datetimeFigureOut">
              <a:rPr lang="en-US" smtClean="0"/>
              <a:t>5/2/2023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FEC0FC-7A3E-4489-A142-625C26BB8AF1}" type="slidenum">
              <a:rPr lang="en-US" smtClean="0"/>
              <a:t>‹#›</a:t>
            </a:fld>
            <a:endParaRPr lang="en-US"/>
          </a:p>
        </p:txBody>
      </p:sp>
    </p:spTree>
    <p:extLst>
      <p:ext uri="{BB962C8B-B14F-4D97-AF65-F5344CB8AC3E}">
        <p14:creationId xmlns:p14="http://schemas.microsoft.com/office/powerpoint/2010/main" val="14841717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5873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345F43-CF17-4054-A129-EAA500CE6B02}" type="datetimeFigureOut">
              <a:rPr lang="en-US" smtClean="0"/>
              <a:t>5/2/2023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FEC0FC-7A3E-4489-A142-625C26BB8AF1}" type="slidenum">
              <a:rPr lang="en-US" smtClean="0"/>
              <a:t>‹#›</a:t>
            </a:fld>
            <a:endParaRPr lang="en-US"/>
          </a:p>
        </p:txBody>
      </p:sp>
    </p:spTree>
    <p:extLst>
      <p:ext uri="{BB962C8B-B14F-4D97-AF65-F5344CB8AC3E}">
        <p14:creationId xmlns:p14="http://schemas.microsoft.com/office/powerpoint/2010/main" val="4021416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E345F43-CF17-4054-A129-EAA500CE6B02}" type="datetimeFigureOut">
              <a:rPr lang="en-US" smtClean="0"/>
              <a:t>5/2/2023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FEC0FC-7A3E-4489-A142-625C26BB8AF1}" type="slidenum">
              <a:rPr lang="en-US" smtClean="0"/>
              <a:t>‹#›</a:t>
            </a:fld>
            <a:endParaRPr lang="en-US"/>
          </a:p>
        </p:txBody>
      </p:sp>
    </p:spTree>
    <p:extLst>
      <p:ext uri="{BB962C8B-B14F-4D97-AF65-F5344CB8AC3E}">
        <p14:creationId xmlns:p14="http://schemas.microsoft.com/office/powerpoint/2010/main" val="2874748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E345F43-CF17-4054-A129-EAA500CE6B02}" type="datetimeFigureOut">
              <a:rPr lang="en-US" smtClean="0"/>
              <a:t>5/2/2023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FEC0FC-7A3E-4489-A142-625C26BB8AF1}" type="slidenum">
              <a:rPr lang="en-US" smtClean="0"/>
              <a:t>‹#›</a:t>
            </a:fld>
            <a:endParaRPr lang="en-US"/>
          </a:p>
        </p:txBody>
      </p:sp>
    </p:spTree>
    <p:extLst>
      <p:ext uri="{BB962C8B-B14F-4D97-AF65-F5344CB8AC3E}">
        <p14:creationId xmlns:p14="http://schemas.microsoft.com/office/powerpoint/2010/main" val="27946924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E345F43-CF17-4054-A129-EAA500CE6B02}" type="datetimeFigureOut">
              <a:rPr lang="en-US" smtClean="0"/>
              <a:t>5/2/2023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FEC0FC-7A3E-4489-A142-625C26BB8AF1}" type="slidenum">
              <a:rPr lang="en-US" smtClean="0"/>
              <a:t>‹#›</a:t>
            </a:fld>
            <a:endParaRPr lang="en-US"/>
          </a:p>
        </p:txBody>
      </p:sp>
    </p:spTree>
    <p:extLst>
      <p:ext uri="{BB962C8B-B14F-4D97-AF65-F5344CB8AC3E}">
        <p14:creationId xmlns:p14="http://schemas.microsoft.com/office/powerpoint/2010/main" val="919931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E345F43-CF17-4054-A129-EAA500CE6B02}" type="datetimeFigureOut">
              <a:rPr lang="en-US" smtClean="0"/>
              <a:t>5/2/2023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FEC0FC-7A3E-4489-A142-625C26BB8AF1}" type="slidenum">
              <a:rPr lang="en-US" smtClean="0"/>
              <a:t>‹#›</a:t>
            </a:fld>
            <a:endParaRPr lang="en-US"/>
          </a:p>
        </p:txBody>
      </p:sp>
    </p:spTree>
    <p:extLst>
      <p:ext uri="{BB962C8B-B14F-4D97-AF65-F5344CB8AC3E}">
        <p14:creationId xmlns:p14="http://schemas.microsoft.com/office/powerpoint/2010/main" val="4202347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345F43-CF17-4054-A129-EAA500CE6B02}" type="datetimeFigureOut">
              <a:rPr lang="en-US" smtClean="0"/>
              <a:t>5/2/2023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FEC0FC-7A3E-4489-A142-625C26BB8AF1}" type="slidenum">
              <a:rPr lang="en-US" smtClean="0"/>
              <a:t>‹#›</a:t>
            </a:fld>
            <a:endParaRPr lang="en-US"/>
          </a:p>
        </p:txBody>
      </p:sp>
    </p:spTree>
    <p:extLst>
      <p:ext uri="{BB962C8B-B14F-4D97-AF65-F5344CB8AC3E}">
        <p14:creationId xmlns:p14="http://schemas.microsoft.com/office/powerpoint/2010/main" val="25435022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E345F43-CF17-4054-A129-EAA500CE6B02}" type="datetimeFigureOut">
              <a:rPr lang="en-US" smtClean="0"/>
              <a:t>5/2/2023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FEC0FC-7A3E-4489-A142-625C26BB8AF1}" type="slidenum">
              <a:rPr lang="en-US" smtClean="0"/>
              <a:t>‹#›</a:t>
            </a:fld>
            <a:endParaRPr lang="en-US"/>
          </a:p>
        </p:txBody>
      </p:sp>
    </p:spTree>
    <p:extLst>
      <p:ext uri="{BB962C8B-B14F-4D97-AF65-F5344CB8AC3E}">
        <p14:creationId xmlns:p14="http://schemas.microsoft.com/office/powerpoint/2010/main" val="27528074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E345F43-CF17-4054-A129-EAA500CE6B02}" type="datetimeFigureOut">
              <a:rPr lang="en-US" smtClean="0"/>
              <a:t>5/2/2023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FEC0FC-7A3E-4489-A142-625C26BB8AF1}" type="slidenum">
              <a:rPr lang="en-US" smtClean="0"/>
              <a:t>‹#›</a:t>
            </a:fld>
            <a:endParaRPr lang="en-US"/>
          </a:p>
        </p:txBody>
      </p:sp>
    </p:spTree>
    <p:extLst>
      <p:ext uri="{BB962C8B-B14F-4D97-AF65-F5344CB8AC3E}">
        <p14:creationId xmlns:p14="http://schemas.microsoft.com/office/powerpoint/2010/main" val="71366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345F43-CF17-4054-A129-EAA500CE6B02}" type="datetimeFigureOut">
              <a:rPr lang="en-US" smtClean="0"/>
              <a:t>5/2/2023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FEC0FC-7A3E-4489-A142-625C26BB8AF1}" type="slidenum">
              <a:rPr lang="en-US" smtClean="0"/>
              <a:t>‹#›</a:t>
            </a:fld>
            <a:endParaRPr lang="en-US"/>
          </a:p>
        </p:txBody>
      </p:sp>
    </p:spTree>
    <p:extLst>
      <p:ext uri="{BB962C8B-B14F-4D97-AF65-F5344CB8AC3E}">
        <p14:creationId xmlns:p14="http://schemas.microsoft.com/office/powerpoint/2010/main" val="42789156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emf"/><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4.emf"/><Relationship Id="rId5" Type="http://schemas.openxmlformats.org/officeDocument/2006/relationships/image" Target="../media/image3.png"/><Relationship Id="rId10" Type="http://schemas.openxmlformats.org/officeDocument/2006/relationships/image" Target="../media/image8.gif"/><Relationship Id="rId4" Type="http://schemas.microsoft.com/office/2007/relationships/hdphoto" Target="../media/hdphoto1.wdp"/><Relationship Id="rId9" Type="http://schemas.openxmlformats.org/officeDocument/2006/relationships/image" Target="../media/image7.gif"/></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28.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7.png"/><Relationship Id="rId2" Type="http://schemas.openxmlformats.org/officeDocument/2006/relationships/image" Target="../media/image18.jp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26.png"/><Relationship Id="rId5" Type="http://schemas.openxmlformats.org/officeDocument/2006/relationships/image" Target="../media/image21.png"/><Relationship Id="rId10" Type="http://schemas.openxmlformats.org/officeDocument/2006/relationships/image" Target="../media/image25.png"/><Relationship Id="rId4" Type="http://schemas.openxmlformats.org/officeDocument/2006/relationships/image" Target="../media/image20.png"/><Relationship Id="rId9" Type="http://schemas.openxmlformats.org/officeDocument/2006/relationships/image" Target="../media/image24.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emf"/><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4.emf"/><Relationship Id="rId5" Type="http://schemas.openxmlformats.org/officeDocument/2006/relationships/image" Target="../media/image3.png"/><Relationship Id="rId10" Type="http://schemas.openxmlformats.org/officeDocument/2006/relationships/image" Target="../media/image8.gif"/><Relationship Id="rId4" Type="http://schemas.microsoft.com/office/2007/relationships/hdphoto" Target="../media/hdphoto1.wdp"/><Relationship Id="rId9" Type="http://schemas.openxmlformats.org/officeDocument/2006/relationships/image" Target="../media/image7.gif"/></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617" y="17472"/>
            <a:ext cx="12192000" cy="6876569"/>
          </a:xfrm>
          <a:prstGeom prst="rect">
            <a:avLst/>
          </a:prstGeom>
        </p:spPr>
      </p:pic>
      <p:pic>
        <p:nvPicPr>
          <p:cNvPr id="5" name="图片 3"/>
          <p:cNvPicPr>
            <a:picLocks noChangeAspect="1"/>
          </p:cNvPicPr>
          <p:nvPr/>
        </p:nvPicPr>
        <p:blipFill>
          <a:blip r:embed="rId3" cstate="print">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a:off x="-220133" y="3974088"/>
            <a:ext cx="12709500" cy="2919953"/>
          </a:xfrm>
          <a:prstGeom prst="rect">
            <a:avLst/>
          </a:prstGeom>
        </p:spPr>
      </p:pic>
      <p:pic>
        <p:nvPicPr>
          <p:cNvPr id="6"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90945" y="4223199"/>
            <a:ext cx="3121267" cy="1880796"/>
          </a:xfrm>
          <a:prstGeom prst="rect">
            <a:avLst/>
          </a:prstGeom>
        </p:spPr>
      </p:pic>
      <p:pic>
        <p:nvPicPr>
          <p:cNvPr id="7" name="Picture 3"/>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91350" y="3139011"/>
            <a:ext cx="708025" cy="331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2520458" y="3106337"/>
            <a:ext cx="696967" cy="1692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图片 21"/>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flipH="1">
            <a:off x="1114682" y="4050560"/>
            <a:ext cx="3493413" cy="2903651"/>
          </a:xfrm>
          <a:prstGeom prst="rect">
            <a:avLst/>
          </a:prstGeom>
        </p:spPr>
      </p:pic>
      <p:sp>
        <p:nvSpPr>
          <p:cNvPr id="10" name="TextBox 9"/>
          <p:cNvSpPr txBox="1"/>
          <p:nvPr/>
        </p:nvSpPr>
        <p:spPr>
          <a:xfrm>
            <a:off x="1948753" y="1603018"/>
            <a:ext cx="8863459" cy="2800960"/>
          </a:xfrm>
          <a:prstGeom prst="rect">
            <a:avLst/>
          </a:prstGeom>
          <a:noFill/>
        </p:spPr>
        <p:txBody>
          <a:bodyPr wrap="square">
            <a:spAutoFit/>
          </a:bodyPr>
          <a:lstStyle/>
          <a:p>
            <a:pPr algn="ctr" defTabSz="683882" fontAlgn="base">
              <a:spcBef>
                <a:spcPct val="0"/>
              </a:spcBef>
              <a:spcAft>
                <a:spcPct val="0"/>
              </a:spcAft>
              <a:defRPr/>
            </a:pPr>
            <a:r>
              <a:rPr lang="en-US" sz="5867"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CHÀO MỪNG CÁC CON ĐẾN VỚI TIẾT </a:t>
            </a:r>
            <a:r>
              <a:rPr lang="en-US" sz="5867"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HỌC TIẾNG VIỆT </a:t>
            </a:r>
            <a:endParaRPr lang="en-US" sz="5867"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1" name="TextBox 10"/>
          <p:cNvSpPr txBox="1"/>
          <p:nvPr/>
        </p:nvSpPr>
        <p:spPr>
          <a:xfrm>
            <a:off x="3407804" y="300165"/>
            <a:ext cx="7036349" cy="523220"/>
          </a:xfrm>
          <a:prstGeom prst="rect">
            <a:avLst/>
          </a:prstGeom>
          <a:noFill/>
        </p:spPr>
        <p:txBody>
          <a:bodyPr wrap="square" rtlCol="0">
            <a:spAutoFit/>
          </a:bodyPr>
          <a:lstStyle/>
          <a:p>
            <a:pPr defTabSz="914377">
              <a:defRPr/>
            </a:pPr>
            <a:endParaRPr lang="en-US" sz="2800" b="1" dirty="0">
              <a:solidFill>
                <a:prstClr val="black"/>
              </a:solidFill>
              <a:latin typeface="Times New Roman" panose="02020603050405020304" pitchFamily="18" charset="0"/>
              <a:ea typeface="HP001" panose="020B0603050302020204" pitchFamily="34" charset="0"/>
              <a:cs typeface="Times New Roman" panose="02020603050405020304" pitchFamily="18" charset="0"/>
            </a:endParaRPr>
          </a:p>
        </p:txBody>
      </p:sp>
      <p:sp>
        <p:nvSpPr>
          <p:cNvPr id="12" name="TextBox 11"/>
          <p:cNvSpPr txBox="1"/>
          <p:nvPr/>
        </p:nvSpPr>
        <p:spPr>
          <a:xfrm>
            <a:off x="4574385" y="6103993"/>
            <a:ext cx="5339051" cy="523220"/>
          </a:xfrm>
          <a:prstGeom prst="rect">
            <a:avLst/>
          </a:prstGeom>
          <a:noFill/>
        </p:spPr>
        <p:txBody>
          <a:bodyPr wrap="square" rtlCol="0">
            <a:spAutoFit/>
          </a:bodyPr>
          <a:lstStyle/>
          <a:p>
            <a:pPr defTabSz="914377">
              <a:defRPr/>
            </a:pPr>
            <a:endParaRPr lang="en-US" sz="2800" dirty="0">
              <a:solidFill>
                <a:prstClr val="black"/>
              </a:solidFill>
              <a:latin typeface="Times New Roman" panose="02020603050405020304" pitchFamily="18" charset="0"/>
              <a:cs typeface="Times New Roman" panose="02020603050405020304" pitchFamily="18" charset="0"/>
            </a:endParaRPr>
          </a:p>
        </p:txBody>
      </p:sp>
      <p:pic>
        <p:nvPicPr>
          <p:cNvPr id="13" name="Picture 2" descr="Party Love Sticker by Muchable for iOS &amp; Android | GIPHY"/>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344200" y="412807"/>
            <a:ext cx="3991171" cy="399117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Flying Blue Bird Sticker by McHone Cartoons for iOS &amp; Android | GIPHY"/>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4760792" y="-1205954"/>
            <a:ext cx="2670416"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693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1000" fill="hold"/>
                                        <p:tgtEl>
                                          <p:spTgt spid="6"/>
                                        </p:tgtEl>
                                        <p:attrNameLst>
                                          <p:attrName>ppt_x</p:attrName>
                                        </p:attrNameLst>
                                      </p:cBhvr>
                                      <p:tavLst>
                                        <p:tav tm="0">
                                          <p:val>
                                            <p:strVal val="1+#ppt_w/2"/>
                                          </p:val>
                                        </p:tav>
                                        <p:tav tm="100000">
                                          <p:val>
                                            <p:strVal val="#ppt_x"/>
                                          </p:val>
                                        </p:tav>
                                      </p:tavLst>
                                    </p:anim>
                                    <p:anim calcmode="lin" valueType="num">
                                      <p:cBhvr additive="base">
                                        <p:cTn id="14" dur="1000" fill="hold"/>
                                        <p:tgtEl>
                                          <p:spTgt spid="6"/>
                                        </p:tgtEl>
                                        <p:attrNameLst>
                                          <p:attrName>ppt_y</p:attrName>
                                        </p:attrNameLst>
                                      </p:cBhvr>
                                      <p:tavLst>
                                        <p:tav tm="0">
                                          <p:val>
                                            <p:strVal val="#ppt_y"/>
                                          </p:val>
                                        </p:tav>
                                        <p:tav tm="100000">
                                          <p:val>
                                            <p:strVal val="#ppt_y"/>
                                          </p:val>
                                        </p:tav>
                                      </p:tavLst>
                                    </p:anim>
                                  </p:childTnLst>
                                </p:cTn>
                              </p:par>
                            </p:childTnLst>
                          </p:cTn>
                        </p:par>
                        <p:par>
                          <p:cTn id="15" fill="hold">
                            <p:stCondLst>
                              <p:cond delay="2000"/>
                            </p:stCondLst>
                            <p:childTnLst>
                              <p:par>
                                <p:cTn id="16" presetID="12" presetClass="entr" presetSubtype="8"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p:tgtEl>
                                          <p:spTgt spid="9"/>
                                        </p:tgtEl>
                                        <p:attrNameLst>
                                          <p:attrName>ppt_x</p:attrName>
                                        </p:attrNameLst>
                                      </p:cBhvr>
                                      <p:tavLst>
                                        <p:tav tm="0">
                                          <p:val>
                                            <p:strVal val="#ppt_x-#ppt_w*1.125000"/>
                                          </p:val>
                                        </p:tav>
                                        <p:tav tm="100000">
                                          <p:val>
                                            <p:strVal val="#ppt_x"/>
                                          </p:val>
                                        </p:tav>
                                      </p:tavLst>
                                    </p:anim>
                                    <p:animEffect transition="in" filter="wipe(right)">
                                      <p:cBhvr>
                                        <p:cTn id="19" dur="500"/>
                                        <p:tgtEl>
                                          <p:spTgt spid="9"/>
                                        </p:tgtEl>
                                      </p:cBhvr>
                                    </p:animEffect>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32" presetClass="emph" presetSubtype="0" fill="hold" nodeType="clickEffect">
                                  <p:stCondLst>
                                    <p:cond delay="0"/>
                                  </p:stCondLst>
                                  <p:childTnLst>
                                    <p:animRot by="120000">
                                      <p:cBhvr>
                                        <p:cTn id="35" dur="100" fill="hold">
                                          <p:stCondLst>
                                            <p:cond delay="0"/>
                                          </p:stCondLst>
                                        </p:cTn>
                                        <p:tgtEl>
                                          <p:spTgt spid="10">
                                            <p:txEl>
                                              <p:pRg st="0" end="0"/>
                                            </p:txEl>
                                          </p:spTgt>
                                        </p:tgtEl>
                                        <p:attrNameLst>
                                          <p:attrName>r</p:attrName>
                                        </p:attrNameLst>
                                      </p:cBhvr>
                                    </p:animRot>
                                    <p:animRot by="-240000">
                                      <p:cBhvr>
                                        <p:cTn id="36" dur="200" fill="hold">
                                          <p:stCondLst>
                                            <p:cond delay="200"/>
                                          </p:stCondLst>
                                        </p:cTn>
                                        <p:tgtEl>
                                          <p:spTgt spid="10">
                                            <p:txEl>
                                              <p:pRg st="0" end="0"/>
                                            </p:txEl>
                                          </p:spTgt>
                                        </p:tgtEl>
                                        <p:attrNameLst>
                                          <p:attrName>r</p:attrName>
                                        </p:attrNameLst>
                                      </p:cBhvr>
                                    </p:animRot>
                                    <p:animRot by="240000">
                                      <p:cBhvr>
                                        <p:cTn id="37" dur="200" fill="hold">
                                          <p:stCondLst>
                                            <p:cond delay="400"/>
                                          </p:stCondLst>
                                        </p:cTn>
                                        <p:tgtEl>
                                          <p:spTgt spid="10">
                                            <p:txEl>
                                              <p:pRg st="0" end="0"/>
                                            </p:txEl>
                                          </p:spTgt>
                                        </p:tgtEl>
                                        <p:attrNameLst>
                                          <p:attrName>r</p:attrName>
                                        </p:attrNameLst>
                                      </p:cBhvr>
                                    </p:animRot>
                                    <p:animRot by="-240000">
                                      <p:cBhvr>
                                        <p:cTn id="38" dur="200" fill="hold">
                                          <p:stCondLst>
                                            <p:cond delay="600"/>
                                          </p:stCondLst>
                                        </p:cTn>
                                        <p:tgtEl>
                                          <p:spTgt spid="10">
                                            <p:txEl>
                                              <p:pRg st="0" end="0"/>
                                            </p:txEl>
                                          </p:spTgt>
                                        </p:tgtEl>
                                        <p:attrNameLst>
                                          <p:attrName>r</p:attrName>
                                        </p:attrNameLst>
                                      </p:cBhvr>
                                    </p:animRot>
                                    <p:animRot by="120000">
                                      <p:cBhvr>
                                        <p:cTn id="39" dur="200" fill="hold">
                                          <p:stCondLst>
                                            <p:cond delay="800"/>
                                          </p:stCondLst>
                                        </p:cTn>
                                        <p:tgtEl>
                                          <p:spTgt spid="10">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136" r="1136"/>
          <a:stretch/>
        </p:blipFill>
        <p:spPr>
          <a:xfrm>
            <a:off x="0" y="0"/>
            <a:ext cx="12192000" cy="6858000"/>
          </a:xfrm>
          <a:prstGeom prst="rect">
            <a:avLst/>
          </a:prstGeom>
        </p:spPr>
      </p:pic>
      <p:sp>
        <p:nvSpPr>
          <p:cNvPr id="9" name="TextBox 8"/>
          <p:cNvSpPr txBox="1"/>
          <p:nvPr/>
        </p:nvSpPr>
        <p:spPr>
          <a:xfrm>
            <a:off x="512618" y="166255"/>
            <a:ext cx="11166764" cy="2554545"/>
          </a:xfrm>
          <a:prstGeom prst="rect">
            <a:avLst/>
          </a:prstGeom>
          <a:noFill/>
        </p:spPr>
        <p:txBody>
          <a:bodyPr wrap="square" rtlCol="0">
            <a:spAutoFit/>
          </a:bodyPr>
          <a:lstStyle/>
          <a:p>
            <a:pPr algn="ctr"/>
            <a:r>
              <a:rPr lang="en-US" sz="4000" b="1">
                <a:solidFill>
                  <a:srgbClr val="002060"/>
                </a:solidFill>
                <a:latin typeface="Times New Roman" panose="02020603050405020304" pitchFamily="18" charset="0"/>
                <a:cs typeface="Times New Roman" panose="02020603050405020304" pitchFamily="18" charset="0"/>
              </a:rPr>
              <a:t>2. Nói với bạn về nhân vật hoặc sự việc em thích trong truyện đã đọc.</a:t>
            </a:r>
            <a:br>
              <a:rPr lang="en-US" sz="4000" b="1">
                <a:solidFill>
                  <a:srgbClr val="002060"/>
                </a:solidFill>
                <a:latin typeface="Times New Roman" panose="02020603050405020304" pitchFamily="18" charset="0"/>
                <a:cs typeface="Times New Roman" panose="02020603050405020304" pitchFamily="18" charset="0"/>
              </a:rPr>
            </a:br>
            <a:br>
              <a:rPr lang="en-US" sz="4000" b="1">
                <a:solidFill>
                  <a:srgbClr val="002060"/>
                </a:solidFill>
                <a:latin typeface="Times New Roman" panose="02020603050405020304" pitchFamily="18" charset="0"/>
                <a:cs typeface="Times New Roman" panose="02020603050405020304" pitchFamily="18" charset="0"/>
              </a:rPr>
            </a:br>
            <a:endParaRPr lang="en-US" sz="4000" b="1">
              <a:solidFill>
                <a:srgbClr val="002060"/>
              </a:solidFill>
              <a:latin typeface="Times New Roman" panose="02020603050405020304" pitchFamily="18" charset="0"/>
              <a:cs typeface="Times New Roman" panose="02020603050405020304" pitchFamily="18" charset="0"/>
            </a:endParaRPr>
          </a:p>
        </p:txBody>
      </p:sp>
      <p:pic>
        <p:nvPicPr>
          <p:cNvPr id="1026" name="Picture 2" descr="https://img.loigiaihay.com/picture/question_lgh/2021_51/1624003482-alog.jpg"/>
          <p:cNvPicPr>
            <a:picLocks noChangeAspect="1" noChangeArrowheads="1"/>
          </p:cNvPicPr>
          <p:nvPr/>
        </p:nvPicPr>
        <p:blipFill rotWithShape="1">
          <a:blip r:embed="rId3">
            <a:extLst>
              <a:ext uri="{28A0092B-C50C-407E-A947-70E740481C1C}">
                <a14:useLocalDpi xmlns:a14="http://schemas.microsoft.com/office/drawing/2010/main" val="0"/>
              </a:ext>
            </a:extLst>
          </a:blip>
          <a:srcRect l="2101" r="2823" b="5064"/>
          <a:stretch/>
        </p:blipFill>
        <p:spPr bwMode="auto">
          <a:xfrm>
            <a:off x="512618" y="1679055"/>
            <a:ext cx="11166764" cy="49849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86359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21300CC-FF10-FA9C-F02A-CE54D4FDD1F7}"/>
              </a:ext>
            </a:extLst>
          </p:cNvPr>
          <p:cNvSpPr txBox="1"/>
          <p:nvPr/>
        </p:nvSpPr>
        <p:spPr>
          <a:xfrm>
            <a:off x="1119116" y="736979"/>
            <a:ext cx="9853684" cy="36035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YÊU CẦU CẦN ĐẠT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vi-VN"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Biết tìm và đọc được một câu truyện dân gian Việt Nam.</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8255" algn="l" defTabSz="914400" rtl="0" eaLnBrk="1" fontAlgn="auto" latinLnBrk="0" hangingPunct="1">
              <a:lnSpc>
                <a:spcPct val="100000"/>
              </a:lnSpc>
              <a:spcBef>
                <a:spcPts val="0"/>
              </a:spcBef>
              <a:spcAft>
                <a:spcPts val="500"/>
              </a:spcAft>
              <a:buClrTx/>
              <a:buSzTx/>
              <a:buFontTx/>
              <a:buNone/>
              <a:tabLst/>
              <a:defRPr/>
            </a:pPr>
            <a:r>
              <a:rPr kumimoji="0" lang="fr-FR"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Chia </a:t>
            </a:r>
            <a:r>
              <a:rPr kumimoji="0" lang="fr-FR"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sẻ</a:t>
            </a:r>
            <a:r>
              <a:rPr kumimoji="0" lang="fr-FR"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fr-FR"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cảm</a:t>
            </a:r>
            <a:r>
              <a:rPr kumimoji="0" lang="fr-FR"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fr-FR"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xúc</a:t>
            </a:r>
            <a:r>
              <a:rPr kumimoji="0" lang="fr-FR"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fr-FR"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về</a:t>
            </a:r>
            <a:r>
              <a:rPr kumimoji="0" lang="fr-FR"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fr-FR"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một</a:t>
            </a:r>
            <a:r>
              <a:rPr kumimoji="0" lang="fr-FR"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fr-FR"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nhân</a:t>
            </a:r>
            <a:r>
              <a:rPr kumimoji="0" lang="fr-FR"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fr-FR"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vật</a:t>
            </a:r>
            <a:r>
              <a:rPr kumimoji="0" lang="fr-FR"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fr-FR"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hoặc</a:t>
            </a:r>
            <a:r>
              <a:rPr kumimoji="0" lang="fr-FR"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fr-FR"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sự</a:t>
            </a:r>
            <a:r>
              <a:rPr kumimoji="0" lang="fr-FR"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fr-FR"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việc</a:t>
            </a:r>
            <a:r>
              <a:rPr kumimoji="0" lang="fr-FR"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fr-FR"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em</a:t>
            </a:r>
            <a:r>
              <a:rPr kumimoji="0" lang="fr-FR"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fr-FR"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thích</a:t>
            </a:r>
            <a:r>
              <a:rPr kumimoji="0" lang="fr-FR"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fr-FR"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trong</a:t>
            </a:r>
            <a:r>
              <a:rPr kumimoji="0" lang="fr-FR"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fr-FR"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truyện</a:t>
            </a:r>
            <a:r>
              <a:rPr kumimoji="0" lang="fr-FR"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8315005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21300CC-FF10-FA9C-F02A-CE54D4FDD1F7}"/>
              </a:ext>
            </a:extLst>
          </p:cNvPr>
          <p:cNvSpPr txBox="1"/>
          <p:nvPr/>
        </p:nvSpPr>
        <p:spPr>
          <a:xfrm>
            <a:off x="1119116" y="736979"/>
            <a:ext cx="9853684" cy="416011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DẶN DÒ</a:t>
            </a:r>
            <a:endPar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Kể</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lại</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một</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vi-VN"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câu truyện dân gian Việt Nam</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cho</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người</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thân</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nghe</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indent="8255">
              <a:spcAft>
                <a:spcPts val="500"/>
              </a:spcAft>
              <a:defRPr/>
            </a:pPr>
            <a:r>
              <a:rPr kumimoji="0" lang="fr-FR"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fr-FR"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Chuẩn</a:t>
            </a:r>
            <a:r>
              <a:rPr kumimoji="0" lang="fr-FR"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fr-FR"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bị</a:t>
            </a:r>
            <a:r>
              <a:rPr kumimoji="0" lang="fr-FR"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fr-FR"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bài</a:t>
            </a:r>
            <a:r>
              <a:rPr kumimoji="0" lang="fr-FR"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fr-FR"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sau</a:t>
            </a:r>
            <a:r>
              <a:rPr lang="fr-FR" sz="3200" dirty="0">
                <a:solidFill>
                  <a:srgbClr val="000000"/>
                </a:solidFill>
                <a:latin typeface="Times New Roman" panose="02020603050405020304" pitchFamily="18" charset="0"/>
                <a:ea typeface="Times New Roman" panose="02020603050405020304" pitchFamily="18" charset="0"/>
              </a:rPr>
              <a:t>: </a:t>
            </a:r>
            <a:r>
              <a:rPr lang="en-US" sz="3200" dirty="0">
                <a:solidFill>
                  <a:srgbClr val="000000"/>
                </a:solidFill>
                <a:latin typeface="Times New Roman" panose="02020603050405020304" pitchFamily="18" charset="0"/>
                <a:ea typeface="Times New Roman" panose="02020603050405020304" pitchFamily="18" charset="0"/>
              </a:rPr>
              <a:t>T</a:t>
            </a:r>
            <a:r>
              <a:rPr lang="vi-VN" sz="3200" dirty="0">
                <a:solidFill>
                  <a:srgbClr val="000000"/>
                </a:solidFill>
                <a:effectLst/>
                <a:latin typeface="Times New Roman" panose="02020603050405020304" pitchFamily="18" charset="0"/>
                <a:ea typeface="Times New Roman" panose="02020603050405020304" pitchFamily="18" charset="0"/>
              </a:rPr>
              <a:t>ìm đọc được một câu chuyện hoặc một bài thơ nói về nghề nghiệp</a:t>
            </a:r>
            <a:endParaRPr lang="en-US" sz="3200" dirty="0">
              <a:effectLst/>
              <a:latin typeface="Times New Roman" panose="02020603050405020304" pitchFamily="18" charset="0"/>
              <a:ea typeface="Times New Roman" panose="02020603050405020304" pitchFamily="18" charset="0"/>
            </a:endParaRPr>
          </a:p>
          <a:p>
            <a:pPr marL="0" marR="0" lvl="0" indent="8255" algn="l" defTabSz="914400" rtl="0" eaLnBrk="1" fontAlgn="auto" latinLnBrk="0" hangingPunct="1">
              <a:lnSpc>
                <a:spcPct val="100000"/>
              </a:lnSpc>
              <a:spcBef>
                <a:spcPts val="0"/>
              </a:spcBef>
              <a:spcAft>
                <a:spcPts val="50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9006487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64"/>
            <a:ext cx="12192288" cy="6857836"/>
          </a:xfrm>
          <a:prstGeom prst="rect">
            <a:avLst/>
          </a:prstGeom>
        </p:spPr>
      </p:pic>
      <p:pic>
        <p:nvPicPr>
          <p:cNvPr id="3" name="图片 14"/>
          <p:cNvPicPr>
            <a:picLocks noChangeAspect="1"/>
          </p:cNvPicPr>
          <p:nvPr/>
        </p:nvPicPr>
        <p:blipFill rotWithShape="1">
          <a:blip r:embed="rId3" cstate="print">
            <a:extLst>
              <a:ext uri="{28A0092B-C50C-407E-A947-70E740481C1C}">
                <a14:useLocalDpi xmlns:a14="http://schemas.microsoft.com/office/drawing/2010/main" val="0"/>
              </a:ext>
            </a:extLst>
          </a:blip>
          <a:srcRect l="15008" b="8142"/>
          <a:stretch/>
        </p:blipFill>
        <p:spPr>
          <a:xfrm>
            <a:off x="140493" y="558362"/>
            <a:ext cx="5828731" cy="6299638"/>
          </a:xfrm>
          <a:prstGeom prst="rect">
            <a:avLst/>
          </a:prstGeom>
        </p:spPr>
      </p:pic>
      <p:pic>
        <p:nvPicPr>
          <p:cNvPr id="4" name="图片 13"/>
          <p:cNvPicPr>
            <a:picLocks noChangeAspect="1"/>
          </p:cNvPicPr>
          <p:nvPr/>
        </p:nvPicPr>
        <p:blipFill rotWithShape="1">
          <a:blip r:embed="rId4" cstate="print">
            <a:extLst>
              <a:ext uri="{28A0092B-C50C-407E-A947-70E740481C1C}">
                <a14:useLocalDpi xmlns:a14="http://schemas.microsoft.com/office/drawing/2010/main" val="0"/>
              </a:ext>
            </a:extLst>
          </a:blip>
          <a:srcRect l="5471"/>
          <a:stretch/>
        </p:blipFill>
        <p:spPr>
          <a:xfrm>
            <a:off x="61221" y="1203639"/>
            <a:ext cx="6879472" cy="5415018"/>
          </a:xfrm>
          <a:prstGeom prst="rect">
            <a:avLst/>
          </a:prstGeom>
        </p:spPr>
      </p:pic>
      <p:pic>
        <p:nvPicPr>
          <p:cNvPr id="5" name="图片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221" y="2799526"/>
            <a:ext cx="12130778" cy="4058475"/>
          </a:xfrm>
          <a:prstGeom prst="rect">
            <a:avLst/>
          </a:prstGeom>
        </p:spPr>
      </p:pic>
      <p:pic>
        <p:nvPicPr>
          <p:cNvPr id="6" name="图片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792501">
            <a:off x="3971914" y="2533536"/>
            <a:ext cx="875371" cy="1048090"/>
          </a:xfrm>
          <a:prstGeom prst="rect">
            <a:avLst/>
          </a:prstGeom>
        </p:spPr>
      </p:pic>
      <p:pic>
        <p:nvPicPr>
          <p:cNvPr id="7" name="图片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836514">
            <a:off x="1676206" y="1058565"/>
            <a:ext cx="756252" cy="1061260"/>
          </a:xfrm>
          <a:prstGeom prst="rect">
            <a:avLst/>
          </a:prstGeom>
        </p:spPr>
      </p:pic>
      <p:pic>
        <p:nvPicPr>
          <p:cNvPr id="8" name="图片 21"/>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flipH="1">
            <a:off x="928434" y="3140969"/>
            <a:ext cx="4231463" cy="3517101"/>
          </a:xfrm>
          <a:prstGeom prst="rect">
            <a:avLst/>
          </a:prstGeom>
        </p:spPr>
      </p:pic>
      <p:pic>
        <p:nvPicPr>
          <p:cNvPr id="9" name="Picture 2" descr="C:\Users\Administrator\Desktop\56e262d2db7dc.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328248" y="258790"/>
            <a:ext cx="788414" cy="71998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Administrator\Desktop\56e262d2db7dc.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716201" y="2175423"/>
            <a:ext cx="840716" cy="76774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sers\Administrator\Desktop\56e262d2db7dc.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601446" y="3365021"/>
            <a:ext cx="751549" cy="68632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Administrator\Desktop\56e262d2db7dc.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736901" y="360571"/>
            <a:ext cx="1345394" cy="1228624"/>
          </a:xfrm>
          <a:prstGeom prst="rect">
            <a:avLst/>
          </a:prstGeom>
          <a:noFill/>
          <a:extLst>
            <a:ext uri="{909E8E84-426E-40DD-AFC4-6F175D3DCCD1}">
              <a14:hiddenFill xmlns:a14="http://schemas.microsoft.com/office/drawing/2010/main">
                <a:solidFill>
                  <a:srgbClr val="FFFFFF"/>
                </a:solidFill>
              </a14:hiddenFill>
            </a:ext>
          </a:extLst>
        </p:spPr>
      </p:pic>
      <p:pic>
        <p:nvPicPr>
          <p:cNvPr id="13" name="图片 47174" descr="w01">
            <a:extLst>
              <a:ext uri="{FF2B5EF4-FFF2-40B4-BE49-F238E27FC236}">
                <a16:creationId xmlns:a16="http://schemas.microsoft.com/office/drawing/2014/main" id="{6D3D6804-F2C1-484F-80EB-64EDCE430D43}"/>
              </a:ext>
            </a:extLst>
          </p:cNvPr>
          <p:cNvPicPr>
            <a:picLocks noChangeAspect="1"/>
          </p:cNvPicPr>
          <p:nvPr/>
        </p:nvPicPr>
        <p:blipFill>
          <a:blip r:embed="rId13"/>
          <a:stretch>
            <a:fillRect/>
          </a:stretch>
        </p:blipFill>
        <p:spPr>
          <a:xfrm flipV="1">
            <a:off x="7073372" y="3878316"/>
            <a:ext cx="3111472" cy="216782"/>
          </a:xfrm>
          <a:prstGeom prst="rect">
            <a:avLst/>
          </a:prstGeom>
          <a:noFill/>
          <a:ln w="9525">
            <a:noFill/>
          </a:ln>
        </p:spPr>
      </p:pic>
      <p:sp>
        <p:nvSpPr>
          <p:cNvPr id="14" name="Rectangle 13">
            <a:extLst>
              <a:ext uri="{FF2B5EF4-FFF2-40B4-BE49-F238E27FC236}">
                <a16:creationId xmlns:a16="http://schemas.microsoft.com/office/drawing/2014/main" id="{9A81EC8F-0F1A-4238-9F2E-30FFA66997C8}"/>
              </a:ext>
            </a:extLst>
          </p:cNvPr>
          <p:cNvSpPr/>
          <p:nvPr/>
        </p:nvSpPr>
        <p:spPr>
          <a:xfrm>
            <a:off x="5260362" y="828084"/>
            <a:ext cx="6371720" cy="5415019"/>
          </a:xfrm>
          <a:prstGeom prst="rect">
            <a:avLst/>
          </a:prstGeom>
          <a:noFill/>
        </p:spPr>
        <p:txBody>
          <a:bodyPr wrap="none" lIns="91440" tIns="45720" rIns="91440" bIns="45720">
            <a:prstTxWarp prst="textArchUp">
              <a:avLst/>
            </a:prstTxWarp>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6600" b="1" cap="none" spc="0" dirty="0" err="1">
                <a:ln/>
                <a:solidFill>
                  <a:srgbClr val="FF3300"/>
                </a:solidFill>
                <a:effectLst/>
                <a:latin typeface="Times New Roman" panose="02020603050405020304" pitchFamily="18" charset="0"/>
                <a:cs typeface="Times New Roman" panose="02020603050405020304" pitchFamily="18" charset="0"/>
              </a:rPr>
              <a:t>Chúc</a:t>
            </a:r>
            <a:r>
              <a:rPr lang="en-US" sz="6600" b="1" cap="none" spc="0" dirty="0">
                <a:ln/>
                <a:solidFill>
                  <a:srgbClr val="FF3300"/>
                </a:solidFill>
                <a:effectLst/>
                <a:latin typeface="Times New Roman" panose="02020603050405020304" pitchFamily="18" charset="0"/>
                <a:cs typeface="Times New Roman" panose="02020603050405020304" pitchFamily="18" charset="0"/>
              </a:rPr>
              <a:t> </a:t>
            </a:r>
            <a:r>
              <a:rPr lang="en-US" sz="6600" b="1" cap="none" spc="0" dirty="0" err="1">
                <a:ln/>
                <a:solidFill>
                  <a:srgbClr val="FF3300"/>
                </a:solidFill>
                <a:effectLst/>
                <a:latin typeface="Times New Roman" panose="02020603050405020304" pitchFamily="18" charset="0"/>
                <a:cs typeface="Times New Roman" panose="02020603050405020304" pitchFamily="18" charset="0"/>
              </a:rPr>
              <a:t>các</a:t>
            </a:r>
            <a:r>
              <a:rPr lang="en-US" sz="6600" b="1" cap="none" spc="0" dirty="0">
                <a:ln/>
                <a:solidFill>
                  <a:srgbClr val="FF3300"/>
                </a:solidFill>
                <a:effectLst/>
                <a:latin typeface="Times New Roman" panose="02020603050405020304" pitchFamily="18" charset="0"/>
                <a:cs typeface="Times New Roman" panose="02020603050405020304" pitchFamily="18" charset="0"/>
              </a:rPr>
              <a:t> con </a:t>
            </a:r>
            <a:r>
              <a:rPr lang="en-US" sz="6600" b="1" cap="none" spc="0" dirty="0" err="1">
                <a:ln/>
                <a:solidFill>
                  <a:srgbClr val="FF3300"/>
                </a:solidFill>
                <a:effectLst/>
                <a:latin typeface="Times New Roman" panose="02020603050405020304" pitchFamily="18" charset="0"/>
                <a:cs typeface="Times New Roman" panose="02020603050405020304" pitchFamily="18" charset="0"/>
              </a:rPr>
              <a:t>luôn</a:t>
            </a:r>
            <a:r>
              <a:rPr lang="en-US" sz="6600" b="1" cap="none" spc="0" dirty="0">
                <a:ln/>
                <a:solidFill>
                  <a:srgbClr val="FF3300"/>
                </a:solidFill>
                <a:effectLst/>
                <a:latin typeface="Times New Roman" panose="02020603050405020304" pitchFamily="18" charset="0"/>
                <a:cs typeface="Times New Roman" panose="02020603050405020304" pitchFamily="18" charset="0"/>
              </a:rPr>
              <a:t> </a:t>
            </a:r>
            <a:r>
              <a:rPr lang="en-US" sz="6600" b="1" cap="none" spc="0" dirty="0" err="1">
                <a:ln/>
                <a:solidFill>
                  <a:srgbClr val="FF3300"/>
                </a:solidFill>
                <a:effectLst/>
                <a:latin typeface="Times New Roman" panose="02020603050405020304" pitchFamily="18" charset="0"/>
                <a:cs typeface="Times New Roman" panose="02020603050405020304" pitchFamily="18" charset="0"/>
              </a:rPr>
              <a:t>học</a:t>
            </a:r>
            <a:r>
              <a:rPr lang="en-US" sz="6600" b="1" cap="none" spc="0" dirty="0">
                <a:ln/>
                <a:solidFill>
                  <a:srgbClr val="FF3300"/>
                </a:solidFill>
                <a:effectLst/>
                <a:latin typeface="Times New Roman" panose="02020603050405020304" pitchFamily="18" charset="0"/>
                <a:cs typeface="Times New Roman" panose="02020603050405020304" pitchFamily="18" charset="0"/>
              </a:rPr>
              <a:t> </a:t>
            </a:r>
            <a:r>
              <a:rPr lang="en-US" sz="6600" b="1" cap="none" spc="0" dirty="0" err="1">
                <a:ln/>
                <a:solidFill>
                  <a:srgbClr val="FF3300"/>
                </a:solidFill>
                <a:effectLst/>
                <a:latin typeface="Times New Roman" panose="02020603050405020304" pitchFamily="18" charset="0"/>
                <a:cs typeface="Times New Roman" panose="02020603050405020304" pitchFamily="18" charset="0"/>
              </a:rPr>
              <a:t>tốt</a:t>
            </a:r>
            <a:endParaRPr lang="en-US" sz="6600" b="1" cap="none" spc="0" dirty="0">
              <a:ln/>
              <a:solidFill>
                <a:srgbClr val="FF3300"/>
              </a:solidFill>
              <a:effectLst/>
              <a:latin typeface="Times New Roman" panose="02020603050405020304" pitchFamily="18" charset="0"/>
              <a:cs typeface="Times New Roman" panose="02020603050405020304" pitchFamily="18" charset="0"/>
            </a:endParaRPr>
          </a:p>
        </p:txBody>
      </p:sp>
      <p:sp>
        <p:nvSpPr>
          <p:cNvPr id="15" name="Text Box 2">
            <a:extLst>
              <a:ext uri="{FF2B5EF4-FFF2-40B4-BE49-F238E27FC236}">
                <a16:creationId xmlns:a16="http://schemas.microsoft.com/office/drawing/2014/main" id="{5B0A7711-4630-4999-99A7-726690FAAED6}"/>
              </a:ext>
            </a:extLst>
          </p:cNvPr>
          <p:cNvSpPr txBox="1">
            <a:spLocks noChangeArrowheads="1"/>
          </p:cNvSpPr>
          <p:nvPr/>
        </p:nvSpPr>
        <p:spPr bwMode="auto">
          <a:xfrm>
            <a:off x="5809708" y="3030947"/>
            <a:ext cx="5638800" cy="914400"/>
          </a:xfrm>
          <a:prstGeom prst="rect">
            <a:avLst/>
          </a:prstGeom>
          <a:noFill/>
          <a:ln w="9525">
            <a:noFill/>
            <a:miter lim="800000"/>
            <a:headEnd/>
            <a:tailEnd/>
          </a:ln>
          <a:effectLst>
            <a:outerShdw dist="35921" dir="2700000" algn="ctr" rotWithShape="0">
              <a:schemeClr val="bg2">
                <a:alpha val="50000"/>
              </a:schemeClr>
            </a:outerShdw>
          </a:effectLst>
        </p:spPr>
        <p:txBody>
          <a:bodyPr>
            <a:spAutoFit/>
          </a:bodyPr>
          <a:lstStyle/>
          <a:p>
            <a:pPr algn="ctr">
              <a:spcBef>
                <a:spcPct val="50000"/>
              </a:spcBef>
              <a:defRPr/>
            </a:pPr>
            <a:r>
              <a:rPr lang="en-US" sz="5400" b="1" dirty="0" err="1">
                <a:ln>
                  <a:solidFill>
                    <a:schemeClr val="accent1">
                      <a:lumMod val="50000"/>
                    </a:schemeClr>
                  </a:solidFill>
                </a:ln>
                <a:solidFill>
                  <a:srgbClr val="7030A0"/>
                </a:solidFill>
                <a:latin typeface="Times New Roman" pitchFamily="18" charset="0"/>
              </a:rPr>
              <a:t>Tiết</a:t>
            </a:r>
            <a:r>
              <a:rPr lang="en-US" sz="5400" b="1" dirty="0">
                <a:ln>
                  <a:solidFill>
                    <a:schemeClr val="accent1">
                      <a:lumMod val="50000"/>
                    </a:schemeClr>
                  </a:solidFill>
                </a:ln>
                <a:solidFill>
                  <a:srgbClr val="7030A0"/>
                </a:solidFill>
                <a:latin typeface="Times New Roman" pitchFamily="18" charset="0"/>
              </a:rPr>
              <a:t> </a:t>
            </a:r>
            <a:r>
              <a:rPr lang="en-US" sz="5400" b="1" dirty="0" err="1">
                <a:ln>
                  <a:solidFill>
                    <a:schemeClr val="accent1">
                      <a:lumMod val="50000"/>
                    </a:schemeClr>
                  </a:solidFill>
                </a:ln>
                <a:solidFill>
                  <a:srgbClr val="7030A0"/>
                </a:solidFill>
                <a:latin typeface="Times New Roman" pitchFamily="18" charset="0"/>
              </a:rPr>
              <a:t>học</a:t>
            </a:r>
            <a:r>
              <a:rPr lang="en-US" sz="5400" b="1" dirty="0">
                <a:ln>
                  <a:solidFill>
                    <a:schemeClr val="accent1">
                      <a:lumMod val="50000"/>
                    </a:schemeClr>
                  </a:solidFill>
                </a:ln>
                <a:solidFill>
                  <a:srgbClr val="7030A0"/>
                </a:solidFill>
                <a:latin typeface="Times New Roman" pitchFamily="18" charset="0"/>
              </a:rPr>
              <a:t> </a:t>
            </a:r>
            <a:r>
              <a:rPr lang="en-US" sz="5400" b="1" dirty="0" err="1">
                <a:ln>
                  <a:solidFill>
                    <a:schemeClr val="accent1">
                      <a:lumMod val="50000"/>
                    </a:schemeClr>
                  </a:solidFill>
                </a:ln>
                <a:solidFill>
                  <a:srgbClr val="7030A0"/>
                </a:solidFill>
                <a:latin typeface="Times New Roman" pitchFamily="18" charset="0"/>
              </a:rPr>
              <a:t>kết</a:t>
            </a:r>
            <a:r>
              <a:rPr lang="en-US" sz="5400" b="1" dirty="0">
                <a:ln>
                  <a:solidFill>
                    <a:schemeClr val="accent1">
                      <a:lumMod val="50000"/>
                    </a:schemeClr>
                  </a:solidFill>
                </a:ln>
                <a:solidFill>
                  <a:srgbClr val="7030A0"/>
                </a:solidFill>
                <a:latin typeface="Times New Roman" pitchFamily="18" charset="0"/>
              </a:rPr>
              <a:t> </a:t>
            </a:r>
            <a:r>
              <a:rPr lang="en-US" sz="5400" b="1" dirty="0" err="1">
                <a:ln>
                  <a:solidFill>
                    <a:schemeClr val="accent1">
                      <a:lumMod val="50000"/>
                    </a:schemeClr>
                  </a:solidFill>
                </a:ln>
                <a:solidFill>
                  <a:srgbClr val="7030A0"/>
                </a:solidFill>
                <a:latin typeface="Times New Roman" pitchFamily="18" charset="0"/>
              </a:rPr>
              <a:t>thúc</a:t>
            </a:r>
            <a:endParaRPr lang="en-US" sz="5400" b="1" dirty="0">
              <a:ln>
                <a:solidFill>
                  <a:schemeClr val="accent1">
                    <a:lumMod val="50000"/>
                  </a:schemeClr>
                </a:solidFill>
              </a:ln>
              <a:solidFill>
                <a:srgbClr val="7030A0"/>
              </a:solidFill>
              <a:latin typeface="Times New Roman" pitchFamily="18" charset="0"/>
            </a:endParaRPr>
          </a:p>
        </p:txBody>
      </p:sp>
    </p:spTree>
    <p:extLst>
      <p:ext uri="{BB962C8B-B14F-4D97-AF65-F5344CB8AC3E}">
        <p14:creationId xmlns:p14="http://schemas.microsoft.com/office/powerpoint/2010/main" val="3845871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iterate type="lt">
                                    <p:tmPct val="5000"/>
                                  </p:iterate>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 calcmode="lin" valueType="num">
                                      <p:cBhvr>
                                        <p:cTn id="9" dur="1000" fill="hold"/>
                                        <p:tgtEl>
                                          <p:spTgt spid="15"/>
                                        </p:tgtEl>
                                        <p:attrNameLst>
                                          <p:attrName>style.rotation</p:attrName>
                                        </p:attrNameLst>
                                      </p:cBhvr>
                                      <p:tavLst>
                                        <p:tav tm="0">
                                          <p:val>
                                            <p:fltVal val="90"/>
                                          </p:val>
                                        </p:tav>
                                        <p:tav tm="100000">
                                          <p:val>
                                            <p:fltVal val="0"/>
                                          </p:val>
                                        </p:tav>
                                      </p:tavLst>
                                    </p:anim>
                                    <p:animEffect transition="in" filter="fade">
                                      <p:cBhvr>
                                        <p:cTn id="10" dur="1000"/>
                                        <p:tgtEl>
                                          <p:spTgt spid="15"/>
                                        </p:tgtEl>
                                      </p:cBhvr>
                                    </p:animEffect>
                                  </p:childTnLst>
                                </p:cTn>
                              </p:par>
                              <p:par>
                                <p:cTn id="11" presetID="49" presetClass="entr" presetSubtype="0" decel="100000" fill="hold" grpId="1" nodeType="withEffect">
                                  <p:stCondLst>
                                    <p:cond delay="0"/>
                                  </p:stCondLst>
                                  <p:iterate type="lt">
                                    <p:tmPct val="0"/>
                                  </p:iterate>
                                  <p:childTnLst>
                                    <p:set>
                                      <p:cBhvr>
                                        <p:cTn id="12" dur="1" fill="hold">
                                          <p:stCondLst>
                                            <p:cond delay="0"/>
                                          </p:stCondLst>
                                        </p:cTn>
                                        <p:tgtEl>
                                          <p:spTgt spid="15"/>
                                        </p:tgtEl>
                                        <p:attrNameLst>
                                          <p:attrName>style.visibility</p:attrName>
                                        </p:attrNameLst>
                                      </p:cBhvr>
                                      <p:to>
                                        <p:strVal val="visible"/>
                                      </p:to>
                                    </p:set>
                                    <p:anim calcmode="lin" valueType="num">
                                      <p:cBhvr>
                                        <p:cTn id="13" dur="500" fill="hold"/>
                                        <p:tgtEl>
                                          <p:spTgt spid="15"/>
                                        </p:tgtEl>
                                        <p:attrNameLst>
                                          <p:attrName>ppt_w</p:attrName>
                                        </p:attrNameLst>
                                      </p:cBhvr>
                                      <p:tavLst>
                                        <p:tav tm="0">
                                          <p:val>
                                            <p:fltVal val="0"/>
                                          </p:val>
                                        </p:tav>
                                        <p:tav tm="100000">
                                          <p:val>
                                            <p:strVal val="#ppt_w"/>
                                          </p:val>
                                        </p:tav>
                                      </p:tavLst>
                                    </p:anim>
                                    <p:anim calcmode="lin" valueType="num">
                                      <p:cBhvr>
                                        <p:cTn id="14" dur="500" fill="hold"/>
                                        <p:tgtEl>
                                          <p:spTgt spid="15"/>
                                        </p:tgtEl>
                                        <p:attrNameLst>
                                          <p:attrName>ppt_h</p:attrName>
                                        </p:attrNameLst>
                                      </p:cBhvr>
                                      <p:tavLst>
                                        <p:tav tm="0">
                                          <p:val>
                                            <p:fltVal val="0"/>
                                          </p:val>
                                        </p:tav>
                                        <p:tav tm="100000">
                                          <p:val>
                                            <p:strVal val="#ppt_h"/>
                                          </p:val>
                                        </p:tav>
                                      </p:tavLst>
                                    </p:anim>
                                    <p:anim calcmode="lin" valueType="num">
                                      <p:cBhvr>
                                        <p:cTn id="15" dur="500" fill="hold"/>
                                        <p:tgtEl>
                                          <p:spTgt spid="15"/>
                                        </p:tgtEl>
                                        <p:attrNameLst>
                                          <p:attrName>style.rotation</p:attrName>
                                        </p:attrNameLst>
                                      </p:cBhvr>
                                      <p:tavLst>
                                        <p:tav tm="0">
                                          <p:val>
                                            <p:fltVal val="360"/>
                                          </p:val>
                                        </p:tav>
                                        <p:tav tm="100000">
                                          <p:val>
                                            <p:fltVal val="0"/>
                                          </p:val>
                                        </p:tav>
                                      </p:tavLst>
                                    </p:anim>
                                    <p:animEffect transition="in" filter="fade">
                                      <p:cBhvr>
                                        <p:cTn id="16" dur="500"/>
                                        <p:tgtEl>
                                          <p:spTgt spid="15"/>
                                        </p:tgtEl>
                                      </p:cBhvr>
                                    </p:animEffect>
                                  </p:childTnLst>
                                </p:cTn>
                              </p:par>
                              <p:par>
                                <p:cTn id="17" presetID="47" presetClass="entr" presetSubtype="0" repeatCount="indefinite"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2000"/>
                                        <p:tgtEl>
                                          <p:spTgt spid="9"/>
                                        </p:tgtEl>
                                      </p:cBhvr>
                                    </p:animEffect>
                                    <p:anim calcmode="lin" valueType="num">
                                      <p:cBhvr>
                                        <p:cTn id="20" dur="2000" fill="hold"/>
                                        <p:tgtEl>
                                          <p:spTgt spid="9"/>
                                        </p:tgtEl>
                                        <p:attrNameLst>
                                          <p:attrName>ppt_x</p:attrName>
                                        </p:attrNameLst>
                                      </p:cBhvr>
                                      <p:tavLst>
                                        <p:tav tm="0">
                                          <p:val>
                                            <p:strVal val="#ppt_x"/>
                                          </p:val>
                                        </p:tav>
                                        <p:tav tm="100000">
                                          <p:val>
                                            <p:strVal val="#ppt_x"/>
                                          </p:val>
                                        </p:tav>
                                      </p:tavLst>
                                    </p:anim>
                                    <p:anim calcmode="lin" valueType="num">
                                      <p:cBhvr>
                                        <p:cTn id="21" dur="2000" fill="hold"/>
                                        <p:tgtEl>
                                          <p:spTgt spid="9"/>
                                        </p:tgtEl>
                                        <p:attrNameLst>
                                          <p:attrName>ppt_y</p:attrName>
                                        </p:attrNameLst>
                                      </p:cBhvr>
                                      <p:tavLst>
                                        <p:tav tm="0">
                                          <p:val>
                                            <p:strVal val="#ppt_y-.1"/>
                                          </p:val>
                                        </p:tav>
                                        <p:tav tm="100000">
                                          <p:val>
                                            <p:strVal val="#ppt_y"/>
                                          </p:val>
                                        </p:tav>
                                      </p:tavLst>
                                    </p:anim>
                                  </p:childTnLst>
                                </p:cTn>
                              </p:par>
                              <p:par>
                                <p:cTn id="22" presetID="47" presetClass="entr" presetSubtype="0" repeatCount="indefinite"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2000"/>
                                        <p:tgtEl>
                                          <p:spTgt spid="10"/>
                                        </p:tgtEl>
                                      </p:cBhvr>
                                    </p:animEffect>
                                    <p:anim calcmode="lin" valueType="num">
                                      <p:cBhvr>
                                        <p:cTn id="25" dur="2000" fill="hold"/>
                                        <p:tgtEl>
                                          <p:spTgt spid="10"/>
                                        </p:tgtEl>
                                        <p:attrNameLst>
                                          <p:attrName>ppt_x</p:attrName>
                                        </p:attrNameLst>
                                      </p:cBhvr>
                                      <p:tavLst>
                                        <p:tav tm="0">
                                          <p:val>
                                            <p:strVal val="#ppt_x"/>
                                          </p:val>
                                        </p:tav>
                                        <p:tav tm="100000">
                                          <p:val>
                                            <p:strVal val="#ppt_x"/>
                                          </p:val>
                                        </p:tav>
                                      </p:tavLst>
                                    </p:anim>
                                    <p:anim calcmode="lin" valueType="num">
                                      <p:cBhvr>
                                        <p:cTn id="26" dur="2000" fill="hold"/>
                                        <p:tgtEl>
                                          <p:spTgt spid="10"/>
                                        </p:tgtEl>
                                        <p:attrNameLst>
                                          <p:attrName>ppt_y</p:attrName>
                                        </p:attrNameLst>
                                      </p:cBhvr>
                                      <p:tavLst>
                                        <p:tav tm="0">
                                          <p:val>
                                            <p:strVal val="#ppt_y-.1"/>
                                          </p:val>
                                        </p:tav>
                                        <p:tav tm="100000">
                                          <p:val>
                                            <p:strVal val="#ppt_y"/>
                                          </p:val>
                                        </p:tav>
                                      </p:tavLst>
                                    </p:anim>
                                  </p:childTnLst>
                                </p:cTn>
                              </p:par>
                              <p:par>
                                <p:cTn id="27" presetID="47" presetClass="entr" presetSubtype="0" repeatCount="indefinite"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2000"/>
                                        <p:tgtEl>
                                          <p:spTgt spid="12"/>
                                        </p:tgtEl>
                                      </p:cBhvr>
                                    </p:animEffect>
                                    <p:anim calcmode="lin" valueType="num">
                                      <p:cBhvr>
                                        <p:cTn id="30" dur="2000" fill="hold"/>
                                        <p:tgtEl>
                                          <p:spTgt spid="12"/>
                                        </p:tgtEl>
                                        <p:attrNameLst>
                                          <p:attrName>ppt_x</p:attrName>
                                        </p:attrNameLst>
                                      </p:cBhvr>
                                      <p:tavLst>
                                        <p:tav tm="0">
                                          <p:val>
                                            <p:strVal val="#ppt_x"/>
                                          </p:val>
                                        </p:tav>
                                        <p:tav tm="100000">
                                          <p:val>
                                            <p:strVal val="#ppt_x"/>
                                          </p:val>
                                        </p:tav>
                                      </p:tavLst>
                                    </p:anim>
                                    <p:anim calcmode="lin" valueType="num">
                                      <p:cBhvr>
                                        <p:cTn id="31" dur="2000" fill="hold"/>
                                        <p:tgtEl>
                                          <p:spTgt spid="12"/>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16" presetClass="entr" presetSubtype="21"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barn(inVertical)">
                                      <p:cBhvr>
                                        <p:cTn id="35" dur="500"/>
                                        <p:tgtEl>
                                          <p:spTgt spid="5"/>
                                        </p:tgtEl>
                                      </p:cBhvr>
                                    </p:animEffect>
                                  </p:childTnLst>
                                </p:cTn>
                              </p:par>
                            </p:childTnLst>
                          </p:cTn>
                        </p:par>
                        <p:par>
                          <p:cTn id="36" fill="hold">
                            <p:stCondLst>
                              <p:cond delay="2500"/>
                            </p:stCondLst>
                            <p:childTnLst>
                              <p:par>
                                <p:cTn id="37" presetID="12" presetClass="entr" presetSubtype="8"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p:tgtEl>
                                          <p:spTgt spid="8"/>
                                        </p:tgtEl>
                                        <p:attrNameLst>
                                          <p:attrName>ppt_x</p:attrName>
                                        </p:attrNameLst>
                                      </p:cBhvr>
                                      <p:tavLst>
                                        <p:tav tm="0">
                                          <p:val>
                                            <p:strVal val="#ppt_x-#ppt_w*1.125000"/>
                                          </p:val>
                                        </p:tav>
                                        <p:tav tm="100000">
                                          <p:val>
                                            <p:strVal val="#ppt_x"/>
                                          </p:val>
                                        </p:tav>
                                      </p:tavLst>
                                    </p:anim>
                                    <p:animEffect transition="in" filter="wipe(right)">
                                      <p:cBhvr>
                                        <p:cTn id="40" dur="500"/>
                                        <p:tgtEl>
                                          <p:spTgt spid="8"/>
                                        </p:tgtEl>
                                      </p:cBhvr>
                                    </p:animEffect>
                                  </p:childTnLst>
                                </p:cTn>
                              </p:par>
                            </p:childTnLst>
                          </p:cTn>
                        </p:par>
                        <p:par>
                          <p:cTn id="41" fill="hold">
                            <p:stCondLst>
                              <p:cond delay="3000"/>
                            </p:stCondLst>
                            <p:childTnLst>
                              <p:par>
                                <p:cTn id="42" presetID="22" presetClass="entr" presetSubtype="4" fill="hold" nodeType="after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wipe(down)">
                                      <p:cBhvr>
                                        <p:cTn id="44" dur="500"/>
                                        <p:tgtEl>
                                          <p:spTgt spid="4"/>
                                        </p:tgtEl>
                                      </p:cBhvr>
                                    </p:animEffect>
                                  </p:childTnLst>
                                </p:cTn>
                              </p:par>
                            </p:childTnLst>
                          </p:cTn>
                        </p:par>
                        <p:par>
                          <p:cTn id="45" fill="hold">
                            <p:stCondLst>
                              <p:cond delay="3500"/>
                            </p:stCondLst>
                            <p:childTnLst>
                              <p:par>
                                <p:cTn id="46" presetID="42" presetClass="entr" presetSubtype="0"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fade">
                                      <p:cBhvr>
                                        <p:cTn id="48" dur="1000"/>
                                        <p:tgtEl>
                                          <p:spTgt spid="3"/>
                                        </p:tgtEl>
                                      </p:cBhvr>
                                    </p:animEffect>
                                    <p:anim calcmode="lin" valueType="num">
                                      <p:cBhvr>
                                        <p:cTn id="49" dur="1000" fill="hold"/>
                                        <p:tgtEl>
                                          <p:spTgt spid="3"/>
                                        </p:tgtEl>
                                        <p:attrNameLst>
                                          <p:attrName>ppt_x</p:attrName>
                                        </p:attrNameLst>
                                      </p:cBhvr>
                                      <p:tavLst>
                                        <p:tav tm="0">
                                          <p:val>
                                            <p:strVal val="#ppt_x"/>
                                          </p:val>
                                        </p:tav>
                                        <p:tav tm="100000">
                                          <p:val>
                                            <p:strVal val="#ppt_x"/>
                                          </p:val>
                                        </p:tav>
                                      </p:tavLst>
                                    </p:anim>
                                    <p:anim calcmode="lin" valueType="num">
                                      <p:cBhvr>
                                        <p:cTn id="50" dur="1000" fill="hold"/>
                                        <p:tgtEl>
                                          <p:spTgt spid="3"/>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22" presetClass="entr" presetSubtype="4" fill="hold" nodeType="after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wipe(down)">
                                      <p:cBhvr>
                                        <p:cTn id="54" dur="500"/>
                                        <p:tgtEl>
                                          <p:spTgt spid="7"/>
                                        </p:tgtEl>
                                      </p:cBhvr>
                                    </p:animEffect>
                                  </p:childTnLst>
                                </p:cTn>
                              </p:par>
                              <p:par>
                                <p:cTn id="55" presetID="22" presetClass="entr" presetSubtype="4" fill="hold" nodeType="with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wipe(down)">
                                      <p:cBhvr>
                                        <p:cTn id="57" dur="500"/>
                                        <p:tgtEl>
                                          <p:spTgt spid="6"/>
                                        </p:tgtEl>
                                      </p:cBhvr>
                                    </p:animEffect>
                                  </p:childTnLst>
                                </p:cTn>
                              </p:par>
                            </p:childTnLst>
                          </p:cTn>
                        </p:par>
                        <p:par>
                          <p:cTn id="58" fill="hold">
                            <p:stCondLst>
                              <p:cond delay="5000"/>
                            </p:stCondLst>
                            <p:childTnLst>
                              <p:par>
                                <p:cTn id="59" presetID="6" presetClass="emph" presetSubtype="0" fill="hold" nodeType="afterEffect">
                                  <p:stCondLst>
                                    <p:cond delay="0"/>
                                  </p:stCondLst>
                                  <p:childTnLst>
                                    <p:animScale>
                                      <p:cBhvr>
                                        <p:cTn id="60" dur="2000" fill="hold"/>
                                        <p:tgtEl>
                                          <p:spTgt spid="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617" y="17472"/>
            <a:ext cx="12192000" cy="6876569"/>
          </a:xfrm>
          <a:prstGeom prst="rect">
            <a:avLst/>
          </a:prstGeom>
        </p:spPr>
      </p:pic>
      <p:pic>
        <p:nvPicPr>
          <p:cNvPr id="5" name="图片 3"/>
          <p:cNvPicPr>
            <a:picLocks noChangeAspect="1"/>
          </p:cNvPicPr>
          <p:nvPr/>
        </p:nvPicPr>
        <p:blipFill>
          <a:blip r:embed="rId3" cstate="print">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a:off x="-220133" y="3974088"/>
            <a:ext cx="12709500" cy="2919953"/>
          </a:xfrm>
          <a:prstGeom prst="rect">
            <a:avLst/>
          </a:prstGeom>
        </p:spPr>
      </p:pic>
      <p:pic>
        <p:nvPicPr>
          <p:cNvPr id="6"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90945" y="4223199"/>
            <a:ext cx="3121267" cy="1880796"/>
          </a:xfrm>
          <a:prstGeom prst="rect">
            <a:avLst/>
          </a:prstGeom>
        </p:spPr>
      </p:pic>
      <p:pic>
        <p:nvPicPr>
          <p:cNvPr id="7" name="Picture 3"/>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91350" y="3139011"/>
            <a:ext cx="708025" cy="331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2520458" y="3106337"/>
            <a:ext cx="696967" cy="1692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图片 21"/>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flipH="1">
            <a:off x="1114682" y="4050560"/>
            <a:ext cx="3493413" cy="2903651"/>
          </a:xfrm>
          <a:prstGeom prst="rect">
            <a:avLst/>
          </a:prstGeom>
        </p:spPr>
      </p:pic>
      <p:sp>
        <p:nvSpPr>
          <p:cNvPr id="10" name="TextBox 9"/>
          <p:cNvSpPr txBox="1"/>
          <p:nvPr/>
        </p:nvSpPr>
        <p:spPr>
          <a:xfrm>
            <a:off x="1948753" y="1603018"/>
            <a:ext cx="8863459" cy="1898084"/>
          </a:xfrm>
          <a:prstGeom prst="rect">
            <a:avLst/>
          </a:prstGeom>
          <a:noFill/>
        </p:spPr>
        <p:txBody>
          <a:bodyPr wrap="square">
            <a:spAutoFit/>
          </a:bodyPr>
          <a:lstStyle/>
          <a:p>
            <a:pPr algn="ctr" defTabSz="683882" fontAlgn="base">
              <a:spcBef>
                <a:spcPct val="0"/>
              </a:spcBef>
              <a:spcAft>
                <a:spcPct val="0"/>
              </a:spcAft>
              <a:defRPr/>
            </a:pPr>
            <a:r>
              <a:rPr lang="en-US" sz="5867"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TUẦN 33</a:t>
            </a:r>
          </a:p>
          <a:p>
            <a:pPr algn="ctr" defTabSz="683882" fontAlgn="base">
              <a:spcBef>
                <a:spcPct val="0"/>
              </a:spcBef>
              <a:spcAft>
                <a:spcPct val="0"/>
              </a:spcAft>
              <a:defRPr/>
            </a:pPr>
            <a:r>
              <a:rPr lang="en-US" sz="5867"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ĐỌC MỞ RỘNG </a:t>
            </a:r>
          </a:p>
        </p:txBody>
      </p:sp>
      <p:sp>
        <p:nvSpPr>
          <p:cNvPr id="11" name="TextBox 10"/>
          <p:cNvSpPr txBox="1"/>
          <p:nvPr/>
        </p:nvSpPr>
        <p:spPr>
          <a:xfrm>
            <a:off x="3407804" y="300165"/>
            <a:ext cx="7036349" cy="523220"/>
          </a:xfrm>
          <a:prstGeom prst="rect">
            <a:avLst/>
          </a:prstGeom>
          <a:noFill/>
        </p:spPr>
        <p:txBody>
          <a:bodyPr wrap="square" rtlCol="0">
            <a:spAutoFit/>
          </a:bodyPr>
          <a:lstStyle/>
          <a:p>
            <a:pPr defTabSz="914377">
              <a:defRPr/>
            </a:pPr>
            <a:endParaRPr lang="en-US" sz="2800" b="1" dirty="0">
              <a:solidFill>
                <a:prstClr val="black"/>
              </a:solidFill>
              <a:latin typeface="Times New Roman" panose="02020603050405020304" pitchFamily="18" charset="0"/>
              <a:ea typeface="HP001" panose="020B0603050302020204" pitchFamily="34" charset="0"/>
              <a:cs typeface="Times New Roman" panose="02020603050405020304" pitchFamily="18" charset="0"/>
            </a:endParaRPr>
          </a:p>
        </p:txBody>
      </p:sp>
      <p:sp>
        <p:nvSpPr>
          <p:cNvPr id="12" name="TextBox 11"/>
          <p:cNvSpPr txBox="1"/>
          <p:nvPr/>
        </p:nvSpPr>
        <p:spPr>
          <a:xfrm>
            <a:off x="4574385" y="6103993"/>
            <a:ext cx="5339051" cy="523220"/>
          </a:xfrm>
          <a:prstGeom prst="rect">
            <a:avLst/>
          </a:prstGeom>
          <a:noFill/>
        </p:spPr>
        <p:txBody>
          <a:bodyPr wrap="square" rtlCol="0">
            <a:spAutoFit/>
          </a:bodyPr>
          <a:lstStyle/>
          <a:p>
            <a:pPr defTabSz="914377">
              <a:defRPr/>
            </a:pPr>
            <a:endParaRPr lang="en-US" sz="2800" dirty="0">
              <a:solidFill>
                <a:prstClr val="black"/>
              </a:solidFill>
              <a:latin typeface="Times New Roman" panose="02020603050405020304" pitchFamily="18" charset="0"/>
              <a:cs typeface="Times New Roman" panose="02020603050405020304" pitchFamily="18" charset="0"/>
            </a:endParaRPr>
          </a:p>
        </p:txBody>
      </p:sp>
      <p:pic>
        <p:nvPicPr>
          <p:cNvPr id="13" name="Picture 2" descr="Party Love Sticker by Muchable for iOS &amp; Android | GIPHY"/>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344200" y="412807"/>
            <a:ext cx="3991171" cy="399117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Flying Blue Bird Sticker by McHone Cartoons for iOS &amp; Android | GIPHY"/>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4760792" y="-1205954"/>
            <a:ext cx="2670416"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6698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1000" fill="hold"/>
                                        <p:tgtEl>
                                          <p:spTgt spid="6"/>
                                        </p:tgtEl>
                                        <p:attrNameLst>
                                          <p:attrName>ppt_x</p:attrName>
                                        </p:attrNameLst>
                                      </p:cBhvr>
                                      <p:tavLst>
                                        <p:tav tm="0">
                                          <p:val>
                                            <p:strVal val="1+#ppt_w/2"/>
                                          </p:val>
                                        </p:tav>
                                        <p:tav tm="100000">
                                          <p:val>
                                            <p:strVal val="#ppt_x"/>
                                          </p:val>
                                        </p:tav>
                                      </p:tavLst>
                                    </p:anim>
                                    <p:anim calcmode="lin" valueType="num">
                                      <p:cBhvr additive="base">
                                        <p:cTn id="14" dur="1000" fill="hold"/>
                                        <p:tgtEl>
                                          <p:spTgt spid="6"/>
                                        </p:tgtEl>
                                        <p:attrNameLst>
                                          <p:attrName>ppt_y</p:attrName>
                                        </p:attrNameLst>
                                      </p:cBhvr>
                                      <p:tavLst>
                                        <p:tav tm="0">
                                          <p:val>
                                            <p:strVal val="#ppt_y"/>
                                          </p:val>
                                        </p:tav>
                                        <p:tav tm="100000">
                                          <p:val>
                                            <p:strVal val="#ppt_y"/>
                                          </p:val>
                                        </p:tav>
                                      </p:tavLst>
                                    </p:anim>
                                  </p:childTnLst>
                                </p:cTn>
                              </p:par>
                            </p:childTnLst>
                          </p:cTn>
                        </p:par>
                        <p:par>
                          <p:cTn id="15" fill="hold">
                            <p:stCondLst>
                              <p:cond delay="2000"/>
                            </p:stCondLst>
                            <p:childTnLst>
                              <p:par>
                                <p:cTn id="16" presetID="12" presetClass="entr" presetSubtype="8"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p:tgtEl>
                                          <p:spTgt spid="9"/>
                                        </p:tgtEl>
                                        <p:attrNameLst>
                                          <p:attrName>ppt_x</p:attrName>
                                        </p:attrNameLst>
                                      </p:cBhvr>
                                      <p:tavLst>
                                        <p:tav tm="0">
                                          <p:val>
                                            <p:strVal val="#ppt_x-#ppt_w*1.125000"/>
                                          </p:val>
                                        </p:tav>
                                        <p:tav tm="100000">
                                          <p:val>
                                            <p:strVal val="#ppt_x"/>
                                          </p:val>
                                        </p:tav>
                                      </p:tavLst>
                                    </p:anim>
                                    <p:animEffect transition="in" filter="wipe(right)">
                                      <p:cBhvr>
                                        <p:cTn id="19" dur="500"/>
                                        <p:tgtEl>
                                          <p:spTgt spid="9"/>
                                        </p:tgtEl>
                                      </p:cBhvr>
                                    </p:animEffect>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32" presetClass="emph" presetSubtype="0" fill="hold" nodeType="clickEffect">
                                  <p:stCondLst>
                                    <p:cond delay="0"/>
                                  </p:stCondLst>
                                  <p:childTnLst>
                                    <p:animRot by="120000">
                                      <p:cBhvr>
                                        <p:cTn id="35" dur="100" fill="hold">
                                          <p:stCondLst>
                                            <p:cond delay="0"/>
                                          </p:stCondLst>
                                        </p:cTn>
                                        <p:tgtEl>
                                          <p:spTgt spid="10">
                                            <p:txEl>
                                              <p:pRg st="0" end="0"/>
                                            </p:txEl>
                                          </p:spTgt>
                                        </p:tgtEl>
                                        <p:attrNameLst>
                                          <p:attrName>r</p:attrName>
                                        </p:attrNameLst>
                                      </p:cBhvr>
                                    </p:animRot>
                                    <p:animRot by="-240000">
                                      <p:cBhvr>
                                        <p:cTn id="36" dur="200" fill="hold">
                                          <p:stCondLst>
                                            <p:cond delay="200"/>
                                          </p:stCondLst>
                                        </p:cTn>
                                        <p:tgtEl>
                                          <p:spTgt spid="10">
                                            <p:txEl>
                                              <p:pRg st="0" end="0"/>
                                            </p:txEl>
                                          </p:spTgt>
                                        </p:tgtEl>
                                        <p:attrNameLst>
                                          <p:attrName>r</p:attrName>
                                        </p:attrNameLst>
                                      </p:cBhvr>
                                    </p:animRot>
                                    <p:animRot by="240000">
                                      <p:cBhvr>
                                        <p:cTn id="37" dur="200" fill="hold">
                                          <p:stCondLst>
                                            <p:cond delay="400"/>
                                          </p:stCondLst>
                                        </p:cTn>
                                        <p:tgtEl>
                                          <p:spTgt spid="10">
                                            <p:txEl>
                                              <p:pRg st="0" end="0"/>
                                            </p:txEl>
                                          </p:spTgt>
                                        </p:tgtEl>
                                        <p:attrNameLst>
                                          <p:attrName>r</p:attrName>
                                        </p:attrNameLst>
                                      </p:cBhvr>
                                    </p:animRot>
                                    <p:animRot by="-240000">
                                      <p:cBhvr>
                                        <p:cTn id="38" dur="200" fill="hold">
                                          <p:stCondLst>
                                            <p:cond delay="600"/>
                                          </p:stCondLst>
                                        </p:cTn>
                                        <p:tgtEl>
                                          <p:spTgt spid="10">
                                            <p:txEl>
                                              <p:pRg st="0" end="0"/>
                                            </p:txEl>
                                          </p:spTgt>
                                        </p:tgtEl>
                                        <p:attrNameLst>
                                          <p:attrName>r</p:attrName>
                                        </p:attrNameLst>
                                      </p:cBhvr>
                                    </p:animRot>
                                    <p:animRot by="120000">
                                      <p:cBhvr>
                                        <p:cTn id="39" dur="200" fill="hold">
                                          <p:stCondLst>
                                            <p:cond delay="800"/>
                                          </p:stCondLst>
                                        </p:cTn>
                                        <p:tgtEl>
                                          <p:spTgt spid="10">
                                            <p:txEl>
                                              <p:pRg st="0" end="0"/>
                                            </p:txEl>
                                          </p:spTgt>
                                        </p:tgtEl>
                                        <p:attrNameLst>
                                          <p:attrName>r</p:attrName>
                                        </p:attrNameLst>
                                      </p:cBhvr>
                                    </p:animRot>
                                  </p:childTnLst>
                                </p:cTn>
                              </p:par>
                            </p:childTnLst>
                          </p:cTn>
                        </p:par>
                      </p:childTnLst>
                    </p:cTn>
                  </p:par>
                  <p:par>
                    <p:cTn id="40" fill="hold">
                      <p:stCondLst>
                        <p:cond delay="indefinite"/>
                      </p:stCondLst>
                      <p:childTnLst>
                        <p:par>
                          <p:cTn id="41" fill="hold">
                            <p:stCondLst>
                              <p:cond delay="0"/>
                            </p:stCondLst>
                            <p:childTnLst>
                              <p:par>
                                <p:cTn id="42" presetID="32" presetClass="emph" presetSubtype="0" fill="hold" nodeType="clickEffect">
                                  <p:stCondLst>
                                    <p:cond delay="0"/>
                                  </p:stCondLst>
                                  <p:childTnLst>
                                    <p:animRot by="120000">
                                      <p:cBhvr>
                                        <p:cTn id="43" dur="100" fill="hold">
                                          <p:stCondLst>
                                            <p:cond delay="0"/>
                                          </p:stCondLst>
                                        </p:cTn>
                                        <p:tgtEl>
                                          <p:spTgt spid="10">
                                            <p:txEl>
                                              <p:pRg st="1" end="1"/>
                                            </p:txEl>
                                          </p:spTgt>
                                        </p:tgtEl>
                                        <p:attrNameLst>
                                          <p:attrName>r</p:attrName>
                                        </p:attrNameLst>
                                      </p:cBhvr>
                                    </p:animRot>
                                    <p:animRot by="-240000">
                                      <p:cBhvr>
                                        <p:cTn id="44" dur="200" fill="hold">
                                          <p:stCondLst>
                                            <p:cond delay="200"/>
                                          </p:stCondLst>
                                        </p:cTn>
                                        <p:tgtEl>
                                          <p:spTgt spid="10">
                                            <p:txEl>
                                              <p:pRg st="1" end="1"/>
                                            </p:txEl>
                                          </p:spTgt>
                                        </p:tgtEl>
                                        <p:attrNameLst>
                                          <p:attrName>r</p:attrName>
                                        </p:attrNameLst>
                                      </p:cBhvr>
                                    </p:animRot>
                                    <p:animRot by="240000">
                                      <p:cBhvr>
                                        <p:cTn id="45" dur="200" fill="hold">
                                          <p:stCondLst>
                                            <p:cond delay="400"/>
                                          </p:stCondLst>
                                        </p:cTn>
                                        <p:tgtEl>
                                          <p:spTgt spid="10">
                                            <p:txEl>
                                              <p:pRg st="1" end="1"/>
                                            </p:txEl>
                                          </p:spTgt>
                                        </p:tgtEl>
                                        <p:attrNameLst>
                                          <p:attrName>r</p:attrName>
                                        </p:attrNameLst>
                                      </p:cBhvr>
                                    </p:animRot>
                                    <p:animRot by="-240000">
                                      <p:cBhvr>
                                        <p:cTn id="46" dur="200" fill="hold">
                                          <p:stCondLst>
                                            <p:cond delay="600"/>
                                          </p:stCondLst>
                                        </p:cTn>
                                        <p:tgtEl>
                                          <p:spTgt spid="10">
                                            <p:txEl>
                                              <p:pRg st="1" end="1"/>
                                            </p:txEl>
                                          </p:spTgt>
                                        </p:tgtEl>
                                        <p:attrNameLst>
                                          <p:attrName>r</p:attrName>
                                        </p:attrNameLst>
                                      </p:cBhvr>
                                    </p:animRot>
                                    <p:animRot by="120000">
                                      <p:cBhvr>
                                        <p:cTn id="47" dur="200" fill="hold">
                                          <p:stCondLst>
                                            <p:cond delay="800"/>
                                          </p:stCondLst>
                                        </p:cTn>
                                        <p:tgtEl>
                                          <p:spTgt spid="10">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762" y="1"/>
            <a:ext cx="12188239" cy="6947295"/>
            <a:chOff x="0" y="0"/>
            <a:chExt cx="12192000" cy="6949439"/>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949439"/>
            </a:xfrm>
            <a:prstGeom prst="rect">
              <a:avLst/>
            </a:prstGeom>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456"/>
            <a:stretch/>
          </p:blipFill>
          <p:spPr>
            <a:xfrm>
              <a:off x="169818" y="248195"/>
              <a:ext cx="11782696" cy="6466114"/>
            </a:xfrm>
            <a:prstGeom prst="rect">
              <a:avLst/>
            </a:prstGeom>
          </p:spPr>
        </p:pic>
      </p:grpSp>
      <p:sp>
        <p:nvSpPr>
          <p:cNvPr id="5" name="TextBox 4"/>
          <p:cNvSpPr txBox="1"/>
          <p:nvPr/>
        </p:nvSpPr>
        <p:spPr>
          <a:xfrm>
            <a:off x="2779357" y="714615"/>
            <a:ext cx="8697179" cy="646203"/>
          </a:xfrm>
          <a:prstGeom prst="rect">
            <a:avLst/>
          </a:prstGeom>
          <a:noFill/>
        </p:spPr>
        <p:txBody>
          <a:bodyPr wrap="square" rtlCol="0">
            <a:spAutoFit/>
          </a:bodyPr>
          <a:lstStyle/>
          <a:p>
            <a:r>
              <a:rPr lang="en-US" sz="3599" b="1" dirty="0" err="1">
                <a:solidFill>
                  <a:schemeClr val="bg1"/>
                </a:solidFill>
                <a:latin typeface="HP001 4 hàng" panose="020B0603050302020204" pitchFamily="34" charset="0"/>
              </a:rPr>
              <a:t>Thứ</a:t>
            </a:r>
            <a:r>
              <a:rPr lang="en-US" sz="3599" b="1" dirty="0">
                <a:solidFill>
                  <a:schemeClr val="bg1"/>
                </a:solidFill>
                <a:latin typeface="HP001 4 hàng" panose="020B0603050302020204" pitchFamily="34" charset="0"/>
              </a:rPr>
              <a:t> </a:t>
            </a:r>
            <a:r>
              <a:rPr lang="en-US" sz="3599" b="1" dirty="0" err="1">
                <a:solidFill>
                  <a:schemeClr val="bg1"/>
                </a:solidFill>
                <a:latin typeface="HP001 4 hàng" panose="020B0603050302020204" pitchFamily="34" charset="0"/>
              </a:rPr>
              <a:t>sáu</a:t>
            </a:r>
            <a:r>
              <a:rPr lang="en-US" sz="3599" b="1" dirty="0">
                <a:solidFill>
                  <a:schemeClr val="bg1"/>
                </a:solidFill>
                <a:latin typeface="HP001 4 hàng" panose="020B0603050302020204" pitchFamily="34" charset="0"/>
              </a:rPr>
              <a:t> </a:t>
            </a:r>
            <a:r>
              <a:rPr lang="en-US" sz="3599" b="1" dirty="0" err="1">
                <a:solidFill>
                  <a:schemeClr val="bg1"/>
                </a:solidFill>
                <a:latin typeface="HP001 4 hàng" panose="020B0603050302020204" pitchFamily="34" charset="0"/>
              </a:rPr>
              <a:t>ngày</a:t>
            </a:r>
            <a:r>
              <a:rPr lang="en-US" sz="3599" b="1" dirty="0">
                <a:solidFill>
                  <a:schemeClr val="bg1"/>
                </a:solidFill>
                <a:latin typeface="HP001 4 hàng" panose="020B0603050302020204" pitchFamily="34" charset="0"/>
              </a:rPr>
              <a:t>    </a:t>
            </a:r>
            <a:r>
              <a:rPr lang="en-US" sz="3599" b="1" dirty="0" err="1">
                <a:solidFill>
                  <a:schemeClr val="bg1"/>
                </a:solidFill>
                <a:latin typeface="HP001 4 hàng" panose="020B0603050302020204" pitchFamily="34" charset="0"/>
              </a:rPr>
              <a:t>tháng</a:t>
            </a:r>
            <a:r>
              <a:rPr lang="en-US" sz="3599" b="1" dirty="0">
                <a:solidFill>
                  <a:schemeClr val="bg1"/>
                </a:solidFill>
                <a:latin typeface="HP001 4 hàng" panose="020B0603050302020204" pitchFamily="34" charset="0"/>
              </a:rPr>
              <a:t> 5 </a:t>
            </a:r>
            <a:r>
              <a:rPr lang="en-US" sz="3599" b="1" dirty="0" err="1">
                <a:solidFill>
                  <a:schemeClr val="bg1"/>
                </a:solidFill>
                <a:latin typeface="HP001 4 hàng" panose="020B0603050302020204" pitchFamily="34" charset="0"/>
              </a:rPr>
              <a:t>năm</a:t>
            </a:r>
            <a:r>
              <a:rPr lang="en-US" sz="3599" b="1" dirty="0">
                <a:solidFill>
                  <a:schemeClr val="bg1"/>
                </a:solidFill>
                <a:latin typeface="HP001 4 hàng" panose="020B0603050302020204" pitchFamily="34" charset="0"/>
              </a:rPr>
              <a:t> 2023 </a:t>
            </a:r>
          </a:p>
        </p:txBody>
      </p:sp>
      <p:sp>
        <p:nvSpPr>
          <p:cNvPr id="6" name="TextBox 5"/>
          <p:cNvSpPr txBox="1"/>
          <p:nvPr/>
        </p:nvSpPr>
        <p:spPr>
          <a:xfrm>
            <a:off x="4464940" y="1525090"/>
            <a:ext cx="2921221" cy="646203"/>
          </a:xfrm>
          <a:prstGeom prst="rect">
            <a:avLst/>
          </a:prstGeom>
          <a:noFill/>
        </p:spPr>
        <p:txBody>
          <a:bodyPr wrap="square" rtlCol="0">
            <a:spAutoFit/>
          </a:bodyPr>
          <a:lstStyle/>
          <a:p>
            <a:r>
              <a:rPr lang="en-US" sz="3599" b="1" dirty="0">
                <a:solidFill>
                  <a:schemeClr val="bg1"/>
                </a:solidFill>
                <a:latin typeface="HP001 4 hàng" panose="020B0603050302020204" pitchFamily="34" charset="0"/>
              </a:rPr>
              <a:t>Tiếng Việt </a:t>
            </a:r>
          </a:p>
        </p:txBody>
      </p:sp>
      <p:sp>
        <p:nvSpPr>
          <p:cNvPr id="7" name="TextBox 6"/>
          <p:cNvSpPr txBox="1"/>
          <p:nvPr/>
        </p:nvSpPr>
        <p:spPr>
          <a:xfrm>
            <a:off x="3933971" y="2316964"/>
            <a:ext cx="4808248" cy="584775"/>
          </a:xfrm>
          <a:prstGeom prst="rect">
            <a:avLst/>
          </a:prstGeom>
          <a:noFill/>
        </p:spPr>
        <p:txBody>
          <a:bodyPr wrap="square" rtlCol="0">
            <a:spAutoFit/>
          </a:bodyPr>
          <a:lstStyle/>
          <a:p>
            <a:r>
              <a:rPr lang="en-US" sz="3200" b="1">
                <a:solidFill>
                  <a:srgbClr val="FFFF00"/>
                </a:solidFill>
                <a:latin typeface="HP001 4 hàng" panose="020B0603050302020204" pitchFamily="34" charset="0"/>
              </a:rPr>
              <a:t>Bài 28: Đọc mở rộng </a:t>
            </a:r>
            <a:endParaRPr lang="en-US" sz="3200" b="1" dirty="0">
              <a:solidFill>
                <a:srgbClr val="FFFF00"/>
              </a:solidFill>
              <a:latin typeface="HP001 4 hàng" panose="020B0603050302020204" pitchFamily="34" charset="0"/>
            </a:endParaRPr>
          </a:p>
        </p:txBody>
      </p:sp>
      <p:pic>
        <p:nvPicPr>
          <p:cNvPr id="8" name="Picture 7"/>
          <p:cNvPicPr>
            <a:picLocks noChangeAspect="1"/>
          </p:cNvPicPr>
          <p:nvPr/>
        </p:nvPicPr>
        <p:blipFill>
          <a:blip r:embed="rId4"/>
          <a:stretch>
            <a:fillRect/>
          </a:stretch>
        </p:blipFill>
        <p:spPr>
          <a:xfrm>
            <a:off x="3063779" y="1908684"/>
            <a:ext cx="630780" cy="816559"/>
          </a:xfrm>
          <a:prstGeom prst="rect">
            <a:avLst/>
          </a:prstGeom>
        </p:spPr>
      </p:pic>
      <p:pic>
        <p:nvPicPr>
          <p:cNvPr id="9" name="Picture 8"/>
          <p:cNvPicPr>
            <a:picLocks noChangeAspect="1"/>
          </p:cNvPicPr>
          <p:nvPr/>
        </p:nvPicPr>
        <p:blipFill>
          <a:blip r:embed="rId5"/>
          <a:stretch>
            <a:fillRect/>
          </a:stretch>
        </p:blipFill>
        <p:spPr>
          <a:xfrm>
            <a:off x="8903078" y="5139819"/>
            <a:ext cx="3169217" cy="1572419"/>
          </a:xfrm>
          <a:prstGeom prst="rect">
            <a:avLst/>
          </a:prstGeom>
        </p:spPr>
      </p:pic>
      <p:sp>
        <p:nvSpPr>
          <p:cNvPr id="10" name="Rectangle 9">
            <a:extLst>
              <a:ext uri="{FF2B5EF4-FFF2-40B4-BE49-F238E27FC236}">
                <a16:creationId xmlns:a16="http://schemas.microsoft.com/office/drawing/2014/main" id="{99AD56D0-03BD-4F43-A5DD-CAB437E18F59}"/>
              </a:ext>
            </a:extLst>
          </p:cNvPr>
          <p:cNvSpPr/>
          <p:nvPr/>
        </p:nvSpPr>
        <p:spPr>
          <a:xfrm>
            <a:off x="1005975" y="191702"/>
            <a:ext cx="10231927" cy="439565"/>
          </a:xfrm>
          <a:prstGeom prst="rect">
            <a:avLst/>
          </a:prstGeom>
          <a:noFill/>
        </p:spPr>
        <p:txBody>
          <a:bodyPr wrap="square" lIns="87081" tIns="43540" rIns="87081" bIns="4354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462863"/>
            <a:r>
              <a:rPr lang="en-US" sz="2285" b="1">
                <a:ln w="11430"/>
                <a:solidFill>
                  <a:srgbClr val="FF0000"/>
                </a:solidFill>
                <a:effectLst>
                  <a:outerShdw blurRad="50800" dist="39000" dir="5460000" algn="tl">
                    <a:srgbClr val="000000">
                      <a:alpha val="38000"/>
                    </a:srgbClr>
                  </a:outerShdw>
                </a:effectLst>
                <a:latin typeface="+mj-lt"/>
                <a:cs typeface="Times New Roman" pitchFamily="18" charset="0"/>
              </a:rPr>
              <a:t> </a:t>
            </a:r>
            <a:endParaRPr lang="en-US" sz="2667" b="1" dirty="0">
              <a:ln w="11430"/>
              <a:solidFill>
                <a:srgbClr val="FF0000"/>
              </a:solidFill>
              <a:effectLst>
                <a:outerShdw blurRad="50800" dist="39000" dir="5460000" algn="tl">
                  <a:srgbClr val="000000">
                    <a:alpha val="38000"/>
                  </a:srgbClr>
                </a:outerShdw>
              </a:effectLst>
              <a:latin typeface="+mj-lt"/>
              <a:cs typeface="Times New Roman" pitchFamily="18" charset="0"/>
            </a:endParaRPr>
          </a:p>
        </p:txBody>
      </p:sp>
    </p:spTree>
    <p:extLst>
      <p:ext uri="{BB962C8B-B14F-4D97-AF65-F5344CB8AC3E}">
        <p14:creationId xmlns:p14="http://schemas.microsoft.com/office/powerpoint/2010/main" val="3976474360"/>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21300CC-FF10-FA9C-F02A-CE54D4FDD1F7}"/>
              </a:ext>
            </a:extLst>
          </p:cNvPr>
          <p:cNvSpPr txBox="1"/>
          <p:nvPr/>
        </p:nvSpPr>
        <p:spPr>
          <a:xfrm>
            <a:off x="1119116" y="736979"/>
            <a:ext cx="9853684" cy="3603551"/>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                 </a:t>
            </a:r>
            <a:r>
              <a:rPr lang="en-US" sz="3200" dirty="0">
                <a:solidFill>
                  <a:srgbClr val="FF0000"/>
                </a:solidFill>
                <a:latin typeface="Times New Roman" panose="02020603050405020304" pitchFamily="18" charset="0"/>
                <a:cs typeface="Times New Roman" panose="02020603050405020304" pitchFamily="18" charset="0"/>
              </a:rPr>
              <a:t>YÊU CẦU CẦN ĐẠT</a:t>
            </a:r>
          </a:p>
          <a:p>
            <a:endParaRPr lang="en-US" sz="3200" dirty="0">
              <a:latin typeface="Times New Roman" panose="02020603050405020304" pitchFamily="18" charset="0"/>
              <a:cs typeface="Times New Roman" panose="02020603050405020304" pitchFamily="18" charset="0"/>
            </a:endParaRPr>
          </a:p>
          <a:p>
            <a:r>
              <a:rPr lang="en-US" sz="3200" dirty="0">
                <a:solidFill>
                  <a:srgbClr val="000000"/>
                </a:solidFill>
                <a:effectLst/>
                <a:latin typeface="Times New Roman" panose="02020603050405020304" pitchFamily="18" charset="0"/>
                <a:ea typeface="Times New Roman" panose="02020603050405020304" pitchFamily="18" charset="0"/>
              </a:rPr>
              <a:t>- </a:t>
            </a:r>
            <a:r>
              <a:rPr lang="vi-VN" sz="3200" dirty="0">
                <a:solidFill>
                  <a:srgbClr val="000000"/>
                </a:solidFill>
                <a:effectLst/>
                <a:latin typeface="Times New Roman" panose="02020603050405020304" pitchFamily="18" charset="0"/>
                <a:ea typeface="Times New Roman" panose="02020603050405020304" pitchFamily="18" charset="0"/>
              </a:rPr>
              <a:t>Biết tìm và đọc được một câu truyện dân gian Việt Nam.</a:t>
            </a:r>
            <a:endParaRPr lang="en-US" sz="3200" dirty="0">
              <a:effectLst/>
              <a:latin typeface="Times New Roman" panose="02020603050405020304" pitchFamily="18" charset="0"/>
              <a:ea typeface="Times New Roman" panose="02020603050405020304" pitchFamily="18" charset="0"/>
            </a:endParaRPr>
          </a:p>
          <a:p>
            <a:pPr indent="8255">
              <a:spcAft>
                <a:spcPts val="500"/>
              </a:spcAft>
            </a:pPr>
            <a:r>
              <a:rPr lang="fr-FR" sz="3200" dirty="0">
                <a:solidFill>
                  <a:srgbClr val="000000"/>
                </a:solidFill>
                <a:effectLst/>
                <a:latin typeface="Times New Roman" panose="02020603050405020304" pitchFamily="18" charset="0"/>
                <a:ea typeface="Times New Roman" panose="02020603050405020304" pitchFamily="18" charset="0"/>
              </a:rPr>
              <a:t>- Chia </a:t>
            </a:r>
            <a:r>
              <a:rPr lang="fr-FR" sz="3200" dirty="0" err="1">
                <a:solidFill>
                  <a:srgbClr val="000000"/>
                </a:solidFill>
                <a:effectLst/>
                <a:latin typeface="Times New Roman" panose="02020603050405020304" pitchFamily="18" charset="0"/>
                <a:ea typeface="Times New Roman" panose="02020603050405020304" pitchFamily="18" charset="0"/>
              </a:rPr>
              <a:t>sẻ</a:t>
            </a:r>
            <a:r>
              <a:rPr lang="fr-FR" sz="3200" dirty="0">
                <a:solidFill>
                  <a:srgbClr val="000000"/>
                </a:solidFill>
                <a:effectLst/>
                <a:latin typeface="Times New Roman" panose="02020603050405020304" pitchFamily="18" charset="0"/>
                <a:ea typeface="Times New Roman" panose="02020603050405020304" pitchFamily="18" charset="0"/>
              </a:rPr>
              <a:t> </a:t>
            </a:r>
            <a:r>
              <a:rPr lang="fr-FR" sz="3200" dirty="0" err="1">
                <a:solidFill>
                  <a:srgbClr val="000000"/>
                </a:solidFill>
                <a:effectLst/>
                <a:latin typeface="Times New Roman" panose="02020603050405020304" pitchFamily="18" charset="0"/>
                <a:ea typeface="Times New Roman" panose="02020603050405020304" pitchFamily="18" charset="0"/>
              </a:rPr>
              <a:t>cảm</a:t>
            </a:r>
            <a:r>
              <a:rPr lang="fr-FR" sz="3200" dirty="0">
                <a:solidFill>
                  <a:srgbClr val="000000"/>
                </a:solidFill>
                <a:effectLst/>
                <a:latin typeface="Times New Roman" panose="02020603050405020304" pitchFamily="18" charset="0"/>
                <a:ea typeface="Times New Roman" panose="02020603050405020304" pitchFamily="18" charset="0"/>
              </a:rPr>
              <a:t> </a:t>
            </a:r>
            <a:r>
              <a:rPr lang="fr-FR" sz="3200" dirty="0" err="1">
                <a:solidFill>
                  <a:srgbClr val="000000"/>
                </a:solidFill>
                <a:effectLst/>
                <a:latin typeface="Times New Roman" panose="02020603050405020304" pitchFamily="18" charset="0"/>
                <a:ea typeface="Times New Roman" panose="02020603050405020304" pitchFamily="18" charset="0"/>
              </a:rPr>
              <a:t>xúc</a:t>
            </a:r>
            <a:r>
              <a:rPr lang="fr-FR" sz="3200" dirty="0">
                <a:solidFill>
                  <a:srgbClr val="000000"/>
                </a:solidFill>
                <a:effectLst/>
                <a:latin typeface="Times New Roman" panose="02020603050405020304" pitchFamily="18" charset="0"/>
                <a:ea typeface="Times New Roman" panose="02020603050405020304" pitchFamily="18" charset="0"/>
              </a:rPr>
              <a:t> </a:t>
            </a:r>
            <a:r>
              <a:rPr lang="fr-FR" sz="3200" dirty="0" err="1">
                <a:solidFill>
                  <a:srgbClr val="000000"/>
                </a:solidFill>
                <a:effectLst/>
                <a:latin typeface="Times New Roman" panose="02020603050405020304" pitchFamily="18" charset="0"/>
                <a:ea typeface="Times New Roman" panose="02020603050405020304" pitchFamily="18" charset="0"/>
              </a:rPr>
              <a:t>về</a:t>
            </a:r>
            <a:r>
              <a:rPr lang="fr-FR" sz="3200" dirty="0">
                <a:solidFill>
                  <a:srgbClr val="000000"/>
                </a:solidFill>
                <a:effectLst/>
                <a:latin typeface="Times New Roman" panose="02020603050405020304" pitchFamily="18" charset="0"/>
                <a:ea typeface="Times New Roman" panose="02020603050405020304" pitchFamily="18" charset="0"/>
              </a:rPr>
              <a:t> </a:t>
            </a:r>
            <a:r>
              <a:rPr lang="fr-FR" sz="3200" dirty="0" err="1">
                <a:solidFill>
                  <a:srgbClr val="000000"/>
                </a:solidFill>
                <a:effectLst/>
                <a:latin typeface="Times New Roman" panose="02020603050405020304" pitchFamily="18" charset="0"/>
                <a:ea typeface="Times New Roman" panose="02020603050405020304" pitchFamily="18" charset="0"/>
              </a:rPr>
              <a:t>một</a:t>
            </a:r>
            <a:r>
              <a:rPr lang="fr-FR" sz="3200" dirty="0">
                <a:solidFill>
                  <a:srgbClr val="000000"/>
                </a:solidFill>
                <a:effectLst/>
                <a:latin typeface="Times New Roman" panose="02020603050405020304" pitchFamily="18" charset="0"/>
                <a:ea typeface="Times New Roman" panose="02020603050405020304" pitchFamily="18" charset="0"/>
              </a:rPr>
              <a:t> </a:t>
            </a:r>
            <a:r>
              <a:rPr lang="fr-FR" sz="3200" dirty="0" err="1">
                <a:solidFill>
                  <a:srgbClr val="000000"/>
                </a:solidFill>
                <a:effectLst/>
                <a:latin typeface="Times New Roman" panose="02020603050405020304" pitchFamily="18" charset="0"/>
                <a:ea typeface="Times New Roman" panose="02020603050405020304" pitchFamily="18" charset="0"/>
              </a:rPr>
              <a:t>nhân</a:t>
            </a:r>
            <a:r>
              <a:rPr lang="fr-FR" sz="3200" dirty="0">
                <a:solidFill>
                  <a:srgbClr val="000000"/>
                </a:solidFill>
                <a:effectLst/>
                <a:latin typeface="Times New Roman" panose="02020603050405020304" pitchFamily="18" charset="0"/>
                <a:ea typeface="Times New Roman" panose="02020603050405020304" pitchFamily="18" charset="0"/>
              </a:rPr>
              <a:t> </a:t>
            </a:r>
            <a:r>
              <a:rPr lang="fr-FR" sz="3200" dirty="0" err="1">
                <a:solidFill>
                  <a:srgbClr val="000000"/>
                </a:solidFill>
                <a:effectLst/>
                <a:latin typeface="Times New Roman" panose="02020603050405020304" pitchFamily="18" charset="0"/>
                <a:ea typeface="Times New Roman" panose="02020603050405020304" pitchFamily="18" charset="0"/>
              </a:rPr>
              <a:t>vật</a:t>
            </a:r>
            <a:r>
              <a:rPr lang="fr-FR" sz="3200" dirty="0">
                <a:solidFill>
                  <a:srgbClr val="000000"/>
                </a:solidFill>
                <a:effectLst/>
                <a:latin typeface="Times New Roman" panose="02020603050405020304" pitchFamily="18" charset="0"/>
                <a:ea typeface="Times New Roman" panose="02020603050405020304" pitchFamily="18" charset="0"/>
              </a:rPr>
              <a:t> </a:t>
            </a:r>
            <a:r>
              <a:rPr lang="fr-FR" sz="3200" dirty="0" err="1">
                <a:solidFill>
                  <a:srgbClr val="000000"/>
                </a:solidFill>
                <a:effectLst/>
                <a:latin typeface="Times New Roman" panose="02020603050405020304" pitchFamily="18" charset="0"/>
                <a:ea typeface="Times New Roman" panose="02020603050405020304" pitchFamily="18" charset="0"/>
              </a:rPr>
              <a:t>hoặc</a:t>
            </a:r>
            <a:r>
              <a:rPr lang="fr-FR" sz="3200" dirty="0">
                <a:solidFill>
                  <a:srgbClr val="000000"/>
                </a:solidFill>
                <a:effectLst/>
                <a:latin typeface="Times New Roman" panose="02020603050405020304" pitchFamily="18" charset="0"/>
                <a:ea typeface="Times New Roman" panose="02020603050405020304" pitchFamily="18" charset="0"/>
              </a:rPr>
              <a:t> </a:t>
            </a:r>
            <a:r>
              <a:rPr lang="fr-FR" sz="3200" dirty="0" err="1">
                <a:solidFill>
                  <a:srgbClr val="000000"/>
                </a:solidFill>
                <a:effectLst/>
                <a:latin typeface="Times New Roman" panose="02020603050405020304" pitchFamily="18" charset="0"/>
                <a:ea typeface="Times New Roman" panose="02020603050405020304" pitchFamily="18" charset="0"/>
              </a:rPr>
              <a:t>sự</a:t>
            </a:r>
            <a:r>
              <a:rPr lang="fr-FR" sz="3200" dirty="0">
                <a:solidFill>
                  <a:srgbClr val="000000"/>
                </a:solidFill>
                <a:effectLst/>
                <a:latin typeface="Times New Roman" panose="02020603050405020304" pitchFamily="18" charset="0"/>
                <a:ea typeface="Times New Roman" panose="02020603050405020304" pitchFamily="18" charset="0"/>
              </a:rPr>
              <a:t> </a:t>
            </a:r>
            <a:r>
              <a:rPr lang="fr-FR" sz="3200" dirty="0" err="1">
                <a:solidFill>
                  <a:srgbClr val="000000"/>
                </a:solidFill>
                <a:effectLst/>
                <a:latin typeface="Times New Roman" panose="02020603050405020304" pitchFamily="18" charset="0"/>
                <a:ea typeface="Times New Roman" panose="02020603050405020304" pitchFamily="18" charset="0"/>
              </a:rPr>
              <a:t>việc</a:t>
            </a:r>
            <a:r>
              <a:rPr lang="fr-FR" sz="3200" dirty="0">
                <a:solidFill>
                  <a:srgbClr val="000000"/>
                </a:solidFill>
                <a:effectLst/>
                <a:latin typeface="Times New Roman" panose="02020603050405020304" pitchFamily="18" charset="0"/>
                <a:ea typeface="Times New Roman" panose="02020603050405020304" pitchFamily="18" charset="0"/>
              </a:rPr>
              <a:t> </a:t>
            </a:r>
            <a:r>
              <a:rPr lang="fr-FR" sz="3200" dirty="0" err="1">
                <a:solidFill>
                  <a:srgbClr val="000000"/>
                </a:solidFill>
                <a:effectLst/>
                <a:latin typeface="Times New Roman" panose="02020603050405020304" pitchFamily="18" charset="0"/>
                <a:ea typeface="Times New Roman" panose="02020603050405020304" pitchFamily="18" charset="0"/>
              </a:rPr>
              <a:t>em</a:t>
            </a:r>
            <a:r>
              <a:rPr lang="fr-FR" sz="3200" dirty="0">
                <a:solidFill>
                  <a:srgbClr val="000000"/>
                </a:solidFill>
                <a:effectLst/>
                <a:latin typeface="Times New Roman" panose="02020603050405020304" pitchFamily="18" charset="0"/>
                <a:ea typeface="Times New Roman" panose="02020603050405020304" pitchFamily="18" charset="0"/>
              </a:rPr>
              <a:t> </a:t>
            </a:r>
            <a:r>
              <a:rPr lang="fr-FR" sz="3200" dirty="0" err="1">
                <a:solidFill>
                  <a:srgbClr val="000000"/>
                </a:solidFill>
                <a:effectLst/>
                <a:latin typeface="Times New Roman" panose="02020603050405020304" pitchFamily="18" charset="0"/>
                <a:ea typeface="Times New Roman" panose="02020603050405020304" pitchFamily="18" charset="0"/>
              </a:rPr>
              <a:t>thích</a:t>
            </a:r>
            <a:r>
              <a:rPr lang="fr-FR" sz="3200" dirty="0">
                <a:solidFill>
                  <a:srgbClr val="000000"/>
                </a:solidFill>
                <a:effectLst/>
                <a:latin typeface="Times New Roman" panose="02020603050405020304" pitchFamily="18" charset="0"/>
                <a:ea typeface="Times New Roman" panose="02020603050405020304" pitchFamily="18" charset="0"/>
              </a:rPr>
              <a:t> </a:t>
            </a:r>
            <a:r>
              <a:rPr lang="fr-FR" sz="3200" dirty="0" err="1">
                <a:solidFill>
                  <a:srgbClr val="000000"/>
                </a:solidFill>
                <a:effectLst/>
                <a:latin typeface="Times New Roman" panose="02020603050405020304" pitchFamily="18" charset="0"/>
                <a:ea typeface="Times New Roman" panose="02020603050405020304" pitchFamily="18" charset="0"/>
              </a:rPr>
              <a:t>trong</a:t>
            </a:r>
            <a:r>
              <a:rPr lang="fr-FR" sz="3200" dirty="0">
                <a:solidFill>
                  <a:srgbClr val="000000"/>
                </a:solidFill>
                <a:effectLst/>
                <a:latin typeface="Times New Roman" panose="02020603050405020304" pitchFamily="18" charset="0"/>
                <a:ea typeface="Times New Roman" panose="02020603050405020304" pitchFamily="18" charset="0"/>
              </a:rPr>
              <a:t> </a:t>
            </a:r>
            <a:r>
              <a:rPr lang="fr-FR" sz="3200" dirty="0" err="1">
                <a:solidFill>
                  <a:srgbClr val="000000"/>
                </a:solidFill>
                <a:effectLst/>
                <a:latin typeface="Times New Roman" panose="02020603050405020304" pitchFamily="18" charset="0"/>
                <a:ea typeface="Times New Roman" panose="02020603050405020304" pitchFamily="18" charset="0"/>
              </a:rPr>
              <a:t>truyện</a:t>
            </a:r>
            <a:r>
              <a:rPr lang="fr-FR" sz="3200" dirty="0">
                <a:solidFill>
                  <a:srgbClr val="000000"/>
                </a:solidFill>
                <a:effectLst/>
                <a:latin typeface="Times New Roman" panose="02020603050405020304" pitchFamily="18" charset="0"/>
                <a:ea typeface="Times New Roman" panose="02020603050405020304" pitchFamily="18" charset="0"/>
              </a:rPr>
              <a:t> </a:t>
            </a:r>
            <a:endParaRPr lang="en-US" sz="3200" dirty="0">
              <a:effectLst/>
              <a:latin typeface="Times New Roman" panose="02020603050405020304" pitchFamily="18" charset="0"/>
              <a:ea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664496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b="3238"/>
          <a:stretch/>
        </p:blipFill>
        <p:spPr>
          <a:xfrm>
            <a:off x="0" y="0"/>
            <a:ext cx="12192000" cy="6858000"/>
          </a:xfrm>
          <a:prstGeom prst="rect">
            <a:avLst/>
          </a:prstGeom>
        </p:spPr>
      </p:pic>
    </p:spTree>
    <p:extLst>
      <p:ext uri="{BB962C8B-B14F-4D97-AF65-F5344CB8AC3E}">
        <p14:creationId xmlns:p14="http://schemas.microsoft.com/office/powerpoint/2010/main" val="21044113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rotWithShape="1">
          <a:blip r:embed="rId2"/>
          <a:srcRect l="1136" r="1136" b="17778"/>
          <a:stretch/>
        </p:blipFill>
        <p:spPr>
          <a:xfrm>
            <a:off x="0" y="0"/>
            <a:ext cx="12192000" cy="6858000"/>
          </a:xfrm>
          <a:prstGeom prst="rect">
            <a:avLst/>
          </a:prstGeom>
        </p:spPr>
      </p:pic>
      <p:grpSp>
        <p:nvGrpSpPr>
          <p:cNvPr id="8" name="Group 7"/>
          <p:cNvGrpSpPr/>
          <p:nvPr/>
        </p:nvGrpSpPr>
        <p:grpSpPr>
          <a:xfrm>
            <a:off x="1862317" y="413879"/>
            <a:ext cx="4043858" cy="2370081"/>
            <a:chOff x="3263359" y="1494856"/>
            <a:chExt cx="2642020" cy="1839854"/>
          </a:xfrm>
        </p:grpSpPr>
        <p:pic>
          <p:nvPicPr>
            <p:cNvPr id="9" name="图片 4">
              <a:extLst>
                <a:ext uri="{FF2B5EF4-FFF2-40B4-BE49-F238E27FC236}">
                  <a16:creationId xmlns:a16="http://schemas.microsoft.com/office/drawing/2014/main" id="{23CF4AA4-FF81-4BAB-B5A6-9D3979C10CD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312352" y="1494856"/>
              <a:ext cx="2519295" cy="1839854"/>
            </a:xfrm>
            <a:prstGeom prst="rect">
              <a:avLst/>
            </a:prstGeom>
          </p:spPr>
        </p:pic>
        <p:sp>
          <p:nvSpPr>
            <p:cNvPr id="10" name="TextBox 9"/>
            <p:cNvSpPr txBox="1"/>
            <p:nvPr/>
          </p:nvSpPr>
          <p:spPr>
            <a:xfrm>
              <a:off x="3263359" y="2639584"/>
              <a:ext cx="2642020" cy="453951"/>
            </a:xfrm>
            <a:prstGeom prst="rect">
              <a:avLst/>
            </a:prstGeom>
            <a:noFill/>
          </p:spPr>
          <p:txBody>
            <a:bodyPr wrap="square" rtlCol="0" anchor="ctr">
              <a:spAutoFit/>
            </a:bodyPr>
            <a:lstStyle/>
            <a:p>
              <a:pPr algn="ctr"/>
              <a:r>
                <a:rPr lang="en-US" sz="3200">
                  <a:solidFill>
                    <a:srgbClr val="006600"/>
                  </a:solidFill>
                  <a:latin typeface="Times New Roman" pitchFamily="18" charset="0"/>
                  <a:ea typeface="Arial-Rounded" panose="020B0500000000000000" pitchFamily="34" charset="0"/>
                  <a:cs typeface="Times New Roman" pitchFamily="18" charset="0"/>
                </a:rPr>
                <a:t>Tấm Cám</a:t>
              </a:r>
              <a:endParaRPr lang="en-US" sz="3200" dirty="0">
                <a:solidFill>
                  <a:srgbClr val="006600"/>
                </a:solidFill>
                <a:latin typeface="Times New Roman" pitchFamily="18" charset="0"/>
                <a:ea typeface="Arial-Rounded" panose="020B0500000000000000" pitchFamily="34" charset="0"/>
                <a:cs typeface="Times New Roman" pitchFamily="18" charset="0"/>
              </a:endParaRPr>
            </a:p>
          </p:txBody>
        </p:sp>
      </p:grpSp>
      <p:grpSp>
        <p:nvGrpSpPr>
          <p:cNvPr id="20" name="Group 19"/>
          <p:cNvGrpSpPr/>
          <p:nvPr/>
        </p:nvGrpSpPr>
        <p:grpSpPr>
          <a:xfrm>
            <a:off x="6398610" y="399108"/>
            <a:ext cx="4932248" cy="2370081"/>
            <a:chOff x="3312351" y="1494856"/>
            <a:chExt cx="3222442" cy="1839854"/>
          </a:xfrm>
        </p:grpSpPr>
        <p:pic>
          <p:nvPicPr>
            <p:cNvPr id="21" name="图片 4">
              <a:extLst>
                <a:ext uri="{FF2B5EF4-FFF2-40B4-BE49-F238E27FC236}">
                  <a16:creationId xmlns:a16="http://schemas.microsoft.com/office/drawing/2014/main" id="{23CF4AA4-FF81-4BAB-B5A6-9D3979C10CD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312351" y="1494856"/>
              <a:ext cx="3222442" cy="1839854"/>
            </a:xfrm>
            <a:prstGeom prst="rect">
              <a:avLst/>
            </a:prstGeom>
          </p:spPr>
        </p:pic>
        <p:sp>
          <p:nvSpPr>
            <p:cNvPr id="22" name="TextBox 21"/>
            <p:cNvSpPr txBox="1"/>
            <p:nvPr/>
          </p:nvSpPr>
          <p:spPr>
            <a:xfrm>
              <a:off x="3685406" y="2606384"/>
              <a:ext cx="2459680" cy="453951"/>
            </a:xfrm>
            <a:prstGeom prst="rect">
              <a:avLst/>
            </a:prstGeom>
            <a:noFill/>
          </p:spPr>
          <p:txBody>
            <a:bodyPr wrap="square" rtlCol="0" anchor="ctr">
              <a:spAutoFit/>
            </a:bodyPr>
            <a:lstStyle/>
            <a:p>
              <a:pPr algn="ctr"/>
              <a:r>
                <a:rPr lang="en-US" sz="3200">
                  <a:solidFill>
                    <a:srgbClr val="006600"/>
                  </a:solidFill>
                  <a:latin typeface="Times New Roman" pitchFamily="18" charset="0"/>
                  <a:ea typeface="Arial-Rounded" panose="020B0500000000000000" pitchFamily="34" charset="0"/>
                  <a:cs typeface="Times New Roman" pitchFamily="18" charset="0"/>
                </a:rPr>
                <a:t>Cây tre trăm đốt</a:t>
              </a:r>
              <a:endParaRPr lang="en-US" sz="3200" dirty="0">
                <a:solidFill>
                  <a:srgbClr val="006600"/>
                </a:solidFill>
                <a:latin typeface="Times New Roman" pitchFamily="18" charset="0"/>
                <a:ea typeface="Arial-Rounded" panose="020B0500000000000000" pitchFamily="34" charset="0"/>
                <a:cs typeface="Times New Roman" pitchFamily="18" charset="0"/>
              </a:endParaRPr>
            </a:p>
          </p:txBody>
        </p:sp>
      </p:grpSp>
      <p:grpSp>
        <p:nvGrpSpPr>
          <p:cNvPr id="23" name="Group 22"/>
          <p:cNvGrpSpPr/>
          <p:nvPr/>
        </p:nvGrpSpPr>
        <p:grpSpPr>
          <a:xfrm>
            <a:off x="1128655" y="2344350"/>
            <a:ext cx="5348515" cy="2370082"/>
            <a:chOff x="3312352" y="1494856"/>
            <a:chExt cx="2519295" cy="1839854"/>
          </a:xfrm>
        </p:grpSpPr>
        <p:pic>
          <p:nvPicPr>
            <p:cNvPr id="24" name="图片 4">
              <a:extLst>
                <a:ext uri="{FF2B5EF4-FFF2-40B4-BE49-F238E27FC236}">
                  <a16:creationId xmlns:a16="http://schemas.microsoft.com/office/drawing/2014/main" id="{23CF4AA4-FF81-4BAB-B5A6-9D3979C10CD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312352" y="1494856"/>
              <a:ext cx="2519295" cy="1839854"/>
            </a:xfrm>
            <a:prstGeom prst="rect">
              <a:avLst/>
            </a:prstGeom>
          </p:spPr>
        </p:pic>
        <p:sp>
          <p:nvSpPr>
            <p:cNvPr id="25" name="TextBox 24"/>
            <p:cNvSpPr txBox="1"/>
            <p:nvPr/>
          </p:nvSpPr>
          <p:spPr>
            <a:xfrm>
              <a:off x="3550037" y="2622583"/>
              <a:ext cx="2043924" cy="453951"/>
            </a:xfrm>
            <a:prstGeom prst="rect">
              <a:avLst/>
            </a:prstGeom>
            <a:noFill/>
          </p:spPr>
          <p:txBody>
            <a:bodyPr wrap="square" rtlCol="0" anchor="ctr">
              <a:spAutoFit/>
            </a:bodyPr>
            <a:lstStyle/>
            <a:p>
              <a:pPr algn="ctr"/>
              <a:r>
                <a:rPr lang="en-US" sz="3200">
                  <a:solidFill>
                    <a:srgbClr val="006600"/>
                  </a:solidFill>
                  <a:latin typeface="Times New Roman" pitchFamily="18" charset="0"/>
                  <a:ea typeface="Arial-Rounded" panose="020B0500000000000000" pitchFamily="34" charset="0"/>
                  <a:cs typeface="Times New Roman" pitchFamily="18" charset="0"/>
                </a:rPr>
                <a:t>Bánh chưng bánh giầy</a:t>
              </a:r>
              <a:endParaRPr lang="en-US" sz="3200" dirty="0">
                <a:solidFill>
                  <a:srgbClr val="006600"/>
                </a:solidFill>
                <a:latin typeface="Times New Roman" pitchFamily="18" charset="0"/>
                <a:ea typeface="Arial-Rounded" panose="020B0500000000000000" pitchFamily="34" charset="0"/>
                <a:cs typeface="Times New Roman" pitchFamily="18" charset="0"/>
              </a:endParaRPr>
            </a:p>
          </p:txBody>
        </p:sp>
      </p:grpSp>
      <p:grpSp>
        <p:nvGrpSpPr>
          <p:cNvPr id="26" name="Group 25"/>
          <p:cNvGrpSpPr/>
          <p:nvPr/>
        </p:nvGrpSpPr>
        <p:grpSpPr>
          <a:xfrm>
            <a:off x="7092316" y="2407411"/>
            <a:ext cx="3856016" cy="2370081"/>
            <a:chOff x="3312352" y="1494856"/>
            <a:chExt cx="2519295" cy="1839854"/>
          </a:xfrm>
        </p:grpSpPr>
        <p:pic>
          <p:nvPicPr>
            <p:cNvPr id="27" name="图片 4">
              <a:extLst>
                <a:ext uri="{FF2B5EF4-FFF2-40B4-BE49-F238E27FC236}">
                  <a16:creationId xmlns:a16="http://schemas.microsoft.com/office/drawing/2014/main" id="{23CF4AA4-FF81-4BAB-B5A6-9D3979C10CD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312352" y="1494856"/>
              <a:ext cx="2519295" cy="1839854"/>
            </a:xfrm>
            <a:prstGeom prst="rect">
              <a:avLst/>
            </a:prstGeom>
          </p:spPr>
        </p:pic>
        <p:sp>
          <p:nvSpPr>
            <p:cNvPr id="28" name="TextBox 27"/>
            <p:cNvSpPr txBox="1"/>
            <p:nvPr/>
          </p:nvSpPr>
          <p:spPr>
            <a:xfrm>
              <a:off x="3515541" y="2660250"/>
              <a:ext cx="2316106" cy="453951"/>
            </a:xfrm>
            <a:prstGeom prst="rect">
              <a:avLst/>
            </a:prstGeom>
            <a:noFill/>
          </p:spPr>
          <p:txBody>
            <a:bodyPr wrap="square" rtlCol="0" anchor="ctr">
              <a:spAutoFit/>
            </a:bodyPr>
            <a:lstStyle/>
            <a:p>
              <a:pPr algn="ctr"/>
              <a:r>
                <a:rPr lang="en-US" sz="3200" dirty="0" err="1">
                  <a:solidFill>
                    <a:srgbClr val="006600"/>
                  </a:solidFill>
                  <a:latin typeface="Times New Roman" pitchFamily="18" charset="0"/>
                  <a:ea typeface="Arial-Rounded" panose="020B0500000000000000" pitchFamily="34" charset="0"/>
                  <a:cs typeface="Times New Roman" pitchFamily="18" charset="0"/>
                </a:rPr>
                <a:t>Thánh</a:t>
              </a:r>
              <a:r>
                <a:rPr lang="en-US" sz="3200" dirty="0">
                  <a:solidFill>
                    <a:srgbClr val="006600"/>
                  </a:solidFill>
                  <a:latin typeface="Times New Roman" pitchFamily="18" charset="0"/>
                  <a:ea typeface="Arial-Rounded" panose="020B0500000000000000" pitchFamily="34" charset="0"/>
                  <a:cs typeface="Times New Roman" pitchFamily="18" charset="0"/>
                </a:rPr>
                <a:t> </a:t>
              </a:r>
              <a:r>
                <a:rPr lang="en-US" sz="3200" dirty="0" err="1">
                  <a:solidFill>
                    <a:srgbClr val="006600"/>
                  </a:solidFill>
                  <a:latin typeface="Times New Roman" pitchFamily="18" charset="0"/>
                  <a:ea typeface="Arial-Rounded" panose="020B0500000000000000" pitchFamily="34" charset="0"/>
                  <a:cs typeface="Times New Roman" pitchFamily="18" charset="0"/>
                </a:rPr>
                <a:t>Gióng</a:t>
              </a:r>
              <a:endParaRPr lang="en-US" sz="3200" dirty="0">
                <a:solidFill>
                  <a:srgbClr val="006600"/>
                </a:solidFill>
                <a:latin typeface="Times New Roman" pitchFamily="18" charset="0"/>
                <a:ea typeface="Arial-Rounded" panose="020B0500000000000000" pitchFamily="34" charset="0"/>
                <a:cs typeface="Times New Roman" pitchFamily="18" charset="0"/>
              </a:endParaRPr>
            </a:p>
          </p:txBody>
        </p:sp>
      </p:grpSp>
      <p:sp>
        <p:nvSpPr>
          <p:cNvPr id="29" name="TextBox 28"/>
          <p:cNvSpPr txBox="1"/>
          <p:nvPr/>
        </p:nvSpPr>
        <p:spPr>
          <a:xfrm>
            <a:off x="1834516" y="263842"/>
            <a:ext cx="10515600" cy="707886"/>
          </a:xfrm>
          <a:prstGeom prst="rect">
            <a:avLst/>
          </a:prstGeom>
          <a:noFill/>
        </p:spPr>
        <p:txBody>
          <a:bodyPr wrap="square" rtlCol="0">
            <a:spAutoFit/>
          </a:bodyPr>
          <a:lstStyle/>
          <a:p>
            <a:r>
              <a:rPr lang="en-US" sz="4000" b="1">
                <a:solidFill>
                  <a:srgbClr val="002060"/>
                </a:solidFill>
              </a:rPr>
              <a:t>1</a:t>
            </a:r>
            <a:r>
              <a:rPr lang="en-US" sz="4000" b="1">
                <a:solidFill>
                  <a:srgbClr val="002060"/>
                </a:solidFill>
                <a:latin typeface="Times New Roman" panose="02020603050405020304" pitchFamily="18" charset="0"/>
                <a:cs typeface="Times New Roman" panose="02020603050405020304" pitchFamily="18" charset="0"/>
              </a:rPr>
              <a:t>. </a:t>
            </a:r>
            <a:r>
              <a:rPr lang="vi-VN" sz="4000" b="1">
                <a:solidFill>
                  <a:srgbClr val="002060"/>
                </a:solidFill>
                <a:latin typeface="Times New Roman" panose="02020603050405020304" pitchFamily="18" charset="0"/>
                <a:cs typeface="Times New Roman" panose="02020603050405020304" pitchFamily="18" charset="0"/>
              </a:rPr>
              <a:t>Tìm đọc truyện dân gian Việt Nam.</a:t>
            </a:r>
            <a:endParaRPr lang="vi-VN" sz="4000">
              <a:solidFill>
                <a:srgbClr val="002060"/>
              </a:solidFill>
              <a:latin typeface="Times New Roman" panose="02020603050405020304" pitchFamily="18" charset="0"/>
              <a:cs typeface="Times New Roman" panose="02020603050405020304" pitchFamily="18" charset="0"/>
            </a:endParaRPr>
          </a:p>
        </p:txBody>
      </p:sp>
      <p:grpSp>
        <p:nvGrpSpPr>
          <p:cNvPr id="16" name="Group 15">
            <a:extLst>
              <a:ext uri="{FF2B5EF4-FFF2-40B4-BE49-F238E27FC236}">
                <a16:creationId xmlns:a16="http://schemas.microsoft.com/office/drawing/2014/main" id="{216A3E7D-3689-97CF-A366-8F2447BE4438}"/>
              </a:ext>
            </a:extLst>
          </p:cNvPr>
          <p:cNvGrpSpPr/>
          <p:nvPr/>
        </p:nvGrpSpPr>
        <p:grpSpPr>
          <a:xfrm>
            <a:off x="1243668" y="4107756"/>
            <a:ext cx="5348515" cy="2370082"/>
            <a:chOff x="3312352" y="1494856"/>
            <a:chExt cx="2519295" cy="1839854"/>
          </a:xfrm>
        </p:grpSpPr>
        <p:pic>
          <p:nvPicPr>
            <p:cNvPr id="17" name="图片 4">
              <a:extLst>
                <a:ext uri="{FF2B5EF4-FFF2-40B4-BE49-F238E27FC236}">
                  <a16:creationId xmlns:a16="http://schemas.microsoft.com/office/drawing/2014/main" id="{02035435-29A1-05AC-FC76-F59663E6951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312352" y="1494856"/>
              <a:ext cx="2519295" cy="1839854"/>
            </a:xfrm>
            <a:prstGeom prst="rect">
              <a:avLst/>
            </a:prstGeom>
          </p:spPr>
        </p:pic>
        <p:sp>
          <p:nvSpPr>
            <p:cNvPr id="18" name="TextBox 17">
              <a:extLst>
                <a:ext uri="{FF2B5EF4-FFF2-40B4-BE49-F238E27FC236}">
                  <a16:creationId xmlns:a16="http://schemas.microsoft.com/office/drawing/2014/main" id="{9B77673D-20B9-DDE8-E0C8-1BC07AA51199}"/>
                </a:ext>
              </a:extLst>
            </p:cNvPr>
            <p:cNvSpPr txBox="1"/>
            <p:nvPr/>
          </p:nvSpPr>
          <p:spPr>
            <a:xfrm>
              <a:off x="3550037" y="2622583"/>
              <a:ext cx="2043924" cy="453951"/>
            </a:xfrm>
            <a:prstGeom prst="rect">
              <a:avLst/>
            </a:prstGeom>
            <a:noFill/>
          </p:spPr>
          <p:txBody>
            <a:bodyPr wrap="square" rtlCol="0" anchor="ctr">
              <a:spAutoFit/>
            </a:bodyPr>
            <a:lstStyle/>
            <a:p>
              <a:pPr algn="ctr"/>
              <a:r>
                <a:rPr lang="en-US" sz="3200" dirty="0" err="1">
                  <a:solidFill>
                    <a:srgbClr val="006600"/>
                  </a:solidFill>
                  <a:latin typeface="Times New Roman" pitchFamily="18" charset="0"/>
                  <a:ea typeface="Arial-Rounded" panose="020B0500000000000000" pitchFamily="34" charset="0"/>
                  <a:cs typeface="Times New Roman" pitchFamily="18" charset="0"/>
                </a:rPr>
                <a:t>Thạch</a:t>
              </a:r>
              <a:r>
                <a:rPr lang="en-US" sz="3200" dirty="0">
                  <a:solidFill>
                    <a:srgbClr val="006600"/>
                  </a:solidFill>
                  <a:latin typeface="Times New Roman" pitchFamily="18" charset="0"/>
                  <a:ea typeface="Arial-Rounded" panose="020B0500000000000000" pitchFamily="34" charset="0"/>
                  <a:cs typeface="Times New Roman" pitchFamily="18" charset="0"/>
                </a:rPr>
                <a:t> </a:t>
              </a:r>
              <a:r>
                <a:rPr lang="en-US" sz="3200" dirty="0" err="1">
                  <a:solidFill>
                    <a:srgbClr val="006600"/>
                  </a:solidFill>
                  <a:latin typeface="Times New Roman" pitchFamily="18" charset="0"/>
                  <a:ea typeface="Arial-Rounded" panose="020B0500000000000000" pitchFamily="34" charset="0"/>
                  <a:cs typeface="Times New Roman" pitchFamily="18" charset="0"/>
                </a:rPr>
                <a:t>Sanh</a:t>
              </a:r>
              <a:endParaRPr lang="en-US" sz="3200" dirty="0">
                <a:solidFill>
                  <a:srgbClr val="006600"/>
                </a:solidFill>
                <a:latin typeface="Times New Roman" pitchFamily="18" charset="0"/>
                <a:ea typeface="Arial-Rounded" panose="020B0500000000000000" pitchFamily="34" charset="0"/>
                <a:cs typeface="Times New Roman" pitchFamily="18" charset="0"/>
              </a:endParaRPr>
            </a:p>
          </p:txBody>
        </p:sp>
      </p:grpSp>
      <p:grpSp>
        <p:nvGrpSpPr>
          <p:cNvPr id="30" name="Group 29">
            <a:extLst>
              <a:ext uri="{FF2B5EF4-FFF2-40B4-BE49-F238E27FC236}">
                <a16:creationId xmlns:a16="http://schemas.microsoft.com/office/drawing/2014/main" id="{F42985C6-88AB-79F7-A4A1-6BFCE3C7259D}"/>
              </a:ext>
            </a:extLst>
          </p:cNvPr>
          <p:cNvGrpSpPr/>
          <p:nvPr/>
        </p:nvGrpSpPr>
        <p:grpSpPr>
          <a:xfrm>
            <a:off x="6416786" y="4106072"/>
            <a:ext cx="5348515" cy="2370082"/>
            <a:chOff x="3312352" y="1494856"/>
            <a:chExt cx="2519295" cy="1839854"/>
          </a:xfrm>
        </p:grpSpPr>
        <p:pic>
          <p:nvPicPr>
            <p:cNvPr id="31" name="图片 4">
              <a:extLst>
                <a:ext uri="{FF2B5EF4-FFF2-40B4-BE49-F238E27FC236}">
                  <a16:creationId xmlns:a16="http://schemas.microsoft.com/office/drawing/2014/main" id="{DFE81C5D-3683-6CDC-DB10-A2EBE201994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312352" y="1494856"/>
              <a:ext cx="2519295" cy="1839854"/>
            </a:xfrm>
            <a:prstGeom prst="rect">
              <a:avLst/>
            </a:prstGeom>
          </p:spPr>
        </p:pic>
        <p:sp>
          <p:nvSpPr>
            <p:cNvPr id="32" name="TextBox 31">
              <a:extLst>
                <a:ext uri="{FF2B5EF4-FFF2-40B4-BE49-F238E27FC236}">
                  <a16:creationId xmlns:a16="http://schemas.microsoft.com/office/drawing/2014/main" id="{BFF4DFF2-4CEF-8C21-AFA7-36643D0629B1}"/>
                </a:ext>
              </a:extLst>
            </p:cNvPr>
            <p:cNvSpPr txBox="1"/>
            <p:nvPr/>
          </p:nvSpPr>
          <p:spPr>
            <a:xfrm>
              <a:off x="3550037" y="2601394"/>
              <a:ext cx="2043924" cy="453951"/>
            </a:xfrm>
            <a:prstGeom prst="rect">
              <a:avLst/>
            </a:prstGeom>
            <a:noFill/>
          </p:spPr>
          <p:txBody>
            <a:bodyPr wrap="square" rtlCol="0" anchor="ctr">
              <a:spAutoFit/>
            </a:bodyPr>
            <a:lstStyle/>
            <a:p>
              <a:pPr algn="ctr"/>
              <a:r>
                <a:rPr lang="en-US" sz="3200" dirty="0" err="1">
                  <a:solidFill>
                    <a:srgbClr val="006600"/>
                  </a:solidFill>
                  <a:latin typeface="Times New Roman" pitchFamily="18" charset="0"/>
                  <a:ea typeface="Arial-Rounded" panose="020B0500000000000000" pitchFamily="34" charset="0"/>
                  <a:cs typeface="Times New Roman" pitchFamily="18" charset="0"/>
                </a:rPr>
                <a:t>Rùa</a:t>
              </a:r>
              <a:r>
                <a:rPr lang="en-US" sz="3200" dirty="0">
                  <a:solidFill>
                    <a:srgbClr val="006600"/>
                  </a:solidFill>
                  <a:latin typeface="Times New Roman" pitchFamily="18" charset="0"/>
                  <a:ea typeface="Arial-Rounded" panose="020B0500000000000000" pitchFamily="34" charset="0"/>
                  <a:cs typeface="Times New Roman" pitchFamily="18" charset="0"/>
                </a:rPr>
                <a:t> </a:t>
              </a:r>
              <a:r>
                <a:rPr lang="en-US" sz="3200" dirty="0" err="1">
                  <a:solidFill>
                    <a:srgbClr val="006600"/>
                  </a:solidFill>
                  <a:latin typeface="Times New Roman" pitchFamily="18" charset="0"/>
                  <a:ea typeface="Arial-Rounded" panose="020B0500000000000000" pitchFamily="34" charset="0"/>
                  <a:cs typeface="Times New Roman" pitchFamily="18" charset="0"/>
                </a:rPr>
                <a:t>và</a:t>
              </a:r>
              <a:r>
                <a:rPr lang="en-US" sz="3200" dirty="0">
                  <a:solidFill>
                    <a:srgbClr val="006600"/>
                  </a:solidFill>
                  <a:latin typeface="Times New Roman" pitchFamily="18" charset="0"/>
                  <a:ea typeface="Arial-Rounded" panose="020B0500000000000000" pitchFamily="34" charset="0"/>
                  <a:cs typeface="Times New Roman" pitchFamily="18" charset="0"/>
                </a:rPr>
                <a:t> </a:t>
              </a:r>
              <a:r>
                <a:rPr lang="en-US" sz="3200" dirty="0" err="1">
                  <a:solidFill>
                    <a:srgbClr val="006600"/>
                  </a:solidFill>
                  <a:latin typeface="Times New Roman" pitchFamily="18" charset="0"/>
                  <a:ea typeface="Arial-Rounded" panose="020B0500000000000000" pitchFamily="34" charset="0"/>
                  <a:cs typeface="Times New Roman" pitchFamily="18" charset="0"/>
                </a:rPr>
                <a:t>Thỏ</a:t>
              </a:r>
              <a:endParaRPr lang="en-US" sz="3200" dirty="0">
                <a:solidFill>
                  <a:srgbClr val="006600"/>
                </a:solidFill>
                <a:latin typeface="Times New Roman" pitchFamily="18" charset="0"/>
                <a:ea typeface="Arial-Rounded" panose="020B0500000000000000" pitchFamily="34" charset="0"/>
                <a:cs typeface="Times New Roman" pitchFamily="18" charset="0"/>
              </a:endParaRPr>
            </a:p>
          </p:txBody>
        </p:sp>
      </p:grpSp>
    </p:spTree>
    <p:extLst>
      <p:ext uri="{BB962C8B-B14F-4D97-AF65-F5344CB8AC3E}">
        <p14:creationId xmlns:p14="http://schemas.microsoft.com/office/powerpoint/2010/main" val="1970265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par>
                                <p:cTn id="8" presetID="21" presetClass="entr" presetSubtype="1"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heel(1)">
                                      <p:cBhvr>
                                        <p:cTn id="10" dur="2000"/>
                                        <p:tgtEl>
                                          <p:spTgt spid="20"/>
                                        </p:tgtEl>
                                      </p:cBhvr>
                                    </p:animEffect>
                                  </p:childTnLst>
                                </p:cTn>
                              </p:par>
                              <p:par>
                                <p:cTn id="11" presetID="21" presetClass="entr" presetSubtype="1"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wheel(1)">
                                      <p:cBhvr>
                                        <p:cTn id="13" dur="2000"/>
                                        <p:tgtEl>
                                          <p:spTgt spid="23"/>
                                        </p:tgtEl>
                                      </p:cBhvr>
                                    </p:animEffect>
                                  </p:childTnLst>
                                </p:cTn>
                              </p:par>
                              <p:par>
                                <p:cTn id="14" presetID="21" presetClass="entr" presetSubtype="1"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heel(1)">
                                      <p:cBhvr>
                                        <p:cTn id="16" dur="2000"/>
                                        <p:tgtEl>
                                          <p:spTgt spid="26"/>
                                        </p:tgtEl>
                                      </p:cBhvr>
                                    </p:animEffect>
                                  </p:childTnLst>
                                </p:cTn>
                              </p:par>
                              <p:par>
                                <p:cTn id="17" presetID="21" presetClass="entr" presetSubtype="1"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heel(1)">
                                      <p:cBhvr>
                                        <p:cTn id="19" dur="2000"/>
                                        <p:tgtEl>
                                          <p:spTgt spid="16"/>
                                        </p:tgtEl>
                                      </p:cBhvr>
                                    </p:animEffect>
                                  </p:childTnLst>
                                </p:cTn>
                              </p:par>
                              <p:par>
                                <p:cTn id="20" presetID="21" presetClass="entr" presetSubtype="1" fill="hold" nodeType="with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wheel(1)">
                                      <p:cBhvr>
                                        <p:cTn id="22" dur="2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602859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67763CC-41E1-A963-0CD1-39D54AF6BF17}"/>
              </a:ext>
            </a:extLst>
          </p:cNvPr>
          <p:cNvSpPr txBox="1"/>
          <p:nvPr/>
        </p:nvSpPr>
        <p:spPr>
          <a:xfrm>
            <a:off x="750627" y="573206"/>
            <a:ext cx="10658901" cy="5693866"/>
          </a:xfrm>
          <a:prstGeom prst="rect">
            <a:avLst/>
          </a:prstGeom>
          <a:noFill/>
        </p:spPr>
        <p:txBody>
          <a:bodyPr wrap="square" rtlCol="0">
            <a:spAutoFit/>
          </a:bodyPr>
          <a:lstStyle/>
          <a:p>
            <a:pPr algn="l" fontAlgn="base"/>
            <a:r>
              <a:rPr lang="en-US" sz="2800" b="1" i="0" dirty="0">
                <a:effectLst/>
                <a:latin typeface="Times New Roman" panose="02020603050405020304" pitchFamily="18" charset="0"/>
                <a:cs typeface="Times New Roman" panose="02020603050405020304" pitchFamily="18" charset="0"/>
              </a:rPr>
              <a:t>                                    RÙA VÀ THỎ</a:t>
            </a:r>
          </a:p>
          <a:p>
            <a:pPr algn="l" fontAlgn="base"/>
            <a:r>
              <a:rPr lang="en-US" sz="2800" i="0" dirty="0">
                <a:effectLst/>
                <a:latin typeface="Times New Roman" panose="02020603050405020304" pitchFamily="18" charset="0"/>
                <a:cs typeface="Times New Roman" panose="02020603050405020304" pitchFamily="18" charset="0"/>
              </a:rPr>
              <a:t>	</a:t>
            </a:r>
            <a:r>
              <a:rPr lang="vi-VN" sz="2800" i="0" dirty="0">
                <a:effectLst/>
                <a:latin typeface="Times New Roman" panose="02020603050405020304" pitchFamily="18" charset="0"/>
                <a:cs typeface="Times New Roman" panose="02020603050405020304" pitchFamily="18" charset="0"/>
              </a:rPr>
              <a:t>Ngày xửa ngày xưa, có một con Rùa và một con Thỏ cãi nhau xem ai nhanh hơn. Chúng quyết định giải quyết việc tranh luận bằng một cuộc thi chạy đua. Chúng đồng ý lộ trình và bắt đầu cuộc đua.</a:t>
            </a:r>
          </a:p>
          <a:p>
            <a:pPr algn="l" fontAlgn="base"/>
            <a:r>
              <a:rPr lang="en-US" sz="2800" i="0" dirty="0">
                <a:effectLst/>
                <a:latin typeface="Times New Roman" panose="02020603050405020304" pitchFamily="18" charset="0"/>
                <a:cs typeface="Times New Roman" panose="02020603050405020304" pitchFamily="18" charset="0"/>
              </a:rPr>
              <a:t>	</a:t>
            </a:r>
            <a:r>
              <a:rPr lang="vi-VN" sz="2800" i="0" dirty="0">
                <a:effectLst/>
                <a:latin typeface="Times New Roman" panose="02020603050405020304" pitchFamily="18" charset="0"/>
                <a:cs typeface="Times New Roman" panose="02020603050405020304" pitchFamily="18" charset="0"/>
              </a:rPr>
              <a:t>Thỏ xuất phát nhanh như tên bắn và chạy thục mạng rất nhanh, khi thấy rằng mình đã khá xa Rùa, Thỏ nghĩ nên nghỉ cho đỡ mệt dưới một bóng cây xum xê lá bên vệ đường và nghỉ thư giãn trước khi tiếp tục cuộc đua.</a:t>
            </a:r>
          </a:p>
          <a:p>
            <a:pPr algn="l" fontAlgn="base"/>
            <a:r>
              <a:rPr lang="en-US" sz="2800" i="0" dirty="0">
                <a:effectLst/>
                <a:latin typeface="Times New Roman" panose="02020603050405020304" pitchFamily="18" charset="0"/>
                <a:cs typeface="Times New Roman" panose="02020603050405020304" pitchFamily="18" charset="0"/>
              </a:rPr>
              <a:t>	</a:t>
            </a:r>
            <a:r>
              <a:rPr lang="vi-VN" sz="2800" i="0" dirty="0">
                <a:effectLst/>
                <a:latin typeface="Times New Roman" panose="02020603050405020304" pitchFamily="18" charset="0"/>
                <a:cs typeface="Times New Roman" panose="02020603050405020304" pitchFamily="18" charset="0"/>
              </a:rPr>
              <a:t>Vì quá tự tin vào khả năng của mình, Thỏ ngồi dưới bóng cây và nhanh chóng ngủ thiếp đi trên đường đua. Rùa từ từ vượt qua Thỏ và sớm kết thúc đường đua.</a:t>
            </a:r>
          </a:p>
          <a:p>
            <a:pPr algn="l" fontAlgn="base"/>
            <a:r>
              <a:rPr lang="en-US" sz="2800" i="0" dirty="0">
                <a:effectLst/>
                <a:latin typeface="Times New Roman" panose="02020603050405020304" pitchFamily="18" charset="0"/>
                <a:cs typeface="Times New Roman" panose="02020603050405020304" pitchFamily="18" charset="0"/>
              </a:rPr>
              <a:t>	</a:t>
            </a:r>
            <a:r>
              <a:rPr lang="vi-VN" sz="2800" i="0" dirty="0">
                <a:effectLst/>
                <a:latin typeface="Times New Roman" panose="02020603050405020304" pitchFamily="18" charset="0"/>
                <a:cs typeface="Times New Roman" panose="02020603050405020304" pitchFamily="18" charset="0"/>
              </a:rPr>
              <a:t>Khi Thỏ thức dậy thì rùa đã đến đích và trở thành người chiến thắng. Thỏ giật mình tỉnh giấc và nhận ra rằng nó đã bị thua.</a:t>
            </a:r>
          </a:p>
        </p:txBody>
      </p:sp>
    </p:spTree>
    <p:extLst>
      <p:ext uri="{BB962C8B-B14F-4D97-AF65-F5344CB8AC3E}">
        <p14:creationId xmlns:p14="http://schemas.microsoft.com/office/powerpoint/2010/main" val="7837080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AA9DB46-EB76-670A-E784-463B7FCA56E0}"/>
              </a:ext>
            </a:extLst>
          </p:cNvPr>
          <p:cNvSpPr txBox="1"/>
          <p:nvPr/>
        </p:nvSpPr>
        <p:spPr>
          <a:xfrm>
            <a:off x="2979821" y="1244686"/>
            <a:ext cx="6097604" cy="369332"/>
          </a:xfrm>
          <a:prstGeom prst="rect">
            <a:avLst/>
          </a:prstGeom>
          <a:noFill/>
        </p:spPr>
        <p:txBody>
          <a:bodyPr wrap="square">
            <a:spAutoFit/>
          </a:bodyPr>
          <a:lstStyle/>
          <a:p>
            <a:r>
              <a:rPr lang="en-US" dirty="0"/>
              <a:t>https://youtu.be/AZuKcBPXa_s</a:t>
            </a:r>
          </a:p>
        </p:txBody>
      </p:sp>
      <p:sp>
        <p:nvSpPr>
          <p:cNvPr id="6" name="TextBox 5">
            <a:extLst>
              <a:ext uri="{FF2B5EF4-FFF2-40B4-BE49-F238E27FC236}">
                <a16:creationId xmlns:a16="http://schemas.microsoft.com/office/drawing/2014/main" id="{53E37917-09A8-DDA8-A324-A26792E0CD83}"/>
              </a:ext>
            </a:extLst>
          </p:cNvPr>
          <p:cNvSpPr txBox="1"/>
          <p:nvPr/>
        </p:nvSpPr>
        <p:spPr>
          <a:xfrm>
            <a:off x="2979821" y="2213811"/>
            <a:ext cx="6780196" cy="523220"/>
          </a:xfrm>
          <a:prstGeom prst="rect">
            <a:avLst/>
          </a:prstGeom>
          <a:noFill/>
        </p:spPr>
        <p:txBody>
          <a:bodyPr wrap="square" rtlCol="0">
            <a:spAutoFit/>
          </a:bodyPr>
          <a:lstStyle/>
          <a:p>
            <a:r>
              <a:rPr lang="en-US" sz="2800" dirty="0" err="1"/>
              <a:t>Thạch</a:t>
            </a:r>
            <a:r>
              <a:rPr lang="en-US" sz="2800" dirty="0"/>
              <a:t> Sanh</a:t>
            </a:r>
          </a:p>
        </p:txBody>
      </p:sp>
    </p:spTree>
    <p:extLst>
      <p:ext uri="{BB962C8B-B14F-4D97-AF65-F5344CB8AC3E}">
        <p14:creationId xmlns:p14="http://schemas.microsoft.com/office/powerpoint/2010/main" val="27434775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TotalTime>
  <Words>380</Words>
  <Application>Microsoft Office PowerPoint</Application>
  <PresentationFormat>Widescreen</PresentationFormat>
  <Paragraphs>36</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Light</vt:lpstr>
      <vt:lpstr>HP001 4 hàng</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Nguyen Kim Chi</cp:lastModifiedBy>
  <cp:revision>7</cp:revision>
  <dcterms:created xsi:type="dcterms:W3CDTF">2022-03-17T17:35:11Z</dcterms:created>
  <dcterms:modified xsi:type="dcterms:W3CDTF">2023-05-02T03:35:03Z</dcterms:modified>
</cp:coreProperties>
</file>