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55" r:id="rId2"/>
    <p:sldId id="314" r:id="rId3"/>
    <p:sldId id="285" r:id="rId4"/>
    <p:sldId id="307" r:id="rId5"/>
    <p:sldId id="325" r:id="rId6"/>
    <p:sldId id="306" r:id="rId7"/>
    <p:sldId id="321" r:id="rId8"/>
    <p:sldId id="320" r:id="rId9"/>
    <p:sldId id="318" r:id="rId10"/>
    <p:sldId id="315" r:id="rId11"/>
    <p:sldId id="356" r:id="rId12"/>
    <p:sldId id="357" r:id="rId13"/>
    <p:sldId id="30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5</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95417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BE8AA-52C3-4508-A74C-9B5F5222967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9028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5/3/2023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016642" y="496183"/>
            <a:ext cx="1715388" cy="1715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43587" y="2211571"/>
            <a:ext cx="2434304" cy="4195700"/>
          </a:xfrm>
          <a:prstGeom prst="rect">
            <a:avLst/>
          </a:prstGeom>
          <a:noFill/>
        </p:spPr>
        <p:txBody>
          <a:bodyPr wrap="square" rtlCol="0">
            <a:spAutoFit/>
          </a:bodyPr>
          <a:lstStyle/>
          <a:p>
            <a:pPr algn="ctr"/>
            <a:r>
              <a:rPr lang="en-US" sz="5333" dirty="0">
                <a:solidFill>
                  <a:srgbClr val="FB5B53"/>
                </a:solidFill>
                <a:latin typeface="Times New Roman" panose="02020603050405020304" pitchFamily="18" charset="0"/>
                <a:cs typeface="Times New Roman" panose="02020603050405020304" pitchFamily="18" charset="0"/>
              </a:rPr>
              <a:t>HÀNH TINH XANH CỦA EM</a:t>
            </a:r>
          </a:p>
        </p:txBody>
      </p:sp>
      <p:pic>
        <p:nvPicPr>
          <p:cNvPr id="4" name="Picture 3" descr="Screen Clipping"/>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4220499" y="629264"/>
            <a:ext cx="5801115" cy="5680715"/>
          </a:xfrm>
          <a:prstGeom prst="ellipse">
            <a:avLst/>
          </a:prstGeom>
          <a:effectLst>
            <a:glow rad="101600">
              <a:srgbClr val="92D050">
                <a:alpha val="60000"/>
              </a:srgbClr>
            </a:glow>
          </a:effectLst>
        </p:spPr>
      </p:pic>
    </p:spTree>
    <p:extLst>
      <p:ext uri="{BB962C8B-B14F-4D97-AF65-F5344CB8AC3E}">
        <p14:creationId xmlns:p14="http://schemas.microsoft.com/office/powerpoint/2010/main" val="17850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638460"/>
            <a:ext cx="10747835" cy="1077218"/>
          </a:xfrm>
          <a:prstGeom prst="rect">
            <a:avLst/>
          </a:prstGeom>
          <a:noFill/>
        </p:spPr>
        <p:txBody>
          <a:bodyPr wrap="square" rtlCol="0">
            <a:spAutoFit/>
          </a:bodyPr>
          <a:lstStyle/>
          <a:p>
            <a:pPr marL="0" lvl="1"/>
            <a:r>
              <a:rPr lang="en-US" sz="3200" b="1" dirty="0">
                <a:solidFill>
                  <a:srgbClr val="002060"/>
                </a:solidFill>
                <a:latin typeface="Times New Roman" panose="02020603050405020304" pitchFamily="18" charset="0"/>
                <a:cs typeface="Times New Roman" panose="02020603050405020304" pitchFamily="18" charset="0"/>
              </a:rPr>
              <a:t>2. Chia </a:t>
            </a:r>
            <a:r>
              <a:rPr lang="en-US" sz="3200" b="1" dirty="0" err="1">
                <a:solidFill>
                  <a:srgbClr val="002060"/>
                </a:solidFill>
                <a:latin typeface="Times New Roman" panose="02020603050405020304" pitchFamily="18" charset="0"/>
                <a:cs typeface="Times New Roman" panose="02020603050405020304" pitchFamily="18" charset="0"/>
              </a:rPr>
              <a:t>sẻ</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với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bạn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điều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a:t>
            </a:r>
          </a:p>
          <a:p>
            <a:endParaRPr lang="en-US" sz="3200" b="1"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7211" y="1488831"/>
            <a:ext cx="11440666" cy="4890317"/>
            <a:chOff x="1678146" y="1794125"/>
            <a:chExt cx="9446071" cy="4607432"/>
          </a:xfrm>
        </p:grpSpPr>
        <p:grpSp>
          <p:nvGrpSpPr>
            <p:cNvPr id="5" name="Group 4">
              <a:extLst>
                <a:ext uri="{FF2B5EF4-FFF2-40B4-BE49-F238E27FC236}">
                  <a16:creationId xmlns:a16="http://schemas.microsoft.com/office/drawing/2014/main" id="{31ED0437-E5C8-4E02-BFC5-45631CAF7A0E}"/>
                </a:ext>
              </a:extLst>
            </p:cNvPr>
            <p:cNvGrpSpPr/>
            <p:nvPr/>
          </p:nvGrpSpPr>
          <p:grpSpPr>
            <a:xfrm>
              <a:off x="1678146" y="1794125"/>
              <a:ext cx="9333580" cy="3896527"/>
              <a:chOff x="768927" y="1641595"/>
              <a:chExt cx="5340928" cy="2511698"/>
            </a:xfrm>
          </p:grpSpPr>
          <p:grpSp>
            <p:nvGrpSpPr>
              <p:cNvPr id="30" name="Group 29">
                <a:extLst>
                  <a:ext uri="{FF2B5EF4-FFF2-40B4-BE49-F238E27FC236}">
                    <a16:creationId xmlns:a16="http://schemas.microsoft.com/office/drawing/2014/main" id="{D2278A9C-6606-4404-B8D1-DFA84F62BAAE}"/>
                  </a:ext>
                </a:extLst>
              </p:cNvPr>
              <p:cNvGrpSpPr/>
              <p:nvPr/>
            </p:nvGrpSpPr>
            <p:grpSpPr>
              <a:xfrm>
                <a:off x="768927" y="1641595"/>
                <a:ext cx="5340928" cy="2511698"/>
                <a:chOff x="768927" y="1641595"/>
                <a:chExt cx="5340928" cy="2511698"/>
              </a:xfrm>
            </p:grpSpPr>
            <p:sp>
              <p:nvSpPr>
                <p:cNvPr id="32" name="Rectangle 14">
                  <a:extLst>
                    <a:ext uri="{FF2B5EF4-FFF2-40B4-BE49-F238E27FC236}">
                      <a16:creationId xmlns:a16="http://schemas.microsoft.com/office/drawing/2014/main" id="{7CB7D01E-BEB6-461C-8432-22BFA28DC2C5}"/>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nvGrpSpPr>
                <p:cNvPr id="33" name="Google Shape;1251;p47">
                  <a:extLst>
                    <a:ext uri="{FF2B5EF4-FFF2-40B4-BE49-F238E27FC236}">
                      <a16:creationId xmlns:a16="http://schemas.microsoft.com/office/drawing/2014/main" id="{B049267A-077C-43FC-B9F6-88FBB8BFCC44}"/>
                    </a:ext>
                  </a:extLst>
                </p:cNvPr>
                <p:cNvGrpSpPr/>
                <p:nvPr/>
              </p:nvGrpSpPr>
              <p:grpSpPr>
                <a:xfrm>
                  <a:off x="768927" y="1641595"/>
                  <a:ext cx="5340928" cy="2511698"/>
                  <a:chOff x="4875791" y="946666"/>
                  <a:chExt cx="1252993" cy="1443671"/>
                </a:xfrm>
              </p:grpSpPr>
              <p:sp>
                <p:nvSpPr>
                  <p:cNvPr id="35" name="Google Shape;1252;p47">
                    <a:extLst>
                      <a:ext uri="{FF2B5EF4-FFF2-40B4-BE49-F238E27FC236}">
                        <a16:creationId xmlns:a16="http://schemas.microsoft.com/office/drawing/2014/main" id="{FD616AF8-DFE6-41E3-9194-040E4E732398}"/>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6" name="Google Shape;1253;p47">
                    <a:extLst>
                      <a:ext uri="{FF2B5EF4-FFF2-40B4-BE49-F238E27FC236}">
                        <a16:creationId xmlns:a16="http://schemas.microsoft.com/office/drawing/2014/main" id="{7BD6B99C-77BD-4F9D-BEAE-916D55F9E053}"/>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7" name="Google Shape;1254;p47">
                    <a:extLst>
                      <a:ext uri="{FF2B5EF4-FFF2-40B4-BE49-F238E27FC236}">
                        <a16:creationId xmlns:a16="http://schemas.microsoft.com/office/drawing/2014/main" id="{6CCF6AA7-F5DC-42A0-9B42-B61DF7FF13A1}"/>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8" name="Google Shape;1255;p47">
                    <a:extLst>
                      <a:ext uri="{FF2B5EF4-FFF2-40B4-BE49-F238E27FC236}">
                        <a16:creationId xmlns:a16="http://schemas.microsoft.com/office/drawing/2014/main" id="{5CD4D2DB-0448-47F2-9EFC-4505F94F7EF3}"/>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39" name="Google Shape;1256;p47">
                    <a:extLst>
                      <a:ext uri="{FF2B5EF4-FFF2-40B4-BE49-F238E27FC236}">
                        <a16:creationId xmlns:a16="http://schemas.microsoft.com/office/drawing/2014/main" id="{C9072F23-1846-431B-A907-94B2A3DAF546}"/>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0" name="Google Shape;1257;p47">
                    <a:extLst>
                      <a:ext uri="{FF2B5EF4-FFF2-40B4-BE49-F238E27FC236}">
                        <a16:creationId xmlns:a16="http://schemas.microsoft.com/office/drawing/2014/main" id="{8AA00227-19D9-4B70-A96C-6A265B3E51B7}"/>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1" name="Google Shape;1258;p47">
                    <a:extLst>
                      <a:ext uri="{FF2B5EF4-FFF2-40B4-BE49-F238E27FC236}">
                        <a16:creationId xmlns:a16="http://schemas.microsoft.com/office/drawing/2014/main" id="{BD0A48FE-918F-48BF-95A4-8A0876600FDE}"/>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2" name="Google Shape;1259;p47">
                    <a:extLst>
                      <a:ext uri="{FF2B5EF4-FFF2-40B4-BE49-F238E27FC236}">
                        <a16:creationId xmlns:a16="http://schemas.microsoft.com/office/drawing/2014/main" id="{A0D97FD1-FD0D-4D5E-8458-E6708B194227}"/>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3" name="Google Shape;1260;p47">
                    <a:extLst>
                      <a:ext uri="{FF2B5EF4-FFF2-40B4-BE49-F238E27FC236}">
                        <a16:creationId xmlns:a16="http://schemas.microsoft.com/office/drawing/2014/main" id="{4051AE68-956C-4001-9C56-EE9CC738502F}"/>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44" name="Google Shape;1261;p47">
                    <a:extLst>
                      <a:ext uri="{FF2B5EF4-FFF2-40B4-BE49-F238E27FC236}">
                        <a16:creationId xmlns:a16="http://schemas.microsoft.com/office/drawing/2014/main" id="{0EDFD660-17A5-4B2D-BF49-EC2B362C1F3C}"/>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4" name="Rectangle 14">
                  <a:extLst>
                    <a:ext uri="{FF2B5EF4-FFF2-40B4-BE49-F238E27FC236}">
                      <a16:creationId xmlns:a16="http://schemas.microsoft.com/office/drawing/2014/main" id="{B88DF3F1-2BB3-432E-9981-41084BD0720C}"/>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a:ln>
                      <a:noFill/>
                    </a:ln>
                    <a:solidFill>
                      <a:srgbClr val="BAE5E4"/>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31" name="TextBox 30">
                <a:extLst>
                  <a:ext uri="{FF2B5EF4-FFF2-40B4-BE49-F238E27FC236}">
                    <a16:creationId xmlns:a16="http://schemas.microsoft.com/office/drawing/2014/main" id="{3905E4E2-5934-4996-969A-3A40AF93D95F}"/>
                  </a:ext>
                </a:extLst>
              </p:cNvPr>
              <p:cNvSpPr txBox="1"/>
              <p:nvPr/>
            </p:nvSpPr>
            <p:spPr>
              <a:xfrm>
                <a:off x="2927578" y="1747333"/>
                <a:ext cx="1129909" cy="3551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Ví</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 </a:t>
                </a:r>
                <a:r>
                  <a:rPr lang="en-US" sz="3200" b="1" kern="0" noProof="0" dirty="0" err="1">
                    <a:solidFill>
                      <a:srgbClr val="FF0000"/>
                    </a:solidFill>
                    <a:latin typeface="Times New Roman" panose="02020603050405020304" pitchFamily="18" charset="0"/>
                    <a:ea typeface="Arial-Rounded" panose="020B0500000000000000" pitchFamily="34" charset="0"/>
                    <a:cs typeface="Times New Roman" pitchFamily="18" charset="0"/>
                    <a:sym typeface="Arial"/>
                  </a:rPr>
                  <a:t>dụ</a:t>
                </a:r>
                <a:r>
                  <a:rPr lang="en-US" sz="3200" b="1" kern="0" noProof="0" dirty="0">
                    <a:solidFill>
                      <a:srgbClr val="FF0000"/>
                    </a:solidFill>
                    <a:latin typeface="Times New Roman" panose="02020603050405020304" pitchFamily="18" charset="0"/>
                    <a:ea typeface="Arial-Rounded" panose="020B0500000000000000" pitchFamily="34" charset="0"/>
                    <a:cs typeface="Times New Roman" pitchFamily="18" charset="0"/>
                    <a:sym typeface="Arial"/>
                  </a:rPr>
                  <a:t>:</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itchFamily="18" charset="0"/>
                  <a:sym typeface="Arial"/>
                </a:endParaRPr>
              </a:p>
            </p:txBody>
          </p:sp>
        </p:grpSp>
        <p:grpSp>
          <p:nvGrpSpPr>
            <p:cNvPr id="6" name="Google Shape;1029;p42">
              <a:extLst>
                <a:ext uri="{FF2B5EF4-FFF2-40B4-BE49-F238E27FC236}">
                  <a16:creationId xmlns:a16="http://schemas.microsoft.com/office/drawing/2014/main" id="{51CA20DD-C4F6-452C-941A-C30EDD282F23}"/>
                </a:ext>
              </a:extLst>
            </p:cNvPr>
            <p:cNvGrpSpPr/>
            <p:nvPr/>
          </p:nvGrpSpPr>
          <p:grpSpPr>
            <a:xfrm rot="20594821">
              <a:off x="9557530" y="5203744"/>
              <a:ext cx="1566687" cy="1197813"/>
              <a:chOff x="7570574" y="3912596"/>
              <a:chExt cx="1175015" cy="898360"/>
            </a:xfrm>
          </p:grpSpPr>
          <p:grpSp>
            <p:nvGrpSpPr>
              <p:cNvPr id="7" name="Google Shape;1030;p42">
                <a:extLst>
                  <a:ext uri="{FF2B5EF4-FFF2-40B4-BE49-F238E27FC236}">
                    <a16:creationId xmlns:a16="http://schemas.microsoft.com/office/drawing/2014/main" id="{813068FE-422E-4410-BDB3-AAF488745F17}"/>
                  </a:ext>
                </a:extLst>
              </p:cNvPr>
              <p:cNvGrpSpPr/>
              <p:nvPr/>
            </p:nvGrpSpPr>
            <p:grpSpPr>
              <a:xfrm>
                <a:off x="8115957" y="3912596"/>
                <a:ext cx="629632" cy="591794"/>
                <a:chOff x="6528424" y="1260656"/>
                <a:chExt cx="1975626" cy="1856900"/>
              </a:xfrm>
            </p:grpSpPr>
            <p:sp>
              <p:nvSpPr>
                <p:cNvPr id="9" name="Google Shape;1031;p42">
                  <a:extLst>
                    <a:ext uri="{FF2B5EF4-FFF2-40B4-BE49-F238E27FC236}">
                      <a16:creationId xmlns:a16="http://schemas.microsoft.com/office/drawing/2014/main" id="{02EE0E79-D253-4AD7-B423-CD57FC5B316E}"/>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Google Shape;1032;p42">
                  <a:extLst>
                    <a:ext uri="{FF2B5EF4-FFF2-40B4-BE49-F238E27FC236}">
                      <a16:creationId xmlns:a16="http://schemas.microsoft.com/office/drawing/2014/main" id="{68980127-650B-4B2C-B5F6-14D4F30F5249}"/>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Google Shape;1033;p42">
                  <a:extLst>
                    <a:ext uri="{FF2B5EF4-FFF2-40B4-BE49-F238E27FC236}">
                      <a16:creationId xmlns:a16="http://schemas.microsoft.com/office/drawing/2014/main" id="{945B6485-EDCB-421A-BDF2-0E5E07E3E721}"/>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2" name="Google Shape;1034;p42">
                  <a:extLst>
                    <a:ext uri="{FF2B5EF4-FFF2-40B4-BE49-F238E27FC236}">
                      <a16:creationId xmlns:a16="http://schemas.microsoft.com/office/drawing/2014/main" id="{4ED8CE6B-7C61-4F4D-8FED-219DA85C5D76}"/>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3" name="Google Shape;1035;p42">
                  <a:extLst>
                    <a:ext uri="{FF2B5EF4-FFF2-40B4-BE49-F238E27FC236}">
                      <a16:creationId xmlns:a16="http://schemas.microsoft.com/office/drawing/2014/main" id="{CCCDDC36-864F-4E0A-8B0D-EB8DE19BD5CB}"/>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4" name="Google Shape;1036;p42">
                  <a:extLst>
                    <a:ext uri="{FF2B5EF4-FFF2-40B4-BE49-F238E27FC236}">
                      <a16:creationId xmlns:a16="http://schemas.microsoft.com/office/drawing/2014/main" id="{4D4BE9BD-A147-4F2B-84DF-EFEF9BC6C7CD}"/>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5" name="Google Shape;1037;p42">
                  <a:extLst>
                    <a:ext uri="{FF2B5EF4-FFF2-40B4-BE49-F238E27FC236}">
                      <a16:creationId xmlns:a16="http://schemas.microsoft.com/office/drawing/2014/main" id="{32305980-6426-4EC2-A2CC-161CEF71FB78}"/>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Google Shape;1038;p42">
                  <a:extLst>
                    <a:ext uri="{FF2B5EF4-FFF2-40B4-BE49-F238E27FC236}">
                      <a16:creationId xmlns:a16="http://schemas.microsoft.com/office/drawing/2014/main" id="{5714E5FA-A5E5-42D7-978A-923C9CAA3512}"/>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7" name="Google Shape;1039;p42">
                  <a:extLst>
                    <a:ext uri="{FF2B5EF4-FFF2-40B4-BE49-F238E27FC236}">
                      <a16:creationId xmlns:a16="http://schemas.microsoft.com/office/drawing/2014/main" id="{8CCC42D4-A95D-4A01-A7CB-6723385548C1}"/>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Google Shape;1040;p42">
                  <a:extLst>
                    <a:ext uri="{FF2B5EF4-FFF2-40B4-BE49-F238E27FC236}">
                      <a16:creationId xmlns:a16="http://schemas.microsoft.com/office/drawing/2014/main" id="{04366C08-0DB6-4886-BA87-7A1393689738}"/>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9" name="Google Shape;1041;p42">
                  <a:extLst>
                    <a:ext uri="{FF2B5EF4-FFF2-40B4-BE49-F238E27FC236}">
                      <a16:creationId xmlns:a16="http://schemas.microsoft.com/office/drawing/2014/main" id="{F9B6D770-5CD3-4E18-AA46-0FFA7BCBE4A4}"/>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0" name="Google Shape;1042;p42">
                  <a:extLst>
                    <a:ext uri="{FF2B5EF4-FFF2-40B4-BE49-F238E27FC236}">
                      <a16:creationId xmlns:a16="http://schemas.microsoft.com/office/drawing/2014/main" id="{1A306956-A5B9-4AC4-A965-43EC793A453B}"/>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1" name="Google Shape;1043;p42">
                  <a:extLst>
                    <a:ext uri="{FF2B5EF4-FFF2-40B4-BE49-F238E27FC236}">
                      <a16:creationId xmlns:a16="http://schemas.microsoft.com/office/drawing/2014/main" id="{09FEBDAC-413A-4A8A-87A1-DBDACFD31973}"/>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2" name="Google Shape;1044;p42">
                  <a:extLst>
                    <a:ext uri="{FF2B5EF4-FFF2-40B4-BE49-F238E27FC236}">
                      <a16:creationId xmlns:a16="http://schemas.microsoft.com/office/drawing/2014/main" id="{60FDA571-5DDA-4F99-84C4-05589B0043B0}"/>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3" name="Google Shape;1045;p42">
                  <a:extLst>
                    <a:ext uri="{FF2B5EF4-FFF2-40B4-BE49-F238E27FC236}">
                      <a16:creationId xmlns:a16="http://schemas.microsoft.com/office/drawing/2014/main" id="{852A400F-4A7F-4141-863E-6F1893F49ACA}"/>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4" name="Google Shape;1046;p42">
                  <a:extLst>
                    <a:ext uri="{FF2B5EF4-FFF2-40B4-BE49-F238E27FC236}">
                      <a16:creationId xmlns:a16="http://schemas.microsoft.com/office/drawing/2014/main" id="{E2364011-D9CB-4604-AFDC-493D1F42AE38}"/>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5" name="Google Shape;1047;p42">
                  <a:extLst>
                    <a:ext uri="{FF2B5EF4-FFF2-40B4-BE49-F238E27FC236}">
                      <a16:creationId xmlns:a16="http://schemas.microsoft.com/office/drawing/2014/main" id="{10877BFA-78ED-4698-A828-9330EC519281}"/>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6" name="Google Shape;1048;p42">
                  <a:extLst>
                    <a:ext uri="{FF2B5EF4-FFF2-40B4-BE49-F238E27FC236}">
                      <a16:creationId xmlns:a16="http://schemas.microsoft.com/office/drawing/2014/main" id="{1B69F052-3D99-41C8-B50B-067AACED1685}"/>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7" name="Google Shape;1049;p42">
                  <a:extLst>
                    <a:ext uri="{FF2B5EF4-FFF2-40B4-BE49-F238E27FC236}">
                      <a16:creationId xmlns:a16="http://schemas.microsoft.com/office/drawing/2014/main" id="{08DEB285-DE48-40F2-9817-5001D23981ED}"/>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8" name="Google Shape;1050;p42">
                  <a:extLst>
                    <a:ext uri="{FF2B5EF4-FFF2-40B4-BE49-F238E27FC236}">
                      <a16:creationId xmlns:a16="http://schemas.microsoft.com/office/drawing/2014/main" id="{DAE38684-3710-4C08-A2C7-8A4BA6822E80}"/>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29" name="Google Shape;1051;p42">
                  <a:extLst>
                    <a:ext uri="{FF2B5EF4-FFF2-40B4-BE49-F238E27FC236}">
                      <a16:creationId xmlns:a16="http://schemas.microsoft.com/office/drawing/2014/main" id="{AEDF9D78-2B0D-485C-84F0-56700B6738E1}"/>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
            <p:nvSpPr>
              <p:cNvPr id="8" name="Google Shape;1052;p42">
                <a:extLst>
                  <a:ext uri="{FF2B5EF4-FFF2-40B4-BE49-F238E27FC236}">
                    <a16:creationId xmlns:a16="http://schemas.microsoft.com/office/drawing/2014/main" id="{E32EB7E9-8BE3-4B0C-8551-674061F1B69B}"/>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grpSp>
      <p:sp>
        <p:nvSpPr>
          <p:cNvPr id="45" name="Rectangle 44"/>
          <p:cNvSpPr/>
          <p:nvPr/>
        </p:nvSpPr>
        <p:spPr>
          <a:xfrm>
            <a:off x="996489" y="2656510"/>
            <a:ext cx="10463933" cy="2462213"/>
          </a:xfrm>
          <a:prstGeom prst="rect">
            <a:avLst/>
          </a:prstGeom>
        </p:spPr>
        <p:txBody>
          <a:bodyPr wrap="square">
            <a:spAutoFit/>
          </a:bodyPr>
          <a:lstStyle/>
          <a:p>
            <a:pPr algn="just"/>
            <a:r>
              <a:rPr lang="en-US" sz="2200" b="1" dirty="0">
                <a:solidFill>
                  <a:srgbClr val="0070C0"/>
                </a:solidFill>
                <a:latin typeface="Times New Roman" panose="02020603050405020304" pitchFamily="18" charset="0"/>
                <a:cs typeface="Times New Roman" pitchFamily="18" charset="0"/>
              </a:rPr>
              <a:t>      </a:t>
            </a:r>
            <a:r>
              <a:rPr lang="vi-VN" sz="2200" b="1" dirty="0">
                <a:solidFill>
                  <a:srgbClr val="0070C0"/>
                </a:solidFill>
                <a:latin typeface="Times New Roman" panose="02020603050405020304" pitchFamily="18" charset="0"/>
                <a:cs typeface="Times New Roman" pitchFamily="18" charset="0"/>
              </a:rPr>
              <a:t>Trường học tổ chức phong trào “Ngày Chủ nhật xanh – sạch – đẹp”, tổ chức thực hiện tổng</a:t>
            </a:r>
            <a:r>
              <a:rPr lang="en-US" sz="2200" b="1" dirty="0">
                <a:solidFill>
                  <a:srgbClr val="0070C0"/>
                </a:solidFill>
                <a:latin typeface="Times New Roman" panose="02020603050405020304" pitchFamily="18" charset="0"/>
                <a:cs typeface="Times New Roman" pitchFamily="18" charset="0"/>
              </a:rPr>
              <a:t> </a:t>
            </a:r>
            <a:r>
              <a:rPr lang="vi-VN" sz="2200" b="1" dirty="0">
                <a:solidFill>
                  <a:srgbClr val="0070C0"/>
                </a:solidFill>
                <a:latin typeface="Times New Roman" panose="02020603050405020304" pitchFamily="18" charset="0"/>
                <a:cs typeface="Times New Roman" pitchFamily="18" charset="0"/>
              </a:rPr>
              <a:t>vệ sinh, chăm sóc cây xanh cảnh quan trong trường học cũng như thành phố, thu gom rác giấy bẩn, ni lông tại cổng trường học. Các hoạt động ngoại khóa như ngày hội “Nước sạch và vệ sinh môi trường”; thi “Rung chuông vàng”, thi vẽ tranh về bảo vệ môi trường; hội trại xanh; ngày hội “Học sinh chung tay bảo vệ môi trường”; giúp nâng cao ý thức bảo vệ môi trường của em học sinh trong trường học và thành phố. </a:t>
            </a:r>
            <a:endParaRPr lang="en-US" sz="2200" b="1" dirty="0">
              <a:solidFill>
                <a:srgbClr val="0070C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Đ</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ọc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thơ</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chuyện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hoặc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thông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tin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chủ</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đề</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hoạt</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giữ</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gìn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môi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xanh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sạch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đẹp</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ở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trường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9" name="TextBox 8"/>
          <p:cNvSpPr txBox="1"/>
          <p:nvPr/>
        </p:nvSpPr>
        <p:spPr>
          <a:xfrm>
            <a:off x="4847000" y="3970714"/>
            <a:ext cx="6562469" cy="2092816"/>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Chia sẻ với cô giáo, các bạn, người thân về  một bài thơ câu chuyện em thích một cách rõ ràng, mạch lạc, tự tin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617812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kumimoji="0" lang="zh-CN" altLang="en-US" sz="54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293935623"/>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5"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anim calcmode="lin" valueType="num">
                                      <p:cBhvr>
                                        <p:cTn id="31" dur="500" fill="hold"/>
                                        <p:tgtEl>
                                          <p:spTgt spid="55"/>
                                        </p:tgtEl>
                                        <p:attrNameLst>
                                          <p:attrName>style.rotation</p:attrName>
                                        </p:attrNameLst>
                                      </p:cBhvr>
                                      <p:tavLst>
                                        <p:tav tm="0">
                                          <p:val>
                                            <p:fltVal val="720"/>
                                          </p:val>
                                        </p:tav>
                                        <p:tav tm="100000">
                                          <p:val>
                                            <p:fltVal val="0"/>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 calcmode="lin" valueType="num">
                                      <p:cBhvr>
                                        <p:cTn id="33" dur="500" fill="hold"/>
                                        <p:tgtEl>
                                          <p:spTgt spid="55"/>
                                        </p:tgtEl>
                                        <p:attrNameLst>
                                          <p:attrName>ppt_w</p:attrName>
                                        </p:attrNameLst>
                                      </p:cBhvr>
                                      <p:tavLst>
                                        <p:tav tm="0">
                                          <p:val>
                                            <p:fltVal val="0"/>
                                          </p:val>
                                        </p:tav>
                                        <p:tav tm="100000">
                                          <p:val>
                                            <p:strVal val="#ppt_w"/>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10">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10">
                                            <p:txEl>
                                              <p:pRg st="0" end="0"/>
                                            </p:txEl>
                                          </p:spTgt>
                                        </p:tgtEl>
                                        <p:attrNameLst>
                                          <p:attrName>ppt_w</p:attrName>
                                        </p:attrNameLst>
                                      </p:cBhvr>
                                    </p:anim>
                                    <p:anim by="(#ppt_w*0.50)" calcmode="lin" valueType="num">
                                      <p:cBhvr>
                                        <p:cTn id="44" dur="500" decel="50000" autoRev="1" fill="hold">
                                          <p:stCondLst>
                                            <p:cond delay="0"/>
                                          </p:stCondLst>
                                        </p:cTn>
                                        <p:tgtEl>
                                          <p:spTgt spid="10">
                                            <p:txEl>
                                              <p:pRg st="0" end="0"/>
                                            </p:txEl>
                                          </p:spTgt>
                                        </p:tgtEl>
                                        <p:attrNameLst>
                                          <p:attrName>ppt_x</p:attrName>
                                        </p:attrNameLst>
                                      </p:cBhvr>
                                    </p:anim>
                                    <p:anim from="(-#ppt_h/2)" to="(#ppt_y)" calcmode="lin" valueType="num">
                                      <p:cBhvr>
                                        <p:cTn id="45" dur="1000" fill="hold">
                                          <p:stCondLst>
                                            <p:cond delay="0"/>
                                          </p:stCondLst>
                                        </p:cTn>
                                        <p:tgtEl>
                                          <p:spTgt spid="10">
                                            <p:txEl>
                                              <p:pRg st="0" end="0"/>
                                            </p:txEl>
                                          </p:spTgt>
                                        </p:tgtEl>
                                        <p:attrNameLst>
                                          <p:attrName>ppt_y</p:attrName>
                                        </p:attrNameLst>
                                      </p:cBhvr>
                                    </p:anim>
                                    <p:animRot by="21600000">
                                      <p:cBhvr>
                                        <p:cTn id="46"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3"/>
          <a:srcRect t="4941" r="81278" b="5687"/>
          <a:stretch/>
        </p:blipFill>
        <p:spPr>
          <a:xfrm>
            <a:off x="10242499" y="0"/>
            <a:ext cx="1949501" cy="6858000"/>
          </a:xfrm>
          <a:prstGeom prst="rect">
            <a:avLst/>
          </a:prstGeom>
        </p:spPr>
      </p:pic>
      <p:sp>
        <p:nvSpPr>
          <p:cNvPr id="9" name="TextBox 8"/>
          <p:cNvSpPr txBox="1"/>
          <p:nvPr/>
        </p:nvSpPr>
        <p:spPr>
          <a:xfrm>
            <a:off x="1542197" y="2169209"/>
            <a:ext cx="9921922" cy="615489"/>
          </a:xfrm>
          <a:prstGeom prst="rect">
            <a:avLst/>
          </a:prstGeom>
          <a:noFill/>
        </p:spPr>
        <p:txBody>
          <a:bodyPr wrap="square" lIns="121855" tIns="60928" rIns="121855" bIns="60928"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Tìm</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đọc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sách</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báo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nói</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về</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việc</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bảo</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vệ</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vật</a:t>
            </a:r>
            <a:endPar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3965473" y="1270255"/>
            <a:ext cx="617812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BÀI SAU</a:t>
            </a:r>
            <a:endParaRPr kumimoji="0" lang="zh-CN" altLang="en-US" sz="4000" b="0" i="0" u="none" strike="noStrike" kern="1200" cap="none" spc="0" normalizeH="0" baseline="0" noProof="0" dirty="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197569916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1+#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56" presetClass="entr" presetSubtype="0" fill="hold" nodeType="withEffect">
                                  <p:stCondLst>
                                    <p:cond delay="0"/>
                                  </p:stCondLst>
                                  <p:iterate type="lt">
                                    <p:tmPct val="3000"/>
                                  </p:iterate>
                                  <p:childTnLst>
                                    <p:set>
                                      <p:cBhvr>
                                        <p:cTn id="17" dur="1" fill="hold">
                                          <p:stCondLst>
                                            <p:cond delay="0"/>
                                          </p:stCondLst>
                                        </p:cTn>
                                        <p:tgtEl>
                                          <p:spTgt spid="10">
                                            <p:txEl>
                                              <p:pRg st="0" end="0"/>
                                            </p:txEl>
                                          </p:spTgt>
                                        </p:tgtEl>
                                        <p:attrNameLst>
                                          <p:attrName>style.visibility</p:attrName>
                                        </p:attrNameLst>
                                      </p:cBhvr>
                                      <p:to>
                                        <p:strVal val="visible"/>
                                      </p:to>
                                    </p:set>
                                    <p:anim by="(-#ppt_w*2)" calcmode="lin" valueType="num">
                                      <p:cBhvr rctx="PPT">
                                        <p:cTn id="18" dur="500" autoRev="1" fill="hold">
                                          <p:stCondLst>
                                            <p:cond delay="0"/>
                                          </p:stCondLst>
                                        </p:cTn>
                                        <p:tgtEl>
                                          <p:spTgt spid="10">
                                            <p:txEl>
                                              <p:pRg st="0" end="0"/>
                                            </p:txEl>
                                          </p:spTgt>
                                        </p:tgtEl>
                                        <p:attrNameLst>
                                          <p:attrName>ppt_w</p:attrName>
                                        </p:attrNameLst>
                                      </p:cBhvr>
                                    </p:anim>
                                    <p:anim by="(#ppt_w*0.50)" calcmode="lin" valueType="num">
                                      <p:cBhvr>
                                        <p:cTn id="19" dur="500" decel="50000" autoRev="1" fill="hold">
                                          <p:stCondLst>
                                            <p:cond delay="0"/>
                                          </p:stCondLst>
                                        </p:cTn>
                                        <p:tgtEl>
                                          <p:spTgt spid="10">
                                            <p:txEl>
                                              <p:pRg st="0" end="0"/>
                                            </p:txEl>
                                          </p:spTgt>
                                        </p:tgtEl>
                                        <p:attrNameLst>
                                          <p:attrName>ppt_x</p:attrName>
                                        </p:attrNameLst>
                                      </p:cBhvr>
                                    </p:anim>
                                    <p:anim from="(-#ppt_h/2)" to="(#ppt_y)" calcmode="lin" valueType="num">
                                      <p:cBhvr>
                                        <p:cTn id="20" dur="1000" fill="hold">
                                          <p:stCondLst>
                                            <p:cond delay="0"/>
                                          </p:stCondLst>
                                        </p:cTn>
                                        <p:tgtEl>
                                          <p:spTgt spid="10">
                                            <p:txEl>
                                              <p:pRg st="0" end="0"/>
                                            </p:txEl>
                                          </p:spTgt>
                                        </p:tgtEl>
                                        <p:attrNameLst>
                                          <p:attrName>ppt_y</p:attrName>
                                        </p:attrNameLst>
                                      </p:cBhvr>
                                    </p:anim>
                                    <p:animRot by="21600000">
                                      <p:cBhvr>
                                        <p:cTn id="21" dur="1000" fill="hold">
                                          <p:stCondLst>
                                            <p:cond delay="0"/>
                                          </p:stCondLst>
                                        </p:cTn>
                                        <p:tgtEl>
                                          <p:spTgt spid="1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626459" y="394755"/>
            <a:ext cx="7185892" cy="3356577"/>
          </a:xfrm>
          <a:prstGeom prst="rect">
            <a:avLst/>
          </a:prstGeom>
        </p:spPr>
        <p:txBody>
          <a:bodyPr spcFirstLastPara="1" wrap="square" lIns="121897" tIns="121897" rIns="121897" bIns="121897" anchor="ctr" anchorCtr="0">
            <a:noAutofit/>
          </a:bodyPr>
          <a:lstStyle/>
          <a:p>
            <a:pPr algn="l">
              <a:spcBef>
                <a:spcPts val="0"/>
              </a:spcBef>
            </a:pPr>
            <a:r>
              <a:rPr lang="en-US" sz="4200">
                <a:solidFill>
                  <a:srgbClr val="FF0000"/>
                </a:solidFill>
                <a:latin typeface="Times New Roman" panose="02020603050405020304" pitchFamily="18" charset="0"/>
                <a:cs typeface="Times New Roman" panose="02020603050405020304" pitchFamily="18" charset="0"/>
              </a:rPr>
              <a:t> Bài</a:t>
            </a:r>
            <a:r>
              <a:rPr lang="en-US" sz="4200" dirty="0">
                <a:solidFill>
                  <a:srgbClr val="FF0000"/>
                </a:solidFill>
                <a:latin typeface="Times New Roman" panose="02020603050405020304" pitchFamily="18" charset="0"/>
                <a:cs typeface="Times New Roman" panose="02020603050405020304" pitchFamily="18" charset="0"/>
              </a:rPr>
              <a:t> 14 </a:t>
            </a:r>
            <a:r>
              <a:rPr lang="en-US" sz="4200" b="1" dirty="0">
                <a:latin typeface="Times New Roman" panose="02020603050405020304" pitchFamily="18" charset="0"/>
                <a:cs typeface="Times New Roman" panose="02020603050405020304" pitchFamily="18" charset="0"/>
              </a:rPr>
              <a:t>CỎ NON CƯỜI RỒI</a:t>
            </a:r>
            <a:br>
              <a:rPr lang="en-US" sz="4200" b="1" dirty="0">
                <a:latin typeface="Times New Roman" panose="02020603050405020304" pitchFamily="18" charset="0"/>
                <a:cs typeface="Times New Roman" panose="02020603050405020304" pitchFamily="18" charset="0"/>
              </a:rPr>
            </a:br>
            <a:br>
              <a:rPr lang="en-US" sz="4200" b="1" dirty="0">
                <a:latin typeface="Times New Roman" panose="02020603050405020304" pitchFamily="18" charset="0"/>
                <a:cs typeface="Times New Roman" panose="02020603050405020304" pitchFamily="18" charset="0"/>
              </a:rPr>
            </a:br>
            <a:r>
              <a:rPr lang="en-US" sz="4200" b="1" dirty="0">
                <a:latin typeface="Times New Roman" panose="02020603050405020304" pitchFamily="18" charset="0"/>
                <a:cs typeface="Times New Roman" panose="02020603050405020304" pitchFamily="18" charset="0"/>
              </a:rPr>
              <a:t> TIẾT 6 – ĐỌC MỞ RỘNG</a:t>
            </a:r>
            <a:endParaRPr sz="4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orizontal Scroll 1"/>
          <p:cNvSpPr/>
          <p:nvPr/>
        </p:nvSpPr>
        <p:spPr>
          <a:xfrm>
            <a:off x="2113738" y="266349"/>
            <a:ext cx="7651586" cy="37429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0" y="0"/>
            <a:ext cx="4847000"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1995066"/>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629482" y="4047715"/>
            <a:ext cx="1056732" cy="1007960"/>
          </a:xfrm>
          <a:prstGeom prst="rect">
            <a:avLst/>
          </a:prstGeom>
        </p:spPr>
      </p:pic>
      <p:sp>
        <p:nvSpPr>
          <p:cNvPr id="8" name="TextBox 7"/>
          <p:cNvSpPr txBox="1"/>
          <p:nvPr/>
        </p:nvSpPr>
        <p:spPr>
          <a:xfrm>
            <a:off x="4443621" y="1452638"/>
            <a:ext cx="6965848" cy="2092816"/>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Đ</a:t>
            </a:r>
            <a:r>
              <a:rPr lang="en-US" sz="3200" b="1" dirty="0" err="1">
                <a:solidFill>
                  <a:srgbClr val="00B050"/>
                </a:solidFill>
                <a:latin typeface="Times New Roman" panose="02020603050405020304" pitchFamily="18" charset="0"/>
                <a:cs typeface="Times New Roman" panose="02020603050405020304" pitchFamily="18" charset="0"/>
              </a:rPr>
              <a:t>ọc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một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thơ</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chuyện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hoặc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văn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bản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thông</a:t>
            </a:r>
            <a:r>
              <a:rPr lang="en-US" sz="3200" b="1" dirty="0">
                <a:solidFill>
                  <a:srgbClr val="00B050"/>
                </a:solidFill>
                <a:latin typeface="Times New Roman" panose="02020603050405020304" pitchFamily="18" charset="0"/>
                <a:cs typeface="Times New Roman" panose="02020603050405020304" pitchFamily="18" charset="0"/>
              </a:rPr>
              <a:t> tin </a:t>
            </a:r>
            <a:r>
              <a:rPr lang="en-US" sz="3200" b="1" dirty="0" err="1">
                <a:solidFill>
                  <a:srgbClr val="00B050"/>
                </a:solidFill>
                <a:latin typeface="Times New Roman" panose="02020603050405020304" pitchFamily="18" charset="0"/>
                <a:cs typeface="Times New Roman" panose="02020603050405020304" pitchFamily="18" charset="0"/>
              </a:rPr>
              <a:t>về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chủ</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đề</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các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hoạt</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động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giữ</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gìn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môi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xanh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đẹp</a:t>
            </a:r>
            <a:r>
              <a:rPr lang="en-US" sz="3200" b="1" dirty="0">
                <a:solidFill>
                  <a:srgbClr val="00B050"/>
                </a:solidFill>
                <a:latin typeface="Times New Roman" panose="02020603050405020304" pitchFamily="18" charset="0"/>
                <a:cs typeface="Times New Roman" panose="02020603050405020304" pitchFamily="18" charset="0"/>
              </a:rPr>
              <a:t> ở </a:t>
            </a:r>
            <a:r>
              <a:rPr lang="en-US" sz="3200" b="1" dirty="0" err="1">
                <a:solidFill>
                  <a:srgbClr val="00B050"/>
                </a:solidFill>
                <a:latin typeface="Times New Roman" panose="02020603050405020304" pitchFamily="18" charset="0"/>
                <a:cs typeface="Times New Roman" panose="02020603050405020304" pitchFamily="18" charset="0"/>
              </a:rPr>
              <a:t>nhà</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trường</a:t>
            </a:r>
            <a:r>
              <a:rPr lang="en-US" sz="3200" b="1" dirty="0">
                <a:solidFill>
                  <a:srgbClr val="00B050"/>
                </a:solidFill>
                <a:latin typeface="Times New Roman" panose="02020603050405020304" pitchFamily="18" charset="0"/>
                <a:cs typeface="Times New Roman" panose="02020603050405020304" pitchFamily="18" charset="0"/>
              </a:rPr>
              <a:t>.</a:t>
            </a:r>
          </a:p>
        </p:txBody>
      </p:sp>
      <p:sp>
        <p:nvSpPr>
          <p:cNvPr id="9" name="TextBox 8"/>
          <p:cNvSpPr txBox="1"/>
          <p:nvPr/>
        </p:nvSpPr>
        <p:spPr>
          <a:xfrm>
            <a:off x="4847000" y="3970714"/>
            <a:ext cx="6562469" cy="1107931"/>
          </a:xfrm>
          <a:prstGeom prst="rect">
            <a:avLst/>
          </a:prstGeom>
          <a:noFill/>
        </p:spPr>
        <p:txBody>
          <a:bodyPr wrap="square" lIns="121855" tIns="60928" rIns="121855" bIns="60928" rtlCol="0">
            <a:spAutoFit/>
          </a:bodyPr>
          <a:lstStyle/>
          <a:p>
            <a:pPr algn="just"/>
            <a:r>
              <a:rPr lang="vi-VN" sz="3200" b="1" dirty="0">
                <a:solidFill>
                  <a:srgbClr val="00B050"/>
                </a:solidFill>
                <a:latin typeface="Times New Roman" panose="02020603050405020304" pitchFamily="18" charset="0"/>
                <a:cs typeface="Times New Roman" panose="02020603050405020304" pitchFamily="18" charset="0"/>
              </a:rPr>
              <a:t>  Chia sẻ với các bạn</a:t>
            </a:r>
            <a:r>
              <a:rPr lang="en-US" sz="3200" b="1" dirty="0">
                <a:solidFill>
                  <a:srgbClr val="00B050"/>
                </a:solidFill>
                <a:latin typeface="Times New Roman" panose="02020603050405020304" pitchFamily="18" charset="0"/>
                <a:cs typeface="Times New Roman" panose="02020603050405020304" pitchFamily="18" charset="0"/>
              </a:rPr>
              <a:t> </a:t>
            </a:r>
            <a:r>
              <a:rPr lang="vi-VN" sz="3200" b="1" dirty="0">
                <a:solidFill>
                  <a:srgbClr val="00B050"/>
                </a:solidFill>
                <a:latin typeface="Times New Roman" panose="02020603050405020304" pitchFamily="18" charset="0"/>
                <a:cs typeface="Times New Roman" panose="02020603050405020304" pitchFamily="18" charset="0"/>
              </a:rPr>
              <a:t>về  </a:t>
            </a:r>
            <a:r>
              <a:rPr lang="en-US" sz="3200" b="1" dirty="0" err="1">
                <a:solidFill>
                  <a:srgbClr val="00B050"/>
                </a:solidFill>
                <a:latin typeface="Times New Roman" panose="02020603050405020304" pitchFamily="18" charset="0"/>
                <a:cs typeface="Times New Roman" panose="02020603050405020304" pitchFamily="18" charset="0"/>
              </a:rPr>
              <a:t>những</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điều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em</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đã</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đọc</a:t>
            </a:r>
            <a:endParaRPr lang="en-US" sz="3200" b="1" dirty="0">
              <a:solidFill>
                <a:srgbClr val="00B050"/>
              </a:solidFill>
              <a:latin typeface="Times New Roman" panose="02020603050405020304" pitchFamily="18" charset="0"/>
              <a:cs typeface="Times New Roman" panose="02020603050405020304" pitchFamily="18" charset="0"/>
            </a:endParaRPr>
          </a:p>
        </p:txBody>
      </p:sp>
      <p:sp>
        <p:nvSpPr>
          <p:cNvPr id="10" name="文本框 22">
            <a:extLst>
              <a:ext uri="{FF2B5EF4-FFF2-40B4-BE49-F238E27FC236}">
                <a16:creationId xmlns:a16="http://schemas.microsoft.com/office/drawing/2014/main" id="{0C9928D3-15CE-463A-8DD4-D2BDB8DB2C15}"/>
              </a:ext>
            </a:extLst>
          </p:cNvPr>
          <p:cNvSpPr txBox="1"/>
          <p:nvPr/>
        </p:nvSpPr>
        <p:spPr>
          <a:xfrm>
            <a:off x="1166878" y="412020"/>
            <a:ext cx="8293090" cy="923330"/>
          </a:xfrm>
          <a:prstGeom prst="rect">
            <a:avLst/>
          </a:prstGeom>
          <a:noFill/>
        </p:spPr>
        <p:txBody>
          <a:bodyPr wrap="square" rtlCol="0">
            <a:spAutoFit/>
          </a:bodyPr>
          <a:lstStyle/>
          <a:p>
            <a:r>
              <a:rPr lang="vi-VN"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4065964354"/>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950074" y="1948003"/>
            <a:ext cx="10327526" cy="4595017"/>
          </a:xfrm>
          <a:prstGeom prst="rect">
            <a:avLst/>
          </a:prstGeom>
        </p:spPr>
      </p:pic>
      <p:cxnSp>
        <p:nvCxnSpPr>
          <p:cNvPr id="3" name="Straight Connector 2">
            <a:extLst>
              <a:ext uri="{FF2B5EF4-FFF2-40B4-BE49-F238E27FC236}">
                <a16:creationId xmlns:a16="http://schemas.microsoft.com/office/drawing/2014/main" id="{EAAC9ADE-7433-59F1-4011-96B01EDE1BA1}"/>
              </a:ext>
            </a:extLst>
          </p:cNvPr>
          <p:cNvCxnSpPr/>
          <p:nvPr/>
        </p:nvCxnSpPr>
        <p:spPr>
          <a:xfrm>
            <a:off x="1119116" y="1119116"/>
            <a:ext cx="1015848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CA0CC3-20E9-B669-B127-969922DB3264}"/>
              </a:ext>
            </a:extLst>
          </p:cNvPr>
          <p:cNvCxnSpPr/>
          <p:nvPr/>
        </p:nvCxnSpPr>
        <p:spPr>
          <a:xfrm>
            <a:off x="1119116" y="1842089"/>
            <a:ext cx="4976884"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6786" y="360914"/>
            <a:ext cx="11200076" cy="1481175"/>
          </a:xfrm>
          <a:prstGeom prst="rect">
            <a:avLst/>
          </a:prstGeom>
          <a:noFill/>
        </p:spPr>
        <p:txBody>
          <a:bodyPr wrap="square" rtlCol="0">
            <a:spAutoFit/>
          </a:bodyPr>
          <a:lstStyle/>
          <a:p>
            <a:pPr marL="342900" lvl="1" indent="-342900">
              <a:lnSpc>
                <a:spcPct val="150000"/>
              </a:lnSpc>
              <a:buAutoNum type="arabicPeriod"/>
            </a:pPr>
            <a:r>
              <a:rPr lang="en-US" sz="3200" b="1" dirty="0" err="1">
                <a:solidFill>
                  <a:srgbClr val="002060"/>
                </a:solidFill>
                <a:latin typeface="Times New Roman" panose="02020603050405020304" pitchFamily="18" charset="0"/>
                <a:cs typeface="Times New Roman" panose="02020603050405020304" pitchFamily="18" charset="0"/>
              </a:rPr>
              <a:t>Tìm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viết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về</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động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giữ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gìn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môi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xanh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đẹp</a:t>
            </a:r>
            <a:r>
              <a:rPr lang="en-US" sz="3200" b="1" dirty="0">
                <a:solidFill>
                  <a:srgbClr val="002060"/>
                </a:solidFill>
                <a:latin typeface="Times New Roman" panose="02020603050405020304" pitchFamily="18" charset="0"/>
                <a:cs typeface="Times New Roman" panose="02020603050405020304" pitchFamily="18" charset="0"/>
              </a:rPr>
              <a:t> ở </a:t>
            </a:r>
            <a:r>
              <a:rPr lang="en-US" sz="3200" b="1" dirty="0" err="1">
                <a:solidFill>
                  <a:srgbClr val="002060"/>
                </a:solidFill>
                <a:latin typeface="Times New Roman" panose="02020603050405020304" pitchFamily="18" charset="0"/>
                <a:cs typeface="Times New Roman" panose="02020603050405020304" pitchFamily="18" charset="0"/>
              </a:rPr>
              <a:t>nhà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trường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2523" y="2059487"/>
            <a:ext cx="6506308" cy="449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91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68214" y="184789"/>
            <a:ext cx="10984524" cy="7309693"/>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Mẩu giấy vụn</a:t>
            </a:r>
            <a:endParaRPr lang="vi-VN" sz="3200" dirty="0">
              <a:solidFill>
                <a:srgbClr val="FF0000"/>
              </a:solidFill>
              <a:latin typeface="Times New Roman" panose="02020603050405020304" pitchFamily="18" charset="0"/>
              <a:cs typeface="Times New Roman" panose="02020603050405020304" pitchFamily="18" charset="0"/>
            </a:endParaRPr>
          </a:p>
          <a:p>
            <a:r>
              <a:rPr lang="vi-VN" sz="2300" b="1" dirty="0">
                <a:latin typeface="Times New Roman" panose="02020603050405020304" pitchFamily="18" charset="0"/>
                <a:cs typeface="Times New Roman" panose="02020603050405020304" pitchFamily="18" charset="0"/>
              </a:rPr>
              <a:t>1.</a:t>
            </a:r>
            <a:r>
              <a:rPr lang="vi-VN" sz="2300" dirty="0">
                <a:latin typeface="Times New Roman" panose="02020603050405020304" pitchFamily="18" charset="0"/>
                <a:cs typeface="Times New Roman" panose="02020603050405020304" pitchFamily="18" charset="0"/>
              </a:rPr>
              <a:t> Lớp học rộng rãi, sáng sủa và sạch sẽ nhưng không biết ai vứt một mẩu giấy ngay giữa lối ra vào.</a:t>
            </a:r>
          </a:p>
          <a:p>
            <a:r>
              <a:rPr lang="vi-VN" sz="2300" b="1" dirty="0">
                <a:latin typeface="Times New Roman" panose="02020603050405020304" pitchFamily="18" charset="0"/>
                <a:cs typeface="Times New Roman" panose="02020603050405020304" pitchFamily="18" charset="0"/>
              </a:rPr>
              <a:t>2.</a:t>
            </a:r>
            <a:r>
              <a:rPr lang="vi-VN" sz="2300" dirty="0">
                <a:latin typeface="Times New Roman" panose="02020603050405020304" pitchFamily="18" charset="0"/>
                <a:cs typeface="Times New Roman" panose="02020603050405020304" pitchFamily="18" charset="0"/>
              </a:rPr>
              <a:t> Cô giáo bước vào lớp, mỉm cười :</a:t>
            </a:r>
          </a:p>
          <a:p>
            <a:r>
              <a:rPr lang="vi-VN" sz="2300" dirty="0">
                <a:latin typeface="Times New Roman" panose="02020603050405020304" pitchFamily="18" charset="0"/>
                <a:cs typeface="Times New Roman" panose="02020603050405020304" pitchFamily="18" charset="0"/>
              </a:rPr>
              <a:t>- Lớp ta hôm  nay sạch sẽ quá ! Thật đáng khen ! Nhưng các em có nhìn thấy mẩu giấy đang nằm ngay giữa cửa kia không ?</a:t>
            </a:r>
          </a:p>
          <a:p>
            <a:r>
              <a:rPr lang="vi-VN" sz="2300" dirty="0">
                <a:latin typeface="Times New Roman" panose="02020603050405020304" pitchFamily="18" charset="0"/>
                <a:cs typeface="Times New Roman" panose="02020603050405020304" pitchFamily="18" charset="0"/>
              </a:rPr>
              <a:t>- Có ạ ! - Cả lớp đồng thanh đáp.</a:t>
            </a:r>
          </a:p>
          <a:p>
            <a:r>
              <a:rPr lang="vi-VN" sz="2300" dirty="0">
                <a:latin typeface="Times New Roman" panose="02020603050405020304" pitchFamily="18" charset="0"/>
                <a:cs typeface="Times New Roman" panose="02020603050405020304" pitchFamily="18" charset="0"/>
              </a:rPr>
              <a:t>- Nào ! Các em hãy lắng nghe và cho cô biết mẩu giấy đang nói gì nhé! - Cô giáo nói tiếp.</a:t>
            </a:r>
          </a:p>
          <a:p>
            <a:r>
              <a:rPr lang="vi-VN" sz="2300" b="1" dirty="0">
                <a:latin typeface="Times New Roman" panose="02020603050405020304" pitchFamily="18" charset="0"/>
                <a:cs typeface="Times New Roman" panose="02020603050405020304" pitchFamily="18" charset="0"/>
              </a:rPr>
              <a:t>3.</a:t>
            </a:r>
            <a:r>
              <a:rPr lang="vi-VN" sz="2300" dirty="0">
                <a:latin typeface="Times New Roman" panose="02020603050405020304" pitchFamily="18" charset="0"/>
                <a:cs typeface="Times New Roman" panose="02020603050405020304" pitchFamily="18" charset="0"/>
              </a:rPr>
              <a:t> Cả lớp im lặng lắng nghe. Được một lúc, tiếng xì xào nổi lên vì các em không nghe thấy mẩu giấy nói gì cả. Một em trai đánh bạo giơ tay xin nói. Cô giáo cười:</a:t>
            </a:r>
          </a:p>
          <a:p>
            <a:r>
              <a:rPr lang="vi-VN" sz="2300" dirty="0">
                <a:latin typeface="Times New Roman" panose="02020603050405020304" pitchFamily="18" charset="0"/>
                <a:cs typeface="Times New Roman" panose="02020603050405020304" pitchFamily="18" charset="0"/>
              </a:rPr>
              <a:t>- Tốt lắm ! Em nghe thấy mẩu giấy nói gì nào ?</a:t>
            </a:r>
          </a:p>
          <a:p>
            <a:r>
              <a:rPr lang="vi-VN" sz="2300" dirty="0">
                <a:latin typeface="Times New Roman" panose="02020603050405020304" pitchFamily="18" charset="0"/>
                <a:cs typeface="Times New Roman" panose="02020603050405020304" pitchFamily="18" charset="0"/>
              </a:rPr>
              <a:t>- Thưa cô, giấy không nói được đâu ạ !</a:t>
            </a:r>
          </a:p>
          <a:p>
            <a:r>
              <a:rPr lang="vi-VN" sz="2300" dirty="0">
                <a:latin typeface="Times New Roman" panose="02020603050405020304" pitchFamily="18" charset="0"/>
                <a:cs typeface="Times New Roman" panose="02020603050405020304" pitchFamily="18" charset="0"/>
              </a:rPr>
              <a:t>Nhiều tiếng xì xào hưởng ứng : "Thưa cô, đúng đấy ạ ! Đúng đấy ạ !"</a:t>
            </a:r>
          </a:p>
          <a:p>
            <a:r>
              <a:rPr lang="vi-VN" sz="2300" b="1" dirty="0">
                <a:latin typeface="Times New Roman" panose="02020603050405020304" pitchFamily="18" charset="0"/>
                <a:cs typeface="Times New Roman" panose="02020603050405020304" pitchFamily="18" charset="0"/>
              </a:rPr>
              <a:t>4.</a:t>
            </a:r>
            <a:r>
              <a:rPr lang="vi-VN" sz="2300" dirty="0">
                <a:latin typeface="Times New Roman" panose="02020603050405020304" pitchFamily="18" charset="0"/>
                <a:cs typeface="Times New Roman" panose="02020603050405020304" pitchFamily="18" charset="0"/>
              </a:rPr>
              <a:t> Bỗng một em gái đứng dậy, tiến tới chỗ mẩu giấy, nhặt lên rồi mang bỏ vào sọt rác. Xong xuôi, em mới nói :</a:t>
            </a:r>
          </a:p>
          <a:p>
            <a:r>
              <a:rPr lang="vi-VN" sz="2300" dirty="0">
                <a:latin typeface="Times New Roman" panose="02020603050405020304" pitchFamily="18" charset="0"/>
                <a:cs typeface="Times New Roman" panose="02020603050405020304" pitchFamily="18" charset="0"/>
              </a:rPr>
              <a:t>- Em có nghe thấy ạ. Mẩu giấy bảo : "Các bạn ơi ! Hãy bỏ tôi vào sọt rác !"</a:t>
            </a:r>
          </a:p>
          <a:p>
            <a:r>
              <a:rPr lang="vi-VN" sz="2300" dirty="0">
                <a:latin typeface="Times New Roman" panose="02020603050405020304" pitchFamily="18" charset="0"/>
                <a:cs typeface="Times New Roman" panose="02020603050405020304" pitchFamily="18" charset="0"/>
              </a:rPr>
              <a:t>  Cả lớp cười rộ lên thích thú. Buổi học hôm ấy vui quá.</a:t>
            </a:r>
          </a:p>
          <a:p>
            <a:pPr algn="r"/>
            <a:r>
              <a:rPr lang="vi-VN" sz="2300" i="1" dirty="0">
                <a:latin typeface="Times New Roman" panose="02020603050405020304" pitchFamily="18" charset="0"/>
                <a:cs typeface="Times New Roman" panose="02020603050405020304" pitchFamily="18" charset="0"/>
              </a:rPr>
              <a:t>Theo</a:t>
            </a:r>
            <a:r>
              <a:rPr lang="vi-VN" sz="2300"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QUẾ SƠN</a:t>
            </a:r>
            <a:endParaRPr lang="vi-VN" sz="2300" dirty="0">
              <a:latin typeface="Times New Roman" panose="02020603050405020304" pitchFamily="18" charset="0"/>
              <a:cs typeface="Times New Roman" panose="02020603050405020304" pitchFamily="18" charset="0"/>
            </a:endParaRPr>
          </a:p>
          <a:p>
            <a:br>
              <a:rPr lang="vi-VN" sz="2300" dirty="0">
                <a:latin typeface="Times New Roman" panose="02020603050405020304" pitchFamily="18" charset="0"/>
                <a:cs typeface="Times New Roman" panose="02020603050405020304" pitchFamily="18" charset="0"/>
              </a:rPr>
            </a:b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5549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028094"/>
            <a:ext cx="8217877" cy="369332"/>
          </a:xfrm>
          <a:prstGeom prst="rect">
            <a:avLst/>
          </a:prstGeom>
          <a:noFill/>
        </p:spPr>
        <p:txBody>
          <a:bodyPr wrap="square" rtlCol="0">
            <a:spAutoFit/>
          </a:bodyPr>
          <a:lstStyle/>
          <a:p>
            <a:endParaRPr lang="en-US" dirty="0">
              <a:solidFill>
                <a:srgbClr val="002060"/>
              </a:solidFill>
              <a:latin typeface="Times New Roman" pitchFamily="18" charset="0"/>
              <a:cs typeface="Times New Roman" pitchFamily="18" charset="0"/>
            </a:endParaRPr>
          </a:p>
        </p:txBody>
      </p:sp>
      <p:sp>
        <p:nvSpPr>
          <p:cNvPr id="5" name="TextBox 4"/>
          <p:cNvSpPr txBox="1"/>
          <p:nvPr/>
        </p:nvSpPr>
        <p:spPr>
          <a:xfrm>
            <a:off x="996490" y="38055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Mẩu giấy vụn nằm ở đâu? Có dễ thấy không?</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96486" y="912804"/>
            <a:ext cx="10747835" cy="584775"/>
          </a:xfrm>
          <a:prstGeom prst="rect">
            <a:avLst/>
          </a:prstGeom>
          <a:noFill/>
        </p:spPr>
        <p:txBody>
          <a:bodyPr wrap="square" rtlCol="0">
            <a:spAutoFit/>
          </a:bodyPr>
          <a:lstStyle/>
          <a:p>
            <a:pPr lvl="1" indent="-457200">
              <a:buFont typeface="Wingdings" pitchFamily="2" charset="2"/>
              <a:buChar char="Ø"/>
            </a:pPr>
            <a:r>
              <a:rPr lang="en-US" sz="3200" dirty="0" err="1">
                <a:solidFill>
                  <a:srgbClr val="FF0000"/>
                </a:solidFill>
                <a:latin typeface="Times New Roman" pitchFamily="18" charset="0"/>
                <a:cs typeface="Times New Roman" pitchFamily="18" charset="0"/>
              </a:rPr>
              <a:t>Mẩu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giấy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vụn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nằm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giữa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dễ</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thấy</a:t>
            </a:r>
            <a:r>
              <a:rPr lang="en-US" sz="3200" dirty="0">
                <a:solidFill>
                  <a:srgbClr val="FF0000"/>
                </a:solidFill>
                <a:latin typeface="Times New Roman" pitchFamily="18" charset="0"/>
                <a:cs typeface="Times New Roman"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19934" y="1615574"/>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Cô</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cầu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lớp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031657" y="2163582"/>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yêu cầu cả lớp hãy lắng nghe và cho biết mẩu giấy đang nói gì.</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996488" y="3285478"/>
            <a:ext cx="10747835" cy="584775"/>
          </a:xfrm>
          <a:prstGeom prst="rect">
            <a:avLst/>
          </a:prstGeom>
          <a:noFill/>
        </p:spPr>
        <p:txBody>
          <a:bodyPr wrap="square" rtlCol="0">
            <a:spAutoFit/>
          </a:bodyPr>
          <a:lstStyle/>
          <a:p>
            <a:pPr lvl="1" indent="-457200">
              <a:buFont typeface="Wingdings" pitchFamily="2" charset="2"/>
              <a:buChar char="v"/>
            </a:pPr>
            <a:r>
              <a:rPr lang="en-US" sz="3200" dirty="0" err="1">
                <a:solidFill>
                  <a:srgbClr val="002060"/>
                </a:solidFill>
                <a:latin typeface="Times New Roman" pitchFamily="18" charset="0"/>
                <a:cs typeface="Times New Roman" pitchFamily="18" charset="0"/>
              </a:rPr>
              <a:t>Bạn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nghe</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mẩu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giấy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gì</a:t>
            </a:r>
            <a:r>
              <a:rPr lang="en-US" sz="3200" dirty="0">
                <a:solidFill>
                  <a:srgbClr val="002060"/>
                </a:solidFill>
                <a:latin typeface="Times New Roman" pitchFamily="18" charset="0"/>
                <a:cs typeface="Times New Roman"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6487" y="3796686"/>
            <a:ext cx="10747835" cy="1077218"/>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Bạn gái nghe thấy mẩu giấy bảo: “Các bạn ơi ! hãy bỏ tôi vào sọt rác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961320" y="4868084"/>
            <a:ext cx="10747835" cy="584775"/>
          </a:xfrm>
          <a:prstGeom prst="rect">
            <a:avLst/>
          </a:prstGeom>
          <a:noFill/>
        </p:spPr>
        <p:txBody>
          <a:bodyPr wrap="square" rtlCol="0">
            <a:spAutoFit/>
          </a:bodyPr>
          <a:lstStyle/>
          <a:p>
            <a:pPr lvl="1" indent="-457200">
              <a:buFont typeface="Wingdings" pitchFamily="2" charset="2"/>
              <a:buChar char="v"/>
            </a:pPr>
            <a:r>
              <a:rPr lang="vi-VN" sz="3200" dirty="0">
                <a:solidFill>
                  <a:srgbClr val="002060"/>
                </a:solidFill>
                <a:latin typeface="Times New Roman" pitchFamily="18" charset="0"/>
                <a:cs typeface="Times New Roman" pitchFamily="18" charset="0"/>
              </a:rPr>
              <a:t>Em hiểu ý cô giáo nhắc nhở học sinh điều gì?</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61319" y="5379292"/>
            <a:ext cx="10747835" cy="1569660"/>
          </a:xfrm>
          <a:prstGeom prst="rect">
            <a:avLst/>
          </a:prstGeom>
          <a:noFill/>
        </p:spPr>
        <p:txBody>
          <a:bodyPr wrap="square" rtlCol="0">
            <a:spAutoFit/>
          </a:bodyPr>
          <a:lstStyle/>
          <a:p>
            <a:pPr lvl="1" indent="-457200">
              <a:buFont typeface="Wingdings" pitchFamily="2" charset="2"/>
              <a:buChar char="Ø"/>
            </a:pPr>
            <a:r>
              <a:rPr lang="vi-VN" sz="3200" dirty="0">
                <a:solidFill>
                  <a:srgbClr val="FF0000"/>
                </a:solidFill>
                <a:latin typeface="Times New Roman" pitchFamily="18" charset="0"/>
                <a:cs typeface="Times New Roman" pitchFamily="18" charset="0"/>
              </a:rPr>
              <a:t>Cô giáo muốn nhắc nhở các bạn học sinh phải biết giữ gìn vệ sinh trường lớp sạch đẹp.</a:t>
            </a:r>
            <a:br>
              <a:rPr lang="vi-VN" sz="3200" dirty="0">
                <a:solidFill>
                  <a:srgbClr val="FF0000"/>
                </a:solidFill>
                <a:latin typeface="Times New Roman" pitchFamily="18" charset="0"/>
                <a:cs typeface="Times New Roman" pitchFamily="18" charset="0"/>
              </a:rPr>
            </a:b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circle(in)">
                                      <p:cBhvr>
                                        <p:cTn id="6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730</Words>
  <Application>Microsoft Office PowerPoint</Application>
  <PresentationFormat>Widescreen</PresentationFormat>
  <Paragraphs>46</Paragraphs>
  <Slides>13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Algerian</vt:lpstr>
      <vt:lpstr>Arial</vt:lpstr>
      <vt:lpstr>Calibri</vt:lpstr>
      <vt:lpstr>Calibri Light</vt:lpstr>
      <vt:lpstr>Times New Roman</vt:lpstr>
      <vt:lpstr>Wingdings</vt:lpstr>
      <vt:lpstr>Office Theme</vt:lpstr>
      <vt:lpstr>PowerPoint Presentation</vt:lpstr>
      <vt:lpstr> Bài 14 CỎ NON CƯỜI RỒI   TIẾT 6 – ĐỌC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Kim Chi</cp:lastModifiedBy>
  <cp:revision>67</cp:revision>
  <dcterms:created xsi:type="dcterms:W3CDTF">2021-07-13T00:48:11Z</dcterms:created>
  <dcterms:modified xsi:type="dcterms:W3CDTF">2023-03-05T07:15:36Z</dcterms:modified>
</cp:coreProperties>
</file>