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3" r:id="rId2"/>
    <p:sldMasterId id="2147483745" r:id="rId3"/>
    <p:sldMasterId id="2147483757" r:id="rId4"/>
    <p:sldMasterId id="2147483773" r:id="rId5"/>
    <p:sldMasterId id="2147483785" r:id="rId6"/>
  </p:sldMasterIdLst>
  <p:notesMasterIdLst>
    <p:notesMasterId r:id="rId25"/>
  </p:notesMasterIdLst>
  <p:sldIdLst>
    <p:sldId id="256" r:id="rId7"/>
    <p:sldId id="257" r:id="rId8"/>
    <p:sldId id="258" r:id="rId9"/>
    <p:sldId id="259" r:id="rId10"/>
    <p:sldId id="261" r:id="rId11"/>
    <p:sldId id="260" r:id="rId12"/>
    <p:sldId id="290" r:id="rId13"/>
    <p:sldId id="277" r:id="rId14"/>
    <p:sldId id="391" r:id="rId15"/>
    <p:sldId id="304" r:id="rId16"/>
    <p:sldId id="376" r:id="rId17"/>
    <p:sldId id="393" r:id="rId18"/>
    <p:sldId id="379" r:id="rId19"/>
    <p:sldId id="382" r:id="rId20"/>
    <p:sldId id="381" r:id="rId21"/>
    <p:sldId id="386" r:id="rId22"/>
    <p:sldId id="392" r:id="rId23"/>
    <p:sldId id="3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0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6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9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89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88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85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8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18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65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51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32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8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9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3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3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9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0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705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5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88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47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9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7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075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75252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51607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3924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19/2/2023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577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39667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30578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217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 defTabSz="914217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09213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767516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80838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40584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51235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6593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83412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19/2/2023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410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017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18886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3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1CC486-9AA6-4977-8BA6-1A9C44700B96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9702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2023/2/19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46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19/2/2023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ransition spd="slow">
    <p:pull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2.xml"/><Relationship Id="rId3" Type="http://schemas.openxmlformats.org/officeDocument/2006/relationships/slideLayout" Target="../slideLayouts/slideLayout35.xml"/><Relationship Id="rId7" Type="http://schemas.openxmlformats.org/officeDocument/2006/relationships/slide" Target="slide6.xml"/><Relationship Id="rId12" Type="http://schemas.openxmlformats.org/officeDocument/2006/relationships/image" Target="../media/image15.gif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image" Target="../media/image17.png"/><Relationship Id="rId10" Type="http://schemas.openxmlformats.org/officeDocument/2006/relationships/image" Target="../media/image14.gif"/><Relationship Id="rId4" Type="http://schemas.openxmlformats.org/officeDocument/2006/relationships/image" Target="../media/image11.jpg"/><Relationship Id="rId9" Type="http://schemas.openxmlformats.org/officeDocument/2006/relationships/slide" Target="slide3.xml"/><Relationship Id="rId1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OcZaMt3RWjE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1598" y="330200"/>
            <a:ext cx="4487333" cy="1524000"/>
            <a:chOff x="76198" y="247650"/>
            <a:chExt cx="33655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299" y="247650"/>
              <a:ext cx="30353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198" y="336419"/>
              <a:ext cx="33655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virus,</a:t>
              </a:r>
            </a:p>
            <a:p>
              <a:pPr algn="ctr" defTabSz="1219170"/>
              <a:r>
                <a:rPr lang="en-US" sz="4267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vi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9929446" y="5985952"/>
            <a:ext cx="2000425" cy="826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6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9E7DB4-0847-46F6-BC52-7B2EA6C5F2C2}"/>
              </a:ext>
            </a:extLst>
          </p:cNvPr>
          <p:cNvSpPr txBox="1"/>
          <p:nvPr/>
        </p:nvSpPr>
        <p:spPr>
          <a:xfrm>
            <a:off x="625928" y="248696"/>
            <a:ext cx="11270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9AEFDFD2-7EEC-4836-9918-AFB7E3BAA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239349" y="940687"/>
            <a:ext cx="3871247" cy="2620538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3CF561DD-C7F1-4FA2-A1A8-9CE274C85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8035490" y="947426"/>
            <a:ext cx="3900801" cy="2620538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A6AFF8C0-1A3A-43FC-BB09-2B65E0B70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4142176" y="940687"/>
            <a:ext cx="3871247" cy="2600684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8BF59C65-95B8-47CC-B815-FE60D8D88B34}"/>
              </a:ext>
            </a:extLst>
          </p:cNvPr>
          <p:cNvSpPr/>
          <p:nvPr/>
        </p:nvSpPr>
        <p:spPr>
          <a:xfrm>
            <a:off x="1153459" y="3668441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hươu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2CD8DC7E-7580-47DC-ADFE-AF2A47F7A5BA}"/>
              </a:ext>
            </a:extLst>
          </p:cNvPr>
          <p:cNvSpPr/>
          <p:nvPr/>
        </p:nvSpPr>
        <p:spPr>
          <a:xfrm>
            <a:off x="9428865" y="3684868"/>
            <a:ext cx="1017282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50CB11D-7AF0-4CE2-B0A1-FA732D9B04E7}"/>
              </a:ext>
            </a:extLst>
          </p:cNvPr>
          <p:cNvSpPr/>
          <p:nvPr/>
        </p:nvSpPr>
        <p:spPr>
          <a:xfrm>
            <a:off x="5291162" y="3627718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0E966C-F7E8-55ED-570B-50E4FA9B3CCA}"/>
              </a:ext>
            </a:extLst>
          </p:cNvPr>
          <p:cNvCxnSpPr/>
          <p:nvPr/>
        </p:nvCxnSpPr>
        <p:spPr>
          <a:xfrm>
            <a:off x="1053473" y="806061"/>
            <a:ext cx="301615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E1B23B-6B29-17B9-DA55-02A480C66A02}"/>
              </a:ext>
            </a:extLst>
          </p:cNvPr>
          <p:cNvSpPr txBox="1"/>
          <p:nvPr/>
        </p:nvSpPr>
        <p:spPr>
          <a:xfrm>
            <a:off x="514350" y="4572000"/>
            <a:ext cx="109442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23976" y="336200"/>
            <a:ext cx="11522250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2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– 5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ở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774C22-667C-3D89-F95C-B3E2C66121E1}"/>
              </a:ext>
            </a:extLst>
          </p:cNvPr>
          <p:cNvCxnSpPr/>
          <p:nvPr/>
        </p:nvCxnSpPr>
        <p:spPr>
          <a:xfrm>
            <a:off x="1200150" y="1100138"/>
            <a:ext cx="80867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6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23976" y="593375"/>
            <a:ext cx="11522250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Viết 3 – 5 câu giới thiệu tranh (ảnh) về một con vật mà em yêu thích.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23976" y="1568951"/>
            <a:ext cx="5419624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nhìn thấy tranh (ảnh) ở đâu?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23976" y="5701241"/>
            <a:ext cx="530629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có thích tranh (ảnh) đó không?  Vì sao?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67604" y="3162690"/>
            <a:ext cx="5419624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vật đó đang làm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67604" y="4679341"/>
            <a:ext cx="541962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Nó có đặc điểm gì nổi bật?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830266" y="2029375"/>
            <a:ext cx="601536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quyển truyện tranh của em (trong quyển tạp chí, 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786638" y="3097441"/>
            <a:ext cx="621595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có ảnh một chú chim công, ảnh chú voi, ảnh con chim cánh cụt,….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chú đang xòe đuôi múa,…..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798429" y="4703571"/>
            <a:ext cx="610262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đầu nhỏ, chiếc mào xinh xắn như chiếc vương miện,…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770719" y="5701241"/>
            <a:ext cx="605899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rất thích, rất đẹp, đáng yêu, </a:t>
            </a:r>
          </a:p>
        </p:txBody>
      </p:sp>
    </p:spTree>
    <p:extLst>
      <p:ext uri="{BB962C8B-B14F-4D97-AF65-F5344CB8AC3E}">
        <p14:creationId xmlns:p14="http://schemas.microsoft.com/office/powerpoint/2010/main" val="30145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uiExpand="1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07BF4F2-2FC9-4ACF-BBA5-9EF0B88DB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63696" y="4170210"/>
            <a:ext cx="3676207" cy="2371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9E7DB4-0847-46F6-BC52-7B2EA6C5F2C2}"/>
              </a:ext>
            </a:extLst>
          </p:cNvPr>
          <p:cNvSpPr txBox="1"/>
          <p:nvPr/>
        </p:nvSpPr>
        <p:spPr>
          <a:xfrm>
            <a:off x="413647" y="277349"/>
            <a:ext cx="11270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B9609-9E83-3546-A2EC-E4726D1A9628}"/>
              </a:ext>
            </a:extLst>
          </p:cNvPr>
          <p:cNvSpPr txBox="1"/>
          <p:nvPr/>
        </p:nvSpPr>
        <p:spPr>
          <a:xfrm>
            <a:off x="5564070" y="277349"/>
            <a:ext cx="5941390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Em nhìn thấy tranh ( ảnh) ở đâu?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369275C5-2378-574E-AA3F-62788D289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211111" y="206351"/>
            <a:ext cx="4936324" cy="3316197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BF85DFD5-B138-3946-A641-A4348C6CF6F6}"/>
              </a:ext>
            </a:extLst>
          </p:cNvPr>
          <p:cNvSpPr/>
          <p:nvPr/>
        </p:nvSpPr>
        <p:spPr>
          <a:xfrm>
            <a:off x="2313033" y="4988379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73AF62-93A0-3443-BEAB-3A1A6B5A0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4" y="3522548"/>
            <a:ext cx="4936324" cy="30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85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27B7-8F7F-0E45-AD2D-B6E2642D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Online Media 3" descr="Thưởng thức nét đẹp của chim công xòe đuôi-Yume TTNV">
            <a:hlinkClick r:id="" action="ppaction://media"/>
            <a:extLst>
              <a:ext uri="{FF2B5EF4-FFF2-40B4-BE49-F238E27FC236}">
                <a16:creationId xmlns:a16="http://schemas.microsoft.com/office/drawing/2014/main" id="{6D2FE6F6-88A3-6E4C-9146-518AFED6435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7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083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0F56C0-FB3B-8E4B-9057-70D4E999A527}"/>
              </a:ext>
            </a:extLst>
          </p:cNvPr>
          <p:cNvSpPr txBox="1">
            <a:spLocks/>
          </p:cNvSpPr>
          <p:nvPr/>
        </p:nvSpPr>
        <p:spPr>
          <a:xfrm>
            <a:off x="322769" y="803146"/>
            <a:ext cx="1128734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được thấy bức ảnh chụp chú công trong cuốn tạp chí của bố. Chú khoác trên mình bộ lông xanh biếc, mượt mà. Đầu của chú nhỏ. Đôi mắt 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màu đen nhánh. Điều tuyệt vời nhất chính là cái đuôi của chú. 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</a:t>
            </a: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rung 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ình, xòe đuôi ra, trông giống như một chiếc quạt có 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</a:t>
            </a: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nghìn 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kim cương lấp lánh</a:t>
            </a: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rất thích bức tranh về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</a:t>
            </a:r>
            <a:r>
              <a:rPr lang="vi-VN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rất đẹp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8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551408" y="383063"/>
            <a:ext cx="11522250" cy="326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iới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endParaRPr lang="vi-VN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 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ở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Con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vi-VN" sz="2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bật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3736D-3BBA-46C8-8D10-3E5A68386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79" y="4257520"/>
            <a:ext cx="3953481" cy="1795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338EA0-7497-4359-9175-19E2A335E754}"/>
              </a:ext>
            </a:extLst>
          </p:cNvPr>
          <p:cNvSpPr txBox="1"/>
          <p:nvPr/>
        </p:nvSpPr>
        <p:spPr>
          <a:xfrm>
            <a:off x="8019288" y="1352943"/>
            <a:ext cx="3621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              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KỂ</a:t>
            </a:r>
          </a:p>
          <a:p>
            <a:pPr marL="342900" indent="-342900">
              <a:buAutoNum type="arabicPeriod"/>
            </a:pP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con vật trong tranh ( ảnh)</a:t>
            </a:r>
          </a:p>
          <a:p>
            <a:pPr marL="342900" indent="-342900">
              <a:buAutoNum type="arabicPeriod"/>
            </a:pP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hoạt động và đặc điểm nổi bật của con vật </a:t>
            </a:r>
          </a:p>
          <a:p>
            <a:pPr marL="342900" indent="-342900">
              <a:buAutoNum type="arabicPeriod"/>
            </a:pPr>
            <a:r>
              <a:rPr lang="vi-VN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suy nghĩ về bức tranh ( ảnh)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ả con chó">
            <a:extLst>
              <a:ext uri="{FF2B5EF4-FFF2-40B4-BE49-F238E27FC236}">
                <a16:creationId xmlns:a16="http://schemas.microsoft.com/office/drawing/2014/main" id="{048B9AF9-C1C7-4D2A-AB7D-BA6D60E1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16" y="4257521"/>
            <a:ext cx="4535424" cy="179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9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7FCD7-668A-4B15-BDC0-2CA995009D9A}"/>
              </a:ext>
            </a:extLst>
          </p:cNvPr>
          <p:cNvSpPr txBox="1"/>
          <p:nvPr/>
        </p:nvSpPr>
        <p:spPr>
          <a:xfrm>
            <a:off x="1661579" y="1946212"/>
            <a:ext cx="8063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được tranh (ảnh) về một con vật</a:t>
            </a:r>
            <a:endParaRPr lang="zh-CN" altLang="en-US" sz="3500" b="1" spc="-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8D4C7-97B5-4D72-A2CC-0FF4830F7A7B}"/>
              </a:ext>
            </a:extLst>
          </p:cNvPr>
          <p:cNvSpPr txBox="1"/>
          <p:nvPr/>
        </p:nvSpPr>
        <p:spPr>
          <a:xfrm>
            <a:off x="1661579" y="2842110"/>
            <a:ext cx="10289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được đặc điểm nổi bật cũng như hoạt động của con vật trong tranh ( ảnh)</a:t>
            </a:r>
            <a:endParaRPr lang="zh-CN" altLang="en-US" sz="3500" b="1" spc="-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C5981-24E2-4B40-B8B8-AF8EF971B8B3}"/>
              </a:ext>
            </a:extLst>
          </p:cNvPr>
          <p:cNvSpPr txBox="1"/>
          <p:nvPr/>
        </p:nvSpPr>
        <p:spPr>
          <a:xfrm>
            <a:off x="1661579" y="4095659"/>
            <a:ext cx="101927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 dưỡng tình yêu đối với các loài động vật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500" b="1" spc="-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169E0-43E6-4F83-8A19-E16FB9B64F19}"/>
              </a:ext>
            </a:extLst>
          </p:cNvPr>
          <p:cNvSpPr txBox="1"/>
          <p:nvPr/>
        </p:nvSpPr>
        <p:spPr>
          <a:xfrm>
            <a:off x="1682024" y="491892"/>
            <a:ext cx="7716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9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56" y="-17145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1725246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29739AD2-CDE0-ED46-8A08-5618E0F329DF}"/>
              </a:ext>
            </a:extLst>
          </p:cNvPr>
          <p:cNvSpPr/>
          <p:nvPr/>
        </p:nvSpPr>
        <p:spPr>
          <a:xfrm>
            <a:off x="858252" y="2581327"/>
            <a:ext cx="10475495" cy="283998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2 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2282680"/>
            <a:chOff x="1524000" y="354915"/>
            <a:chExt cx="6553200" cy="1076041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105808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77389" y="371843"/>
              <a:ext cx="5399811" cy="1059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+mj-lt"/>
                </a:rPr>
                <a:t>	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Bốn chân như cái cột nhà 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Hai tai ve vẩy, hai ngà trắng phau, 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  <a:p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	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Vòi dài vắt vẻo trên đầu 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Trong rừng thích sống với nhau cùng đàn  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                         </a:t>
              </a: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Là con gì?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trâu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Hươu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voi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22119"/>
            <a:ext cx="8737601" cy="2246769"/>
            <a:chOff x="1524000" y="330827"/>
            <a:chExt cx="6553200" cy="1059113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103427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52870" y="330827"/>
              <a:ext cx="2346049" cy="1059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Lúc vươn cổ</a:t>
              </a:r>
              <a:br>
                <a:rPr lang="vi-VN" sz="2800" dirty="0">
                  <a:solidFill>
                    <a:srgbClr val="FF0000"/>
                  </a:solidFill>
                  <a:latin typeface="+mj-lt"/>
                </a:rPr>
              </a:b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Lúc rụt đầu</a:t>
              </a:r>
              <a:br>
                <a:rPr lang="vi-VN" sz="2800" dirty="0">
                  <a:solidFill>
                    <a:srgbClr val="FF0000"/>
                  </a:solidFill>
                  <a:latin typeface="+mj-lt"/>
                </a:rPr>
              </a:b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Hễ đi đâu</a:t>
              </a:r>
              <a:br>
                <a:rPr lang="vi-VN" sz="2800" dirty="0">
                  <a:solidFill>
                    <a:srgbClr val="FF0000"/>
                  </a:solidFill>
                  <a:latin typeface="+mj-lt"/>
                </a:rPr>
              </a:br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Cõng nhà đi đó.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  <a:p>
              <a:r>
                <a:rPr lang="en-US" sz="2800" b="0" i="0" u="none" strike="noStrike" dirty="0">
                  <a:solidFill>
                    <a:srgbClr val="FF0000"/>
                  </a:solidFill>
                  <a:effectLst/>
                  <a:latin typeface="+mj-lt"/>
                  <a:cs typeface="Times New Roman" panose="02020603050405020304" pitchFamily="18" charset="0"/>
                </a:rPr>
                <a:t>               </a:t>
              </a:r>
              <a:r>
                <a:rPr lang="en-US" sz="28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vi-VN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cua</a:t>
              </a:r>
              <a:endPara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Con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rùa</a:t>
              </a:r>
              <a:endPara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Con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bọ</a:t>
              </a:r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hung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67654" y="16529"/>
            <a:ext cx="12266848" cy="2062103"/>
            <a:chOff x="446314" y="249047"/>
            <a:chExt cx="9200136" cy="972062"/>
          </a:xfrm>
        </p:grpSpPr>
        <p:sp>
          <p:nvSpPr>
            <p:cNvPr id="5" name="Rounded Rectangle 4"/>
            <p:cNvSpPr/>
            <p:nvPr/>
          </p:nvSpPr>
          <p:spPr>
            <a:xfrm>
              <a:off x="446314" y="267062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74250" y="249047"/>
              <a:ext cx="6172200" cy="97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mào đỏ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Lông mượt như t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vi-VN" sz="32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 sớm tinh mơ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người ta dậy.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mái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trống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con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srgbClr val="FF0000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Em nên cất giấy vẽ và phiếu bài tập ở đâu?</a:t>
              </a:r>
              <a:endPara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Vứt thùng rác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Nhét lộn xộn trong tủ cá nhân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. Bỏ gọn trong túi hoặc trong kẹp file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98715" y="487194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 gì đầu bẹp có râu</a:t>
              </a:r>
            </a:p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đời ẩn dưới bùn sâu kiếm mồi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chép</a:t>
              </a:r>
              <a:endPara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trê</a:t>
              </a:r>
              <a:endPara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trôi</a:t>
              </a:r>
              <a:endPara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97539"/>
            <a:ext cx="3225087" cy="45671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7060" y="1238786"/>
            <a:ext cx="635943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48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8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tập</a:t>
            </a:r>
            <a:endParaRPr lang="en-US" altLang="zh-CN" sz="48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ctr" defTabSz="1219170"/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đoạn</a:t>
            </a:r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thiệu</a:t>
            </a:r>
            <a:endParaRPr lang="en-US" altLang="zh-CN" sz="44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ctr" defTabSz="1219170"/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4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44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vật</a:t>
            </a:r>
            <a:endParaRPr lang="en-US" altLang="zh-CN" sz="44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323" y="3267707"/>
            <a:ext cx="7527124" cy="8912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38746" y="935038"/>
            <a:ext cx="2779810" cy="955477"/>
          </a:xfrm>
          <a:prstGeom prst="roundRect">
            <a:avLst>
              <a:gd name="adj" fmla="val 344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Tuần</a:t>
            </a:r>
            <a:r>
              <a:rPr lang="en-US" altLang="zh-CN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23</a:t>
            </a:r>
            <a:endParaRPr lang="zh-CN" alt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011" y="2379333"/>
            <a:ext cx="3090769" cy="3090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8" y="4504295"/>
            <a:ext cx="9118600" cy="364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1" y="89297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1040364" y="987687"/>
            <a:ext cx="7813745" cy="5533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4314049" y="1702598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anose="02020603050405020304" pitchFamily="18" charset="0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1429072" y="2221652"/>
            <a:ext cx="982667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2800" b="1" dirty="0">
                <a:solidFill>
                  <a:schemeClr val="bg1"/>
                </a:solidFill>
                <a:effectLst/>
                <a:latin typeface="HP001 4 hàng" panose="020B0603050302020204" pitchFamily="34" charset="-93"/>
                <a:ea typeface="Calibri" panose="020F0502020204030204" pitchFamily="34" charset="0"/>
                <a:cs typeface="Times New Roman" panose="02020603050405020304" pitchFamily="18" charset="0"/>
              </a:rPr>
              <a:t>Viết đoạn văn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( 45)</a:t>
            </a:r>
            <a:endParaRPr lang="vi-VN" sz="2800" b="1" dirty="0">
              <a:solidFill>
                <a:schemeClr val="bg1"/>
              </a:solidFill>
              <a:effectLst/>
              <a:latin typeface="HP001 4 hàng" panose="020B0603050302020204" pitchFamily="34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757548" y="641268"/>
            <a:ext cx="11876" cy="5486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9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17FCD7-668A-4B15-BDC0-2CA995009D9A}"/>
              </a:ext>
            </a:extLst>
          </p:cNvPr>
          <p:cNvSpPr txBox="1"/>
          <p:nvPr/>
        </p:nvSpPr>
        <p:spPr>
          <a:xfrm>
            <a:off x="1661579" y="1946212"/>
            <a:ext cx="8063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được tranh (ảnh) về một con vật</a:t>
            </a:r>
            <a:endParaRPr lang="zh-CN" altLang="en-US" sz="3500" b="1" spc="-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8D4C7-97B5-4D72-A2CC-0FF4830F7A7B}"/>
              </a:ext>
            </a:extLst>
          </p:cNvPr>
          <p:cNvSpPr txBox="1"/>
          <p:nvPr/>
        </p:nvSpPr>
        <p:spPr>
          <a:xfrm>
            <a:off x="1661579" y="2842110"/>
            <a:ext cx="10289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được đặc điểm nổi bật cũng như hoạt động của con vật trong tranh ( ảnh)</a:t>
            </a:r>
            <a:endParaRPr lang="zh-CN" altLang="en-US" sz="3500" b="1" spc="-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AC5981-24E2-4B40-B8B8-AF8EF971B8B3}"/>
              </a:ext>
            </a:extLst>
          </p:cNvPr>
          <p:cNvSpPr txBox="1"/>
          <p:nvPr/>
        </p:nvSpPr>
        <p:spPr>
          <a:xfrm>
            <a:off x="1661579" y="4095659"/>
            <a:ext cx="101927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 dưỡng tình yêu đối với các loài động vật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500" b="1" spc="-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169E0-43E6-4F83-8A19-E16FB9B64F19}"/>
              </a:ext>
            </a:extLst>
          </p:cNvPr>
          <p:cNvSpPr txBox="1"/>
          <p:nvPr/>
        </p:nvSpPr>
        <p:spPr>
          <a:xfrm>
            <a:off x="1682024" y="491892"/>
            <a:ext cx="7716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19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862</Words>
  <Application>Microsoft Office PowerPoint</Application>
  <PresentationFormat>Widescreen</PresentationFormat>
  <Paragraphs>99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HP001 4 hàng</vt:lpstr>
      <vt:lpstr>ITC Avant Garde Std Bk</vt:lpstr>
      <vt:lpstr>Times New Roman</vt:lpstr>
      <vt:lpstr>华康方圆体W7</vt:lpstr>
      <vt:lpstr>1_Office 主题</vt:lpstr>
      <vt:lpstr>Office 主题</vt:lpstr>
      <vt:lpstr>4_Office 主题​​</vt:lpstr>
      <vt:lpstr>更多模版请关注:尚佳素材公社shop64427429.taobao.com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17</cp:revision>
  <dcterms:created xsi:type="dcterms:W3CDTF">2021-07-28T05:24:49Z</dcterms:created>
  <dcterms:modified xsi:type="dcterms:W3CDTF">2023-02-19T13:25:37Z</dcterms:modified>
</cp:coreProperties>
</file>