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4" r:id="rId3"/>
    <p:sldId id="289" r:id="rId4"/>
    <p:sldId id="287" r:id="rId5"/>
    <p:sldId id="283" r:id="rId6"/>
    <p:sldId id="286" r:id="rId7"/>
    <p:sldId id="279" r:id="rId8"/>
    <p:sldId id="293" r:id="rId9"/>
    <p:sldId id="292" r:id="rId10"/>
    <p:sldId id="288" r:id="rId11"/>
    <p:sldId id="285" r:id="rId12"/>
    <p:sldId id="294" r:id="rId13"/>
    <p:sldId id="291"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116" d="100"/>
          <a:sy n="116" d="100"/>
        </p:scale>
        <p:origin x="16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7</a:t>
            </a:fld>
            <a:endParaRPr lang="en-US"/>
          </a:p>
        </p:txBody>
      </p:sp>
    </p:spTree>
    <p:extLst>
      <p:ext uri="{BB962C8B-B14F-4D97-AF65-F5344CB8AC3E}">
        <p14:creationId xmlns:p14="http://schemas.microsoft.com/office/powerpoint/2010/main" val="88573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8</a:t>
            </a:fld>
            <a:endParaRPr lang="en-US"/>
          </a:p>
        </p:txBody>
      </p:sp>
    </p:spTree>
    <p:extLst>
      <p:ext uri="{BB962C8B-B14F-4D97-AF65-F5344CB8AC3E}">
        <p14:creationId xmlns:p14="http://schemas.microsoft.com/office/powerpoint/2010/main" val="27916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9</a:t>
            </a:fld>
            <a:endParaRPr lang="en-US"/>
          </a:p>
        </p:txBody>
      </p:sp>
    </p:spTree>
    <p:extLst>
      <p:ext uri="{BB962C8B-B14F-4D97-AF65-F5344CB8AC3E}">
        <p14:creationId xmlns:p14="http://schemas.microsoft.com/office/powerpoint/2010/main" val="9152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10</a:t>
            </a:fld>
            <a:endParaRPr lang="en-US"/>
          </a:p>
        </p:txBody>
      </p:sp>
    </p:spTree>
    <p:extLst>
      <p:ext uri="{BB962C8B-B14F-4D97-AF65-F5344CB8AC3E}">
        <p14:creationId xmlns:p14="http://schemas.microsoft.com/office/powerpoint/2010/main" val="48695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3567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411343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29364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0875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3582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746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57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810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0340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7913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116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0220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87658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1985572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19" y="876236"/>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259" y="6850"/>
            <a:ext cx="1605930" cy="1601590"/>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1114" y="132481"/>
            <a:ext cx="1594164" cy="1601590"/>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891470" y="2313699"/>
            <a:ext cx="7650812"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a:t>
            </a:r>
          </a:p>
          <a:p>
            <a:pPr algn="ct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văn</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tả</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đồ</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chơi</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427663" y="1146775"/>
            <a:ext cx="3548426"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13</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2233" y="192467"/>
            <a:ext cx="8981768" cy="584775"/>
            <a:chOff x="238537" y="232458"/>
            <a:chExt cx="10777433" cy="584775"/>
          </a:xfrm>
        </p:grpSpPr>
        <p:sp>
          <p:nvSpPr>
            <p:cNvPr id="16" name="TextBox 15"/>
            <p:cNvSpPr txBox="1"/>
            <p:nvPr/>
          </p:nvSpPr>
          <p:spPr>
            <a:xfrm>
              <a:off x="722280" y="232458"/>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6" name="Table 3">
            <a:extLst>
              <a:ext uri="{FF2B5EF4-FFF2-40B4-BE49-F238E27FC236}">
                <a16:creationId xmlns:a16="http://schemas.microsoft.com/office/drawing/2014/main" id="{E87A7DF2-D4E2-4F10-90DB-0C986B1F9C62}"/>
              </a:ext>
            </a:extLst>
          </p:cNvPr>
          <p:cNvGraphicFramePr>
            <a:graphicFrameLocks noGrp="1"/>
          </p:cNvGraphicFramePr>
          <p:nvPr>
            <p:extLst>
              <p:ext uri="{D42A27DB-BD31-4B8C-83A1-F6EECF244321}">
                <p14:modId xmlns:p14="http://schemas.microsoft.com/office/powerpoint/2010/main" val="913366739"/>
              </p:ext>
            </p:extLst>
          </p:nvPr>
        </p:nvGraphicFramePr>
        <p:xfrm>
          <a:off x="162233" y="2153708"/>
          <a:ext cx="8804786" cy="2652693"/>
        </p:xfrm>
        <a:graphic>
          <a:graphicData uri="http://schemas.openxmlformats.org/drawingml/2006/table">
            <a:tbl>
              <a:tblPr firstRow="1" bandRow="1">
                <a:tableStyleId>{5C22544A-7EE6-4342-B048-85BDC9FD1C3A}</a:tableStyleId>
              </a:tblPr>
              <a:tblGrid>
                <a:gridCol w="8804786">
                  <a:extLst>
                    <a:ext uri="{9D8B030D-6E8A-4147-A177-3AD203B41FA5}">
                      <a16:colId xmlns:a16="http://schemas.microsoft.com/office/drawing/2014/main" val="3143623115"/>
                    </a:ext>
                  </a:extLst>
                </a:gridCol>
              </a:tblGrid>
              <a:tr h="0">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1.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1" kern="1200" dirty="0">
                          <a:solidFill>
                            <a:schemeClr val="tx1"/>
                          </a:solidFill>
                          <a:latin typeface="Times New Roman" panose="02020603050405020304" pitchFamily="18" charset="0"/>
                          <a:ea typeface="+mn-ea"/>
                          <a:cs typeface="Times New Roman" panose="02020603050405020304" pitchFamily="18" charset="0"/>
                        </a:rPr>
                        <a:t> dung </a:t>
                      </a:r>
                      <a:r>
                        <a:rPr lang="en-US" sz="3200" b="1"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bài</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572166733"/>
                  </a:ext>
                </a:extLst>
              </a:tr>
              <a:tr h="714165">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2. </a:t>
                      </a:r>
                      <a:r>
                        <a:rPr lang="en-US" sz="3200" b="1"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rõ</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1" kern="1200" dirty="0">
                          <a:solidFill>
                            <a:schemeClr val="tx1"/>
                          </a:solidFill>
                          <a:latin typeface="Times New Roman" panose="02020603050405020304" pitchFamily="18" charset="0"/>
                          <a:ea typeface="+mn-ea"/>
                          <a:cs typeface="Times New Roman" panose="02020603050405020304" pitchFamily="18" charset="0"/>
                        </a:rPr>
                        <a:t> ý, </a:t>
                      </a:r>
                      <a:r>
                        <a:rPr lang="en-US" sz="3200" b="1"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từ</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xác</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2731848885"/>
                  </a:ext>
                </a:extLst>
              </a:tr>
              <a:tr h="824922">
                <a:tc>
                  <a:txBody>
                    <a:bodyPr/>
                    <a:lstStyle/>
                    <a:p>
                      <a:pPr>
                        <a:lnSpc>
                          <a:spcPct val="120000"/>
                        </a:lnSpc>
                      </a:pPr>
                      <a:r>
                        <a:rPr lang="en-US" sz="3200" b="1" kern="1200" dirty="0">
                          <a:solidFill>
                            <a:schemeClr val="tx1"/>
                          </a:solidFill>
                          <a:latin typeface="Times New Roman" panose="02020603050405020304" pitchFamily="18" charset="0"/>
                          <a:ea typeface="+mn-ea"/>
                          <a:cs typeface="Times New Roman" panose="02020603050405020304" pitchFamily="18" charset="0"/>
                        </a:rPr>
                        <a:t>3. </a:t>
                      </a:r>
                      <a:r>
                        <a:rPr lang="en-US" sz="3200" b="1"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bày</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sẽ</a:t>
                      </a:r>
                      <a:r>
                        <a:rPr lang="en-US" sz="3200" b="1" kern="1200" dirty="0">
                          <a:solidFill>
                            <a:schemeClr val="tx1"/>
                          </a:solidFill>
                          <a:latin typeface="Times New Roman" panose="02020603050405020304" pitchFamily="18" charset="0"/>
                          <a:ea typeface="+mn-ea"/>
                          <a:cs typeface="Times New Roman" panose="02020603050405020304" pitchFamily="18" charset="0"/>
                        </a:rPr>
                        <a:t>.</a:t>
                      </a:r>
                      <a:r>
                        <a:rPr lang="en-US" sz="3200" b="1" kern="1200" baseline="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lùi</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vào</a:t>
                      </a:r>
                      <a:r>
                        <a:rPr lang="en-US" sz="3200" b="1" kern="1200" dirty="0">
                          <a:solidFill>
                            <a:schemeClr val="tx1"/>
                          </a:solidFill>
                          <a:latin typeface="Times New Roman" panose="02020603050405020304" pitchFamily="18" charset="0"/>
                          <a:ea typeface="+mn-ea"/>
                          <a:cs typeface="Times New Roman" panose="02020603050405020304" pitchFamily="18" charset="0"/>
                        </a:rPr>
                        <a:t> 1 ô.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Các</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câu</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văn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b="1" kern="1200" dirty="0">
                          <a:solidFill>
                            <a:schemeClr val="tx1"/>
                          </a:solidFill>
                          <a:latin typeface="Times New Roman" panose="02020603050405020304" pitchFamily="18" charset="0"/>
                          <a:ea typeface="+mn-ea"/>
                          <a:cs typeface="Times New Roman" panose="02020603050405020304" pitchFamily="18" charset="0"/>
                        </a:rPr>
                        <a:t> </a:t>
                      </a:r>
                      <a:r>
                        <a:rPr lang="en-US" sz="3200" b="1"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b="1" kern="1200" dirty="0">
                          <a:solidFill>
                            <a:schemeClr val="tx1"/>
                          </a:solidFill>
                          <a:latin typeface="Times New Roman" panose="02020603050405020304" pitchFamily="18" charset="0"/>
                          <a:ea typeface="+mn-ea"/>
                          <a:cs typeface="Times New Roman" panose="02020603050405020304" pitchFamily="18" charset="0"/>
                        </a:rPr>
                        <a:t>.</a:t>
                      </a:r>
                    </a:p>
                  </a:txBody>
                  <a:tcPr>
                    <a:solidFill>
                      <a:schemeClr val="bg1"/>
                    </a:solidFill>
                  </a:tcPr>
                </a:tc>
                <a:extLst>
                  <a:ext uri="{0D108BD9-81ED-4DB2-BD59-A6C34878D82A}">
                    <a16:rowId xmlns:a16="http://schemas.microsoft.com/office/drawing/2014/main" val="392097917"/>
                  </a:ext>
                </a:extLst>
              </a:tr>
            </a:tbl>
          </a:graphicData>
        </a:graphic>
      </p:graphicFrame>
      <p:sp>
        <p:nvSpPr>
          <p:cNvPr id="2" name="TextBox 1">
            <a:extLst>
              <a:ext uri="{FF2B5EF4-FFF2-40B4-BE49-F238E27FC236}">
                <a16:creationId xmlns:a16="http://schemas.microsoft.com/office/drawing/2014/main" id="{457EF749-F910-40D3-8C24-6EDB3B8E402B}"/>
              </a:ext>
            </a:extLst>
          </p:cNvPr>
          <p:cNvSpPr txBox="1"/>
          <p:nvPr/>
        </p:nvSpPr>
        <p:spPr>
          <a:xfrm>
            <a:off x="1573078" y="1203864"/>
            <a:ext cx="5997844" cy="523220"/>
          </a:xfrm>
          <a:prstGeom prst="rect">
            <a:avLst/>
          </a:prstGeom>
          <a:noFill/>
        </p:spPr>
        <p:txBody>
          <a:bodyPr wrap="square" rtlCol="0">
            <a:spAutoFit/>
          </a:bodyPr>
          <a:lstStyle/>
          <a:p>
            <a:r>
              <a:rPr lang="en-US" sz="2800" b="1" dirty="0">
                <a:solidFill>
                  <a:srgbClr val="FF0000"/>
                </a:solidFill>
              </a:rPr>
              <a:t>TIÊU CHÍ VIẾT ĐOẠN VĂN</a:t>
            </a:r>
          </a:p>
        </p:txBody>
      </p:sp>
    </p:spTree>
    <p:extLst>
      <p:ext uri="{BB962C8B-B14F-4D97-AF65-F5344CB8AC3E}">
        <p14:creationId xmlns:p14="http://schemas.microsoft.com/office/powerpoint/2010/main" val="32659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2791"/>
            <a:ext cx="9144000" cy="3404101"/>
          </a:xfrm>
        </p:spPr>
        <p:txBody>
          <a:bodyPr>
            <a:noAutofit/>
          </a:bodyPr>
          <a:lstStyle/>
          <a:p>
            <a:pPr marL="0" indent="0">
              <a:lnSpc>
                <a:spcPct val="200000"/>
              </a:lnSpc>
              <a:buNone/>
            </a:pPr>
            <a:r>
              <a:rPr lang="en-US" b="1" dirty="0">
                <a:solidFill>
                  <a:srgbClr val="002060"/>
                </a:solidFill>
                <a:latin typeface="Times New Roman" panose="02020603050405020304" pitchFamily="18" charset="0"/>
                <a:ea typeface="Arial-Rounded" pitchFamily="34" charset="0"/>
                <a:cs typeface="Times New Roman" panose="02020603050405020304" pitchFamily="18" charset="0"/>
              </a:rPr>
              <a:t>           Con gấu bông Misa là món quà mẹ tặng em nhân dịp em 6 tuổi.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p>
        </p:txBody>
      </p:sp>
      <p:grpSp>
        <p:nvGrpSpPr>
          <p:cNvPr id="4" name="Group 3"/>
          <p:cNvGrpSpPr/>
          <p:nvPr/>
        </p:nvGrpSpPr>
        <p:grpSpPr>
          <a:xfrm>
            <a:off x="2349752" y="125997"/>
            <a:ext cx="4444495" cy="1257985"/>
            <a:chOff x="3759267" y="334167"/>
            <a:chExt cx="6086361"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23658" y="688205"/>
              <a:ext cx="5621970" cy="652269"/>
            </a:xfrm>
            <a:prstGeom prst="rect">
              <a:avLst/>
            </a:prstGeom>
            <a:noFill/>
            <a:ln>
              <a:noFill/>
            </a:ln>
          </p:spPr>
          <p:txBody>
            <a:bodyPr wrap="square" rtlCol="0">
              <a:spAutoFit/>
            </a:bodyPr>
            <a:lstStyle/>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văn tham khảo</a:t>
              </a:r>
            </a:p>
          </p:txBody>
        </p:sp>
      </p:grpSp>
    </p:spTree>
    <p:extLst>
      <p:ext uri="{BB962C8B-B14F-4D97-AF65-F5344CB8AC3E}">
        <p14:creationId xmlns:p14="http://schemas.microsoft.com/office/powerpoint/2010/main" val="25509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35275" y="4548923"/>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9108266" y="4754461"/>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997648" y="838862"/>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335653" y="2211386"/>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4041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130843" y="4359344"/>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7039755" y="4410627"/>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898896" y="767722"/>
            <a:ext cx="7148704"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dụng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097985"/>
            <a:ext cx="8905080" cy="1384995"/>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Đọc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mẹ</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nghe</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về</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em</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41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931" y="-109407"/>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07" y="195313"/>
            <a:ext cx="2115163" cy="2125016"/>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2"/>
            <a:ext cx="914400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2" name="图片 7"/>
          <p:cNvPicPr>
            <a:picLocks noChangeAspect="1"/>
          </p:cNvPicPr>
          <p:nvPr/>
        </p:nvPicPr>
        <p:blipFill>
          <a:blip r:embed="rId3"/>
          <a:stretch>
            <a:fillRect/>
          </a:stretch>
        </p:blipFill>
        <p:spPr>
          <a:xfrm>
            <a:off x="0" y="4638328"/>
            <a:ext cx="1670928" cy="2181904"/>
          </a:xfrm>
          <a:prstGeom prst="rect">
            <a:avLst/>
          </a:prstGeom>
          <a:noFill/>
          <a:ln w="9525">
            <a:noFill/>
          </a:ln>
        </p:spPr>
      </p:pic>
      <p:pic>
        <p:nvPicPr>
          <p:cNvPr id="33" name="图片 8"/>
          <p:cNvPicPr>
            <a:picLocks noChangeAspect="1"/>
          </p:cNvPicPr>
          <p:nvPr/>
        </p:nvPicPr>
        <p:blipFill>
          <a:blip r:embed="rId4"/>
          <a:stretch>
            <a:fillRect/>
          </a:stretch>
        </p:blipFill>
        <p:spPr>
          <a:xfrm>
            <a:off x="6887442" y="4748736"/>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648121" y="1069595"/>
            <a:ext cx="7148704" cy="830997"/>
          </a:xfrm>
          <a:prstGeom prst="rect">
            <a:avLst/>
          </a:prstGeom>
          <a:noFill/>
        </p:spPr>
        <p:txBody>
          <a:bodyPr wrap="square" rtlCol="0">
            <a:spAutoFit/>
          </a:bodyPr>
          <a:lstStyle/>
          <a:p>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6" name="TextBox 25">
            <a:extLst>
              <a:ext uri="{FF2B5EF4-FFF2-40B4-BE49-F238E27FC236}">
                <a16:creationId xmlns:a16="http://schemas.microsoft.com/office/drawing/2014/main" id="{14B26D2C-1BC9-4238-BC4C-795267AEDD6F}"/>
              </a:ext>
            </a:extLst>
          </p:cNvPr>
          <p:cNvSpPr txBox="1"/>
          <p:nvPr/>
        </p:nvSpPr>
        <p:spPr>
          <a:xfrm>
            <a:off x="577155" y="2187355"/>
            <a:ext cx="8905080" cy="1815882"/>
          </a:xfrm>
          <a:prstGeom prst="rect">
            <a:avLst/>
          </a:prstGeom>
          <a:noFill/>
        </p:spPr>
        <p:txBody>
          <a:bodyPr wrap="square" rtlCol="0">
            <a:spAutoFit/>
          </a:bodyPr>
          <a:lstStyle/>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đoạn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theo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cầu</a:t>
            </a:r>
            <a:endParaRPr lang="en-US" sz="28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rõ</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ràng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đủ</a:t>
            </a:r>
            <a:r>
              <a:rPr lang="en-US" sz="2800" b="1" dirty="0">
                <a:solidFill>
                  <a:srgbClr val="002060"/>
                </a:solidFill>
                <a:latin typeface="Times New Roman" panose="02020603050405020304" pitchFamily="18" charset="0"/>
                <a:cs typeface="Times New Roman" panose="02020603050405020304" pitchFamily="18" charset="0"/>
              </a:rPr>
              <a:t> ý, </a:t>
            </a:r>
            <a:r>
              <a:rPr lang="en-US" sz="2800" b="1" dirty="0" err="1">
                <a:solidFill>
                  <a:srgbClr val="002060"/>
                </a:solidFill>
                <a:latin typeface="Times New Roman" panose="02020603050405020304" pitchFamily="18" charset="0"/>
                <a:cs typeface="Times New Roman" panose="02020603050405020304" pitchFamily="18" charset="0"/>
              </a:rPr>
              <a:t>dùng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từ</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chính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xác</a:t>
            </a:r>
            <a:endParaRPr lang="en-US" sz="2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82918"/>
            <a:ext cx="8909739" cy="1138773"/>
            <a:chOff x="238537" y="204717"/>
            <a:chExt cx="8909739" cy="1138773"/>
          </a:xfrm>
        </p:grpSpPr>
        <p:sp>
          <p:nvSpPr>
            <p:cNvPr id="13" name="TextBox 12"/>
            <p:cNvSpPr txBox="1"/>
            <p:nvPr/>
          </p:nvSpPr>
          <p:spPr>
            <a:xfrm>
              <a:off x="787177" y="204717"/>
              <a:ext cx="8361099"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22" b="98000" l="5000" r="90000"/>
                    </a14:imgEffect>
                  </a14:imgLayer>
                </a14:imgProps>
              </a:ext>
              <a:ext uri="{28A0092B-C50C-407E-A947-70E740481C1C}">
                <a14:useLocalDpi xmlns:a14="http://schemas.microsoft.com/office/drawing/2010/main" val="0"/>
              </a:ext>
            </a:extLst>
          </a:blip>
          <a:srcRect t="9407" b="7375"/>
          <a:stretch/>
        </p:blipFill>
        <p:spPr>
          <a:xfrm>
            <a:off x="48927" y="1927654"/>
            <a:ext cx="2220660" cy="18479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021" y="2058395"/>
            <a:ext cx="2486526" cy="171725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155" y="4100695"/>
            <a:ext cx="3022046" cy="1905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100696"/>
            <a:ext cx="2808355" cy="18304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4102" y="4100695"/>
            <a:ext cx="2628900" cy="1905000"/>
          </a:xfrm>
          <a:prstGeom prst="rect">
            <a:avLst/>
          </a:prstGeom>
        </p:spPr>
      </p:pic>
      <p:grpSp>
        <p:nvGrpSpPr>
          <p:cNvPr id="8" name="Group 7"/>
          <p:cNvGrpSpPr/>
          <p:nvPr/>
        </p:nvGrpSpPr>
        <p:grpSpPr>
          <a:xfrm>
            <a:off x="6178202" y="1849395"/>
            <a:ext cx="2726902" cy="1634298"/>
            <a:chOff x="8869738" y="1668125"/>
            <a:chExt cx="3090769" cy="1634298"/>
          </a:xfrm>
        </p:grpSpPr>
        <p:sp>
          <p:nvSpPr>
            <p:cNvPr id="15" name="Cloud Callout 14"/>
            <p:cNvSpPr/>
            <p:nvPr/>
          </p:nvSpPr>
          <p:spPr>
            <a:xfrm>
              <a:off x="9016959" y="1668125"/>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869738" y="1668125"/>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truyền thống</a:t>
              </a:r>
            </a:p>
          </p:txBody>
        </p:sp>
      </p:grpSp>
      <p:cxnSp>
        <p:nvCxnSpPr>
          <p:cNvPr id="9" name="Straight Connector 8"/>
          <p:cNvCxnSpPr/>
          <p:nvPr/>
        </p:nvCxnSpPr>
        <p:spPr>
          <a:xfrm flipV="1">
            <a:off x="980303" y="864973"/>
            <a:ext cx="4983892" cy="82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04877" y="1395650"/>
            <a:ext cx="967123" cy="154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81449" y="1395650"/>
            <a:ext cx="2446637" cy="2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64876" y="864973"/>
            <a:ext cx="2088292" cy="703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9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53" presetClass="entr" presetSubtype="16" fill="hold" nodeType="withEffect">
                                  <p:stCondLst>
                                    <p:cond delay="4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7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par>
                                <p:cTn id="46" presetID="53" presetClass="entr" presetSubtype="16" fill="hold" nodeType="withEffect">
                                  <p:stCondLst>
                                    <p:cond delay="140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2817" y="192467"/>
            <a:ext cx="8868448"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grpSp>
        <p:nvGrpSpPr>
          <p:cNvPr id="8" name="Group 7"/>
          <p:cNvGrpSpPr/>
          <p:nvPr/>
        </p:nvGrpSpPr>
        <p:grpSpPr>
          <a:xfrm>
            <a:off x="6200452" y="1752517"/>
            <a:ext cx="2943548" cy="1634298"/>
            <a:chOff x="7724452" y="1752517"/>
            <a:chExt cx="2943548" cy="1634298"/>
          </a:xfrm>
        </p:grpSpPr>
        <p:sp>
          <p:nvSpPr>
            <p:cNvPr id="15" name="Cloud Callout 14"/>
            <p:cNvSpPr/>
            <p:nvPr/>
          </p:nvSpPr>
          <p:spPr>
            <a:xfrm>
              <a:off x="7724452" y="1752517"/>
              <a:ext cx="2943548" cy="1634298"/>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902117" y="1996204"/>
              <a:ext cx="2765883" cy="120032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Đồ chơi </a:t>
              </a:r>
            </a:p>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 đại</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17" y="1888490"/>
            <a:ext cx="3511995" cy="1852606"/>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867" b="100000" l="6667" r="90000"/>
                    </a14:imgEffect>
                  </a14:imgLayer>
                </a14:imgProps>
              </a:ext>
              <a:ext uri="{28A0092B-C50C-407E-A947-70E740481C1C}">
                <a14:useLocalDpi xmlns:a14="http://schemas.microsoft.com/office/drawing/2010/main" val="0"/>
              </a:ext>
            </a:extLst>
          </a:blip>
          <a:srcRect l="8128" r="14679"/>
          <a:stretch/>
        </p:blipFill>
        <p:spPr>
          <a:xfrm>
            <a:off x="4098242" y="3861498"/>
            <a:ext cx="1982561" cy="2161312"/>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1871" t="11109" r="14445" b="15555"/>
          <a:stretch/>
        </p:blipFill>
        <p:spPr>
          <a:xfrm>
            <a:off x="3641608" y="1752517"/>
            <a:ext cx="1982562" cy="1973179"/>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6652"/>
          <a:stretch/>
        </p:blipFill>
        <p:spPr>
          <a:xfrm>
            <a:off x="594278" y="4128332"/>
            <a:ext cx="2916636" cy="2041963"/>
          </a:xfrm>
          <a:prstGeom prst="rect">
            <a:avLst/>
          </a:prstGeom>
        </p:spPr>
      </p:pic>
      <p:pic>
        <p:nvPicPr>
          <p:cNvPr id="18" name="Picture 17"/>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24079" t="8045" r="14912" b="9473"/>
          <a:stretch/>
        </p:blipFill>
        <p:spPr>
          <a:xfrm>
            <a:off x="6547606" y="3691729"/>
            <a:ext cx="1982562" cy="2245778"/>
          </a:xfrm>
          <a:prstGeom prst="rect">
            <a:avLst/>
          </a:prstGeom>
        </p:spPr>
      </p:pic>
      <p:cxnSp>
        <p:nvCxnSpPr>
          <p:cNvPr id="19" name="Straight Connector 18"/>
          <p:cNvCxnSpPr/>
          <p:nvPr/>
        </p:nvCxnSpPr>
        <p:spPr>
          <a:xfrm flipV="1">
            <a:off x="733168" y="786140"/>
            <a:ext cx="4983892" cy="82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47816" y="1275870"/>
            <a:ext cx="2367081" cy="82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10992" y="794378"/>
            <a:ext cx="189618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32205" y="1283056"/>
            <a:ext cx="1140940" cy="105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3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par>
                                <p:cTn id="31" presetID="53" presetClass="entr" presetSubtype="16"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nodeType="withEffect">
                                  <p:stCondLst>
                                    <p:cond delay="10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150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nodeType="withEffect">
                                  <p:stCondLst>
                                    <p:cond delay="18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9010" y="251065"/>
            <a:ext cx="8791752"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Kể tên những đồ chơi của em. Em thích đồ chơi nào nhất? Vì sao?</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317372"/>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17" name="TextBox 16">
            <a:extLst>
              <a:ext uri="{FF2B5EF4-FFF2-40B4-BE49-F238E27FC236}">
                <a16:creationId xmlns:a16="http://schemas.microsoft.com/office/drawing/2014/main" id="{4A5C204B-25D2-4F1D-8493-DF75F50224AC}"/>
              </a:ext>
            </a:extLst>
          </p:cNvPr>
          <p:cNvSpPr txBox="1"/>
          <p:nvPr/>
        </p:nvSpPr>
        <p:spPr>
          <a:xfrm>
            <a:off x="249010" y="1739056"/>
            <a:ext cx="8378797" cy="304698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91131C95-B767-4B9F-BF5B-7E534D76FE8E}"/>
              </a:ext>
            </a:extLst>
          </p:cNvPr>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6026786" y="4855247"/>
            <a:ext cx="2868204" cy="1570467"/>
          </a:xfrm>
          <a:prstGeom prst="rect">
            <a:avLst/>
          </a:prstGeom>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5772239" y="5287533"/>
            <a:ext cx="2868204" cy="1570467"/>
          </a:xfrm>
          <a:prstGeom prst="rect">
            <a:avLst/>
          </a:prstGeom>
        </p:spPr>
      </p:pic>
      <p:grpSp>
        <p:nvGrpSpPr>
          <p:cNvPr id="5" name="Group 4"/>
          <p:cNvGrpSpPr/>
          <p:nvPr/>
        </p:nvGrpSpPr>
        <p:grpSpPr>
          <a:xfrm>
            <a:off x="5008027" y="3910358"/>
            <a:ext cx="3874578" cy="1257985"/>
            <a:chOff x="3759267" y="334167"/>
            <a:chExt cx="5621970" cy="1403180"/>
          </a:xfrm>
        </p:grpSpPr>
        <p:sp>
          <p:nvSpPr>
            <p:cNvPr id="6" name="Cloud Callout 5"/>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56907" y="366321"/>
              <a:ext cx="4919223" cy="1338869"/>
            </a:xfrm>
            <a:prstGeom prst="rect">
              <a:avLst/>
            </a:prstGeom>
            <a:noFill/>
            <a:ln>
              <a:noFill/>
            </a:ln>
          </p:spPr>
          <p:txBody>
            <a:bodyPr wrap="square" rtlCol="0">
              <a:spAutoFit/>
            </a:bodyPr>
            <a:lstStyle/>
            <a:p>
              <a:pPr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Trình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luận</a:t>
              </a:r>
            </a:p>
          </p:txBody>
        </p:sp>
      </p:grpSp>
      <p:sp>
        <p:nvSpPr>
          <p:cNvPr id="8" name="TextBox 7">
            <a:extLst>
              <a:ext uri="{FF2B5EF4-FFF2-40B4-BE49-F238E27FC236}">
                <a16:creationId xmlns:a16="http://schemas.microsoft.com/office/drawing/2014/main" id="{12825D21-A366-4D03-A50F-082AF5B22C64}"/>
              </a:ext>
            </a:extLst>
          </p:cNvPr>
          <p:cNvSpPr txBox="1"/>
          <p:nvPr/>
        </p:nvSpPr>
        <p:spPr>
          <a:xfrm>
            <a:off x="678425" y="641397"/>
            <a:ext cx="7787149" cy="3539430"/>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CHÍ NHẬN XÉT</a:t>
            </a: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514350" indent="-514350">
              <a:buFontTx/>
              <a:buAutoNum type="arabicPeriod"/>
            </a:pP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theo yêu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do)</a:t>
            </a: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Diễn</a:t>
            </a:r>
            <a:r>
              <a:rPr lang="en-US" sz="3200" b="1" dirty="0">
                <a:latin typeface="Times New Roman" panose="02020603050405020304" pitchFamily="18" charset="0"/>
                <a:cs typeface="Times New Roman" panose="02020603050405020304" pitchFamily="18" charset="0"/>
              </a:rPr>
              <a:t> đạt rõ ý</a:t>
            </a:r>
          </a:p>
          <a:p>
            <a:r>
              <a:rPr lang="en-US" sz="3200" b="1" dirty="0">
                <a:latin typeface="Times New Roman" panose="02020603050405020304" pitchFamily="18" charset="0"/>
                <a:cs typeface="Times New Roman" panose="02020603050405020304" pitchFamily="18" charset="0"/>
              </a:rPr>
              <a:t>3. Nói to, rõ ràng, tự nhiên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10156288"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280219" y="1076632"/>
            <a:ext cx="8288594" cy="56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029730" y="741107"/>
            <a:ext cx="606304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0219" y="156332"/>
            <a:ext cx="8229600"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4822723" y="1398722"/>
            <a:ext cx="4321277" cy="43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30904C44-C271-4BC4-83B4-5E834904E4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89" t="26754" r="15171" b="21272"/>
          <a:stretch/>
        </p:blipFill>
        <p:spPr bwMode="auto">
          <a:xfrm>
            <a:off x="0" y="1325105"/>
            <a:ext cx="4572000" cy="451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963827" y="741107"/>
            <a:ext cx="615366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7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56332"/>
            <a:ext cx="10436507" cy="584775"/>
            <a:chOff x="238537" y="196323"/>
            <a:chExt cx="10777433" cy="584775"/>
          </a:xfrm>
        </p:grpSpPr>
        <p:sp>
          <p:nvSpPr>
            <p:cNvPr id="16" name="TextBox 15"/>
            <p:cNvSpPr txBox="1"/>
            <p:nvPr/>
          </p:nvSpPr>
          <p:spPr>
            <a:xfrm>
              <a:off x="722280" y="196323"/>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tả một đồ chơi của em.</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49" t="40351" r="24830" b="22588"/>
          <a:stretch/>
        </p:blipFill>
        <p:spPr bwMode="auto">
          <a:xfrm>
            <a:off x="0" y="1036841"/>
            <a:ext cx="9144001" cy="300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D527334B-10C8-4393-B06C-BABA95B2A315}"/>
              </a:ext>
            </a:extLst>
          </p:cNvPr>
          <p:cNvSpPr txBox="1"/>
          <p:nvPr/>
        </p:nvSpPr>
        <p:spPr>
          <a:xfrm>
            <a:off x="294968" y="4339247"/>
            <a:ext cx="8849032" cy="1938992"/>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TIÊU CHÍ NHẬN XÉT</a:t>
            </a:r>
          </a:p>
          <a:p>
            <a:pPr marL="342900" indent="-342900">
              <a:buAutoNum type="arabicPeriod"/>
            </a:pPr>
            <a:r>
              <a:rPr lang="en-US" sz="2400" b="1" dirty="0" err="1">
                <a:latin typeface="Times New Roman" panose="02020603050405020304" pitchFamily="18" charset="0"/>
                <a:cs typeface="Times New Roman" panose="02020603050405020304" pitchFamily="18" charset="0"/>
              </a:rPr>
              <a:t>Đủ</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ra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ý</a:t>
            </a:r>
          </a:p>
          <a:p>
            <a:r>
              <a:rPr lang="en-US" sz="2400" b="1" dirty="0">
                <a:latin typeface="Times New Roman" panose="02020603050405020304" pitchFamily="18" charset="0"/>
                <a:cs typeface="Times New Roman" panose="02020603050405020304" pitchFamily="18" charset="0"/>
              </a:rPr>
              <a:t>3.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rõ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endParaRPr lang="en-US" sz="2400" dirty="0"/>
          </a:p>
        </p:txBody>
      </p:sp>
    </p:spTree>
    <p:extLst>
      <p:ext uri="{BB962C8B-B14F-4D97-AF65-F5344CB8AC3E}">
        <p14:creationId xmlns:p14="http://schemas.microsoft.com/office/powerpoint/2010/main" val="1401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890</TotalTime>
  <Words>529</Words>
  <Application>Microsoft Office PowerPoint</Application>
  <PresentationFormat>On-screen Show (4:3)</PresentationFormat>
  <Paragraphs>61</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宋体</vt:lpstr>
      <vt:lpstr>Arial</vt:lpstr>
      <vt:lpstr>Arial-Rounded</vt:lpstr>
      <vt:lpstr>Calibri</vt:lpstr>
      <vt:lpstr>Calibri Light</vt:lpstr>
      <vt:lpstr>等线</vt:lpstr>
      <vt:lpstr>Times New Roman</vt:lpstr>
      <vt:lpstr>思源黑体 CN Bold</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216</cp:revision>
  <dcterms:created xsi:type="dcterms:W3CDTF">2021-05-29T04:05:18Z</dcterms:created>
  <dcterms:modified xsi:type="dcterms:W3CDTF">2023-11-26T08:25:40Z</dcterms:modified>
</cp:coreProperties>
</file>