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4" r:id="rId3"/>
    <p:sldId id="283" r:id="rId4"/>
    <p:sldId id="289" r:id="rId5"/>
    <p:sldId id="295" r:id="rId6"/>
    <p:sldId id="287" r:id="rId7"/>
    <p:sldId id="290" r:id="rId8"/>
    <p:sldId id="291" r:id="rId9"/>
    <p:sldId id="279" r:id="rId10"/>
    <p:sldId id="294" r:id="rId11"/>
    <p:sldId id="293" r:id="rId12"/>
    <p:sldId id="284" r:id="rId13"/>
    <p:sldId id="292" r:id="rId14"/>
    <p:sldId id="298" r:id="rId15"/>
    <p:sldId id="297" r:id="rId16"/>
    <p:sldId id="270" r:id="rId17"/>
    <p:sldId id="301"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6" d="100"/>
          <a:sy n="66" d="100"/>
        </p:scale>
        <p:origin x="19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236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0808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0088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5249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36356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075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0781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3844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73741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6715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176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707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18459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632024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09" y="737917"/>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202" y="132811"/>
            <a:ext cx="1271913" cy="126847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1" y="121552"/>
            <a:ext cx="1872591" cy="1881314"/>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18440" y="4855135"/>
            <a:ext cx="9025559" cy="1870054"/>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466456" y="2080798"/>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101462" y="1095528"/>
            <a:ext cx="3548426"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12</a:t>
            </a:r>
          </a:p>
        </p:txBody>
      </p:sp>
      <p:sp>
        <p:nvSpPr>
          <p:cNvPr id="3" name="Rectangle 2">
            <a:extLst>
              <a:ext uri="{FF2B5EF4-FFF2-40B4-BE49-F238E27FC236}">
                <a16:creationId xmlns:a16="http://schemas.microsoft.com/office/drawing/2014/main" id="{4FBF7FC9-CAEA-5048-EAE6-0276B61BC5BF}"/>
              </a:ext>
            </a:extLst>
          </p:cNvPr>
          <p:cNvSpPr/>
          <p:nvPr/>
        </p:nvSpPr>
        <p:spPr>
          <a:xfrm>
            <a:off x="1898098" y="3184418"/>
            <a:ext cx="5554277"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VĂN </a:t>
            </a:r>
          </a:p>
          <a:p>
            <a:pPr algn="ctr"/>
            <a:r>
              <a:rPr lang="en-US" sz="32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GIỚI THIỆU MỘT ĐỒ CHƠI</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9960" y="640025"/>
            <a:ext cx="8864080" cy="1094489"/>
            <a:chOff x="719423" y="680016"/>
            <a:chExt cx="8864080" cy="1094489"/>
          </a:xfrm>
        </p:grpSpPr>
        <p:sp>
          <p:nvSpPr>
            <p:cNvPr id="16" name="TextBox 15"/>
            <p:cNvSpPr txBox="1"/>
            <p:nvPr/>
          </p:nvSpPr>
          <p:spPr>
            <a:xfrm>
              <a:off x="1268063" y="697287"/>
              <a:ext cx="831544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719423" y="680016"/>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7" name="Table 3">
            <a:extLst>
              <a:ext uri="{FF2B5EF4-FFF2-40B4-BE49-F238E27FC236}">
                <a16:creationId xmlns:a16="http://schemas.microsoft.com/office/drawing/2014/main" id="{8658DFA6-82C9-479A-A770-FF2BC781AEAE}"/>
              </a:ext>
            </a:extLst>
          </p:cNvPr>
          <p:cNvGraphicFramePr>
            <a:graphicFrameLocks noGrp="1"/>
          </p:cNvGraphicFramePr>
          <p:nvPr>
            <p:extLst>
              <p:ext uri="{D42A27DB-BD31-4B8C-83A1-F6EECF244321}">
                <p14:modId xmlns:p14="http://schemas.microsoft.com/office/powerpoint/2010/main" val="2424626629"/>
              </p:ext>
            </p:extLst>
          </p:nvPr>
        </p:nvGraphicFramePr>
        <p:xfrm>
          <a:off x="304800" y="2718313"/>
          <a:ext cx="8315440" cy="2958183"/>
        </p:xfrm>
        <a:graphic>
          <a:graphicData uri="http://schemas.openxmlformats.org/drawingml/2006/table">
            <a:tbl>
              <a:tblPr firstRow="1" bandRow="1">
                <a:tableStyleId>{5C22544A-7EE6-4342-B048-85BDC9FD1C3A}</a:tableStyleId>
              </a:tblPr>
              <a:tblGrid>
                <a:gridCol w="8315440">
                  <a:extLst>
                    <a:ext uri="{9D8B030D-6E8A-4147-A177-3AD203B41FA5}">
                      <a16:colId xmlns:a16="http://schemas.microsoft.com/office/drawing/2014/main" val="3143623115"/>
                    </a:ext>
                  </a:extLst>
                </a:gridCol>
              </a:tblGrid>
              <a:tr h="0">
                <a:tc>
                  <a:txBody>
                    <a:bodyPr/>
                    <a:lstStyle/>
                    <a:p>
                      <a:r>
                        <a:rPr lang="en-US" sz="3200" b="0" kern="1200" dirty="0">
                          <a:solidFill>
                            <a:schemeClr val="tx1"/>
                          </a:solidFill>
                          <a:latin typeface="Times New Roman" panose="02020603050405020304" pitchFamily="18" charset="0"/>
                          <a:ea typeface="+mn-ea"/>
                          <a:cs typeface="Times New Roman" panose="02020603050405020304" pitchFamily="18" charset="0"/>
                        </a:rPr>
                        <a:t>1. </a:t>
                      </a:r>
                      <a:r>
                        <a:rPr lang="en-US" sz="3200" b="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0" kern="1200" dirty="0">
                          <a:solidFill>
                            <a:schemeClr val="tx1"/>
                          </a:solidFill>
                          <a:latin typeface="Times New Roman" panose="02020603050405020304" pitchFamily="18" charset="0"/>
                          <a:ea typeface="+mn-ea"/>
                          <a:cs typeface="Times New Roman" panose="02020603050405020304" pitchFamily="18" charset="0"/>
                        </a:rPr>
                        <a:t> dung </a:t>
                      </a:r>
                      <a:r>
                        <a:rPr lang="en-US" sz="3200" b="0"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bài</a:t>
                      </a:r>
                      <a:endParaRPr lang="en-US" sz="3200" b="0" kern="1200" dirty="0">
                        <a:solidFill>
                          <a:schemeClr val="tx1"/>
                        </a:solidFill>
                        <a:latin typeface="Times New Roman" panose="02020603050405020304" pitchFamily="18" charset="0"/>
                        <a:ea typeface="+mn-ea"/>
                        <a:cs typeface="Times New Roman" panose="02020603050405020304" pitchFamily="18" charset="0"/>
                      </a:endParaRPr>
                    </a:p>
                  </a:txBody>
                  <a:tcPr>
                    <a:noFill/>
                  </a:tcPr>
                </a:tc>
                <a:extLst>
                  <a:ext uri="{0D108BD9-81ED-4DB2-BD59-A6C34878D82A}">
                    <a16:rowId xmlns:a16="http://schemas.microsoft.com/office/drawing/2014/main" val="3572166733"/>
                  </a:ext>
                </a:extLst>
              </a:tr>
              <a:tr h="824583">
                <a:tc>
                  <a:txBody>
                    <a:bodyPr/>
                    <a:lstStyle/>
                    <a:p>
                      <a:r>
                        <a:rPr lang="en-US" sz="3200" kern="1200" dirty="0">
                          <a:solidFill>
                            <a:schemeClr val="tx1"/>
                          </a:solidFill>
                          <a:latin typeface="Times New Roman" panose="02020603050405020304" pitchFamily="18" charset="0"/>
                          <a:ea typeface="+mn-ea"/>
                          <a:cs typeface="Times New Roman" panose="02020603050405020304" pitchFamily="18" charset="0"/>
                        </a:rPr>
                        <a:t>2. </a:t>
                      </a:r>
                      <a:r>
                        <a:rPr lang="en-US" sz="3200"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rõ</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kern="1200" dirty="0">
                          <a:solidFill>
                            <a:schemeClr val="tx1"/>
                          </a:solidFill>
                          <a:latin typeface="Times New Roman" panose="02020603050405020304" pitchFamily="18" charset="0"/>
                          <a:ea typeface="+mn-ea"/>
                          <a:cs typeface="Times New Roman" panose="02020603050405020304" pitchFamily="18" charset="0"/>
                        </a:rPr>
                        <a:t> ý, </a:t>
                      </a:r>
                      <a:r>
                        <a:rPr lang="en-US" sz="3200"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từ</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xác</a:t>
                      </a:r>
                      <a:r>
                        <a:rPr lang="en-US" sz="3200" kern="1200" dirty="0">
                          <a:solidFill>
                            <a:schemeClr val="tx1"/>
                          </a:solidFill>
                          <a:latin typeface="Times New Roman" panose="02020603050405020304" pitchFamily="18" charset="0"/>
                          <a:ea typeface="+mn-ea"/>
                          <a:cs typeface="Times New Roman" panose="02020603050405020304" pitchFamily="18" charset="0"/>
                        </a:rPr>
                        <a:t> </a:t>
                      </a:r>
                    </a:p>
                  </a:txBody>
                  <a:tcPr>
                    <a:noFill/>
                  </a:tcPr>
                </a:tc>
                <a:extLst>
                  <a:ext uri="{0D108BD9-81ED-4DB2-BD59-A6C34878D82A}">
                    <a16:rowId xmlns:a16="http://schemas.microsoft.com/office/drawing/2014/main" val="2731848885"/>
                  </a:ext>
                </a:extLst>
              </a:tr>
              <a:tr h="824922">
                <a:tc>
                  <a:txBody>
                    <a:bodyPr/>
                    <a:lstStyle/>
                    <a:p>
                      <a:r>
                        <a:rPr lang="en-US" sz="3200" kern="1200" dirty="0">
                          <a:solidFill>
                            <a:schemeClr val="tx1"/>
                          </a:solidFill>
                          <a:latin typeface="Times New Roman" panose="02020603050405020304" pitchFamily="18" charset="0"/>
                          <a:ea typeface="+mn-ea"/>
                          <a:cs typeface="Times New Roman" panose="02020603050405020304" pitchFamily="18" charset="0"/>
                        </a:rPr>
                        <a:t>3. </a:t>
                      </a:r>
                      <a:r>
                        <a:rPr lang="en-US" sz="3200"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bày</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sẽ</a:t>
                      </a:r>
                      <a:endParaRPr lang="en-US" sz="3200" kern="1200" dirty="0">
                        <a:solidFill>
                          <a:schemeClr val="tx1"/>
                        </a:solidFill>
                        <a:latin typeface="Times New Roman" panose="02020603050405020304" pitchFamily="18" charset="0"/>
                        <a:ea typeface="+mn-ea"/>
                        <a:cs typeface="Times New Roman" panose="02020603050405020304" pitchFamily="18" charset="0"/>
                      </a:endParaRPr>
                    </a:p>
                    <a:p>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đoạn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lùi</a:t>
                      </a:r>
                      <a:r>
                        <a:rPr lang="en-US" sz="3200" kern="1200" dirty="0">
                          <a:solidFill>
                            <a:schemeClr val="tx1"/>
                          </a:solidFill>
                          <a:latin typeface="Times New Roman" panose="02020603050405020304" pitchFamily="18" charset="0"/>
                          <a:ea typeface="+mn-ea"/>
                          <a:cs typeface="Times New Roman" panose="02020603050405020304" pitchFamily="18" charset="0"/>
                        </a:rPr>
                        <a:t> 1 ô. </a:t>
                      </a:r>
                      <a:r>
                        <a:rPr lang="en-US" sz="3200" kern="1200" dirty="0" err="1">
                          <a:solidFill>
                            <a:schemeClr val="tx1"/>
                          </a:solidFill>
                          <a:latin typeface="Times New Roman" panose="02020603050405020304" pitchFamily="18" charset="0"/>
                          <a:ea typeface="+mn-ea"/>
                          <a:cs typeface="Times New Roman" panose="02020603050405020304" pitchFamily="18" charset="0"/>
                        </a:rPr>
                        <a:t>Các</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không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xuống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dòng</a:t>
                      </a:r>
                      <a:r>
                        <a:rPr lang="en-US" sz="3200" kern="1200" dirty="0">
                          <a:solidFill>
                            <a:schemeClr val="tx1"/>
                          </a:solidFill>
                          <a:latin typeface="Times New Roman" panose="02020603050405020304" pitchFamily="18" charset="0"/>
                          <a:ea typeface="+mn-ea"/>
                          <a:cs typeface="Times New Roman" panose="02020603050405020304" pitchFamily="18" charset="0"/>
                        </a:rPr>
                        <a:t>.</a:t>
                      </a:r>
                    </a:p>
                  </a:txBody>
                  <a:tcPr>
                    <a:noFill/>
                  </a:tcPr>
                </a:tc>
                <a:extLst>
                  <a:ext uri="{0D108BD9-81ED-4DB2-BD59-A6C34878D82A}">
                    <a16:rowId xmlns:a16="http://schemas.microsoft.com/office/drawing/2014/main" val="392097917"/>
                  </a:ext>
                </a:extLst>
              </a:tr>
            </a:tbl>
          </a:graphicData>
        </a:graphic>
      </p:graphicFrame>
      <p:sp>
        <p:nvSpPr>
          <p:cNvPr id="3" name="TextBox 2"/>
          <p:cNvSpPr txBox="1"/>
          <p:nvPr/>
        </p:nvSpPr>
        <p:spPr>
          <a:xfrm>
            <a:off x="1754396" y="1963651"/>
            <a:ext cx="50014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TIÊU CHÍ VIẾT ĐOẠN VĂN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58093"/>
            <a:ext cx="8775031" cy="608687"/>
            <a:chOff x="579463" y="698084"/>
            <a:chExt cx="10842330" cy="608687"/>
          </a:xfrm>
        </p:grpSpPr>
        <p:sp>
          <p:nvSpPr>
            <p:cNvPr id="16" name="TextBox 15"/>
            <p:cNvSpPr txBox="1"/>
            <p:nvPr/>
          </p:nvSpPr>
          <p:spPr>
            <a:xfrm>
              <a:off x="1128103" y="721996"/>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579463" y="698084"/>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222015" y="2182503"/>
            <a:ext cx="8775031"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B26D2C-1BC9-4238-BC4C-795267AEDD6F}"/>
              </a:ext>
            </a:extLst>
          </p:cNvPr>
          <p:cNvSpPr txBox="1"/>
          <p:nvPr/>
        </p:nvSpPr>
        <p:spPr>
          <a:xfrm>
            <a:off x="537408" y="2090639"/>
            <a:ext cx="8069181" cy="3892861"/>
          </a:xfrm>
          <a:prstGeom prst="rect">
            <a:avLst/>
          </a:prstGeom>
          <a:noFill/>
        </p:spPr>
        <p:txBody>
          <a:bodyPr wrap="square" rtlCol="0">
            <a:spAutoFit/>
          </a:bodyPr>
          <a:lstStyle/>
          <a:p>
            <a:pPr algn="just">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Vào dịp nghỉ hè, bố đã tự tay làm một chiếc diều cho em. Chiếc diều được làm từ những thanh tre uốn cong, dán giấy mỏng rực rỡ màu sắc. Diều hình cánh bướm. Phần đuôi diều có hai sợi dây dài. Khi bay lên, cánh diều chao liệng, đuôi diều phấp phới tung bay. Em yêu chiếc diều nhỏ xinh này lắm.</a:t>
            </a: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318825" y="1903801"/>
            <a:ext cx="8506345" cy="4721305"/>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7514" t="28752" r="25708" b="8670"/>
          <a:stretch/>
        </p:blipFill>
        <p:spPr>
          <a:xfrm rot="19788530">
            <a:off x="5804204" y="602615"/>
            <a:ext cx="3175223" cy="1510993"/>
          </a:xfrm>
          <a:prstGeom prst="rect">
            <a:avLst/>
          </a:prstGeom>
        </p:spPr>
      </p:pic>
    </p:spTree>
    <p:extLst>
      <p:ext uri="{BB962C8B-B14F-4D97-AF65-F5344CB8AC3E}">
        <p14:creationId xmlns:p14="http://schemas.microsoft.com/office/powerpoint/2010/main" val="3092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657" y="1708484"/>
            <a:ext cx="7910311"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Nhân dịp sinh nhật của em, mẹ tặng em một con búp bê rất đáng yêu. Búp bê được làm bằng nhựa dẻo.  Cô bé khoác trên người bộ váy hồng và đôi giày nhỏ xíu. Mái tóc vàng óng được buộc thành hai bím tóc với chiếc dây buộc màu xanh da trời. Búp bê là món đồ chơi em yêu thích nhất. Em sẽ giữ gìn búp bê thật cẩn thận.</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4FED48D3-146C-F6AB-F013-1C3449EEFFE5}"/>
              </a:ext>
            </a:extLst>
          </p:cNvPr>
          <p:cNvPicPr>
            <a:picLocks noChangeAspect="1"/>
          </p:cNvPicPr>
          <p:nvPr/>
        </p:nvPicPr>
        <p:blipFill>
          <a:blip r:embed="rId2"/>
          <a:stretch>
            <a:fillRect/>
          </a:stretch>
        </p:blipFill>
        <p:spPr>
          <a:xfrm>
            <a:off x="0" y="581681"/>
            <a:ext cx="9144000" cy="5362148"/>
          </a:xfrm>
          <a:prstGeom prst="rect">
            <a:avLst/>
          </a:prstGeom>
        </p:spPr>
      </p:pic>
    </p:spTree>
    <p:extLst>
      <p:ext uri="{BB962C8B-B14F-4D97-AF65-F5344CB8AC3E}">
        <p14:creationId xmlns:p14="http://schemas.microsoft.com/office/powerpoint/2010/main" val="293470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224490" y="5001195"/>
            <a:ext cx="1334324" cy="1742365"/>
          </a:xfrm>
          <a:prstGeom prst="rect">
            <a:avLst/>
          </a:prstGeom>
          <a:noFill/>
          <a:ln w="9525">
            <a:noFill/>
          </a:ln>
        </p:spPr>
      </p:pic>
      <p:pic>
        <p:nvPicPr>
          <p:cNvPr id="33" name="图片 8"/>
          <p:cNvPicPr>
            <a:picLocks noChangeAspect="1"/>
          </p:cNvPicPr>
          <p:nvPr/>
        </p:nvPicPr>
        <p:blipFill>
          <a:blip r:embed="rId5"/>
          <a:stretch>
            <a:fillRect/>
          </a:stretch>
        </p:blipFill>
        <p:spPr>
          <a:xfrm>
            <a:off x="7836963" y="5506364"/>
            <a:ext cx="1044547" cy="144321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9617" y="417304"/>
            <a:ext cx="7979372" cy="769441"/>
          </a:xfrm>
          <a:prstGeom prst="rect">
            <a:avLst/>
          </a:prstGeom>
          <a:noFill/>
        </p:spPr>
        <p:txBody>
          <a:bodyPr wrap="square" rtlCol="0">
            <a:spAutoFit/>
          </a:bodyPr>
          <a:lstStyle/>
          <a:p>
            <a:pPr>
              <a:defRPr/>
            </a:pPr>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39099" y="1280474"/>
            <a:ext cx="10516459" cy="2036637"/>
            <a:chOff x="774356" y="888444"/>
            <a:chExt cx="10516459" cy="2036637"/>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385735" y="2401861"/>
              <a:ext cx="8905080" cy="523220"/>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Viết được đoạn văn giới thiệu đồ chơi yêu thích</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2872" y="1469634"/>
            <a:ext cx="8814729" cy="1903003"/>
            <a:chOff x="752655" y="876872"/>
            <a:chExt cx="8483326" cy="190300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81512" y="876872"/>
              <a:ext cx="7154469" cy="954107"/>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Phát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triển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vốn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tên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đồ</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điểm</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63234" y="4039788"/>
            <a:ext cx="8233064" cy="714672"/>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23220"/>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gìn, bảo quản đồ chơi</a:t>
              </a:r>
            </a:p>
          </p:txBody>
        </p:sp>
      </p:grpSp>
    </p:spTree>
    <p:extLst>
      <p:ext uri="{BB962C8B-B14F-4D97-AF65-F5344CB8AC3E}">
        <p14:creationId xmlns:p14="http://schemas.microsoft.com/office/powerpoint/2010/main" val="3298964094"/>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133527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9108266" y="4754461"/>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198996" y="1554957"/>
            <a:ext cx="7979372"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 DỤNG</a:t>
            </a:r>
            <a:endParaRPr lang="zh-CN" altLang="en-US"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5" name="TextBox 4"/>
          <p:cNvSpPr txBox="1"/>
          <p:nvPr/>
        </p:nvSpPr>
        <p:spPr>
          <a:xfrm>
            <a:off x="1745736" y="2828835"/>
            <a:ext cx="8432632"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Viết đoạn văn vào vở</a:t>
            </a:r>
          </a:p>
          <a:p>
            <a:r>
              <a:rPr lang="en-US" sz="3600" dirty="0">
                <a:latin typeface="Times New Roman" panose="02020603050405020304" pitchFamily="18" charset="0"/>
                <a:cs typeface="Times New Roman" panose="02020603050405020304" pitchFamily="18" charset="0"/>
              </a:rPr>
              <a:t>Chuẩn bị bài sau</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00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556" y="162372"/>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79" y="25227"/>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91729" y="3698572"/>
            <a:ext cx="880478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43DA-B61D-94CB-1964-BEC733C6C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8BA956-959B-405B-53C7-4395D95352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770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91143" y="2121420"/>
            <a:ext cx="3606074" cy="1578244"/>
            <a:chOff x="1019898" y="1867152"/>
            <a:chExt cx="3659489" cy="1947937"/>
          </a:xfrm>
        </p:grpSpPr>
        <p:pic>
          <p:nvPicPr>
            <p:cNvPr id="18" name="PA_图片 6">
              <a:extLst>
                <a:ext uri="{FF2B5EF4-FFF2-40B4-BE49-F238E27FC236}">
                  <a16:creationId xmlns:a16="http://schemas.microsoft.com/office/drawing/2014/main" id="{BA648142-D2CE-45F0-BAF5-71CB000BD56B}"/>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19" name="TextBox 18"/>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sắc</a:t>
              </a:r>
            </a:p>
          </p:txBody>
        </p:sp>
      </p:grpSp>
      <p:grpSp>
        <p:nvGrpSpPr>
          <p:cNvPr id="20" name="Group 19"/>
          <p:cNvGrpSpPr/>
          <p:nvPr/>
        </p:nvGrpSpPr>
        <p:grpSpPr>
          <a:xfrm>
            <a:off x="-172717" y="2106477"/>
            <a:ext cx="3606074" cy="1578244"/>
            <a:chOff x="1019898" y="1867152"/>
            <a:chExt cx="3659489" cy="1947937"/>
          </a:xfrm>
        </p:grpSpPr>
        <p:pic>
          <p:nvPicPr>
            <p:cNvPr id="21"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2" name="TextBox 21"/>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 dạng</a:t>
              </a:r>
            </a:p>
          </p:txBody>
        </p:sp>
      </p:grpSp>
      <p:grpSp>
        <p:nvGrpSpPr>
          <p:cNvPr id="23" name="Group 22"/>
          <p:cNvGrpSpPr/>
          <p:nvPr/>
        </p:nvGrpSpPr>
        <p:grpSpPr>
          <a:xfrm>
            <a:off x="4235363" y="2148557"/>
            <a:ext cx="3606074" cy="1578244"/>
            <a:chOff x="1019898" y="1782531"/>
            <a:chExt cx="3659489" cy="1947937"/>
          </a:xfrm>
        </p:grpSpPr>
        <p:pic>
          <p:nvPicPr>
            <p:cNvPr id="24"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19898" y="1782531"/>
              <a:ext cx="3142938" cy="1947937"/>
            </a:xfrm>
            <a:prstGeom prst="rect">
              <a:avLst/>
            </a:prstGeom>
          </p:spPr>
        </p:pic>
        <p:sp>
          <p:nvSpPr>
            <p:cNvPr id="25" name="TextBox 24"/>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Chất liệu</a:t>
              </a:r>
            </a:p>
          </p:txBody>
        </p:sp>
      </p:grpSp>
      <p:grpSp>
        <p:nvGrpSpPr>
          <p:cNvPr id="26" name="Group 25"/>
          <p:cNvGrpSpPr/>
          <p:nvPr/>
        </p:nvGrpSpPr>
        <p:grpSpPr>
          <a:xfrm>
            <a:off x="6121582" y="2148557"/>
            <a:ext cx="3606074" cy="1578244"/>
            <a:chOff x="1019898" y="1867152"/>
            <a:chExt cx="3659489" cy="1947937"/>
          </a:xfrm>
        </p:grpSpPr>
        <p:pic>
          <p:nvPicPr>
            <p:cNvPr id="27" name="PA_图片 6">
              <a:extLst>
                <a:ext uri="{FF2B5EF4-FFF2-40B4-BE49-F238E27FC236}">
                  <a16:creationId xmlns:a16="http://schemas.microsoft.com/office/drawing/2014/main" id="{BA648142-D2CE-45F0-BAF5-71CB000BD56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8" name="TextBox 27"/>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Kích thước</a:t>
              </a:r>
            </a:p>
          </p:txBody>
        </p:sp>
      </p:grpSp>
      <p:grpSp>
        <p:nvGrpSpPr>
          <p:cNvPr id="4" name="Group 3"/>
          <p:cNvGrpSpPr/>
          <p:nvPr/>
        </p:nvGrpSpPr>
        <p:grpSpPr>
          <a:xfrm>
            <a:off x="1419183" y="1339751"/>
            <a:ext cx="5209992" cy="781671"/>
            <a:chOff x="2943183" y="1058779"/>
            <a:chExt cx="5209992" cy="781671"/>
          </a:xfrm>
        </p:grpSpPr>
        <p:sp>
          <p:nvSpPr>
            <p:cNvPr id="2" name="Rounded Rectangle 1"/>
            <p:cNvSpPr/>
            <p:nvPr/>
          </p:nvSpPr>
          <p:spPr>
            <a:xfrm>
              <a:off x="2943183" y="1058779"/>
              <a:ext cx="504578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14B26D2C-1BC9-4238-BC4C-795267AEDD6F}"/>
                </a:ext>
              </a:extLst>
            </p:cNvPr>
            <p:cNvSpPr txBox="1"/>
            <p:nvPr/>
          </p:nvSpPr>
          <p:spPr>
            <a:xfrm>
              <a:off x="3083186" y="1191507"/>
              <a:ext cx="506998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1. Đồ chơi có đặc điểm gì?</a:t>
              </a:r>
            </a:p>
          </p:txBody>
        </p:sp>
      </p:grpSp>
      <p:grpSp>
        <p:nvGrpSpPr>
          <p:cNvPr id="3" name="Group 2"/>
          <p:cNvGrpSpPr/>
          <p:nvPr/>
        </p:nvGrpSpPr>
        <p:grpSpPr>
          <a:xfrm>
            <a:off x="890663" y="3802505"/>
            <a:ext cx="6758504" cy="781671"/>
            <a:chOff x="3107391" y="3768226"/>
            <a:chExt cx="6758504" cy="781671"/>
          </a:xfrm>
        </p:grpSpPr>
        <p:sp>
          <p:nvSpPr>
            <p:cNvPr id="30" name="Rounded Rectangle 29"/>
            <p:cNvSpPr/>
            <p:nvPr/>
          </p:nvSpPr>
          <p:spPr>
            <a:xfrm>
              <a:off x="3107391" y="3768226"/>
              <a:ext cx="6574788"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14B26D2C-1BC9-4238-BC4C-795267AEDD6F}"/>
                </a:ext>
              </a:extLst>
            </p:cNvPr>
            <p:cNvSpPr txBox="1"/>
            <p:nvPr/>
          </p:nvSpPr>
          <p:spPr>
            <a:xfrm>
              <a:off x="3247393" y="3900954"/>
              <a:ext cx="66185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2. Đồ chơi đó được chơi như thế nào?</a:t>
              </a:r>
            </a:p>
          </p:txBody>
        </p:sp>
      </p:grpSp>
      <p:grpSp>
        <p:nvGrpSpPr>
          <p:cNvPr id="5" name="Group 4"/>
          <p:cNvGrpSpPr/>
          <p:nvPr/>
        </p:nvGrpSpPr>
        <p:grpSpPr>
          <a:xfrm>
            <a:off x="819064" y="5127413"/>
            <a:ext cx="5806223" cy="781671"/>
            <a:chOff x="2414663" y="5033230"/>
            <a:chExt cx="5806223" cy="781671"/>
          </a:xfrm>
        </p:grpSpPr>
        <p:sp>
          <p:nvSpPr>
            <p:cNvPr id="33" name="Rounded Rectangle 32"/>
            <p:cNvSpPr/>
            <p:nvPr/>
          </p:nvSpPr>
          <p:spPr>
            <a:xfrm>
              <a:off x="2414663" y="5033230"/>
              <a:ext cx="557430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14B26D2C-1BC9-4238-BC4C-795267AEDD6F}"/>
                </a:ext>
              </a:extLst>
            </p:cNvPr>
            <p:cNvSpPr txBox="1"/>
            <p:nvPr/>
          </p:nvSpPr>
          <p:spPr>
            <a:xfrm>
              <a:off x="2485796" y="5165958"/>
              <a:ext cx="57350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3. Vì sao em thích đồ chơi đó?</a:t>
              </a:r>
            </a:p>
          </p:txBody>
        </p:sp>
      </p:grpSp>
      <p:grpSp>
        <p:nvGrpSpPr>
          <p:cNvPr id="35" name="Group 34"/>
          <p:cNvGrpSpPr/>
          <p:nvPr/>
        </p:nvGrpSpPr>
        <p:grpSpPr>
          <a:xfrm>
            <a:off x="2128711" y="192506"/>
            <a:ext cx="4500465" cy="866274"/>
            <a:chOff x="3652710" y="192506"/>
            <a:chExt cx="4500465" cy="866274"/>
          </a:xfrm>
        </p:grpSpPr>
        <p:sp>
          <p:nvSpPr>
            <p:cNvPr id="6" name="Cloud Callout 5"/>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p:cNvSpPr txBox="1"/>
            <p:nvPr/>
          </p:nvSpPr>
          <p:spPr>
            <a:xfrm>
              <a:off x="3652710" y="192506"/>
              <a:ext cx="4387827" cy="46166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2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Gợi ý</a:t>
              </a:r>
            </a:p>
          </p:txBody>
        </p:sp>
      </p:grpSp>
    </p:spTree>
    <p:extLst>
      <p:ext uri="{BB962C8B-B14F-4D97-AF65-F5344CB8AC3E}">
        <p14:creationId xmlns:p14="http://schemas.microsoft.com/office/powerpoint/2010/main" val="15175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6859879" y="820456"/>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681798" y="142935"/>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7304126" y="8413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8257747" y="191792"/>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7796436" y="97694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6844" y="4662148"/>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7302695" y="479490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9617" y="417304"/>
            <a:ext cx="7979372" cy="769441"/>
          </a:xfrm>
          <a:prstGeom prst="rect">
            <a:avLst/>
          </a:prstGeom>
          <a:noFill/>
        </p:spPr>
        <p:txBody>
          <a:bodyPr wrap="square" rtlCol="0">
            <a:spAutoFit/>
          </a:bodyPr>
          <a:lstStyle/>
          <a:p>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224659" y="1265908"/>
            <a:ext cx="8883607" cy="2065604"/>
            <a:chOff x="774356" y="888444"/>
            <a:chExt cx="10197507" cy="2065604"/>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66783" y="2430828"/>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Viết được đoạn văn giới thiệu đồ chơi yêu thích</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62883" y="1385343"/>
            <a:ext cx="8756458" cy="2024255"/>
            <a:chOff x="752655" y="755620"/>
            <a:chExt cx="8427245" cy="2024255"/>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136686" y="755620"/>
              <a:ext cx="704321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Phát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triển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vốn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tên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đồ</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điểm</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63234" y="4039788"/>
            <a:ext cx="8233064" cy="714672"/>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gìn, bảo quản đồ chơi</a:t>
              </a:r>
            </a:p>
          </p:txBody>
        </p:sp>
      </p:gr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5771" y="192466"/>
            <a:ext cx="8597177"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714" b="62500" l="63971" r="71250"/>
                    </a14:imgEffect>
                  </a14:imgLayer>
                </a14:imgProps>
              </a:ext>
              <a:ext uri="{28A0092B-C50C-407E-A947-70E740481C1C}">
                <a14:useLocalDpi xmlns:a14="http://schemas.microsoft.com/office/drawing/2010/main" val="0"/>
              </a:ext>
            </a:extLst>
          </a:blip>
          <a:srcRect l="64044" t="41447" r="28650" b="37939"/>
          <a:stretch/>
        </p:blipFill>
        <p:spPr bwMode="auto">
          <a:xfrm>
            <a:off x="4094750" y="3294436"/>
            <a:ext cx="1561430" cy="248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9974" b="61328" l="33088" r="43750"/>
                    </a14:imgEffect>
                  </a14:imgLayer>
                </a14:imgProps>
              </a:ext>
              <a:ext uri="{28A0092B-C50C-407E-A947-70E740481C1C}">
                <a14:useLocalDpi xmlns:a14="http://schemas.microsoft.com/office/drawing/2010/main" val="0"/>
              </a:ext>
            </a:extLst>
          </a:blip>
          <a:srcRect l="32836" t="37500" r="56142" b="35746"/>
          <a:stretch/>
        </p:blipFill>
        <p:spPr bwMode="auto">
          <a:xfrm>
            <a:off x="3924970" y="838797"/>
            <a:ext cx="1731210" cy="237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776289" y="741107"/>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37760" b="58073" l="43162" r="59412"/>
                    </a14:imgEffect>
                  </a14:imgLayer>
                </a14:imgProps>
              </a:ext>
              <a:ext uri="{28A0092B-C50C-407E-A947-70E740481C1C}">
                <a14:useLocalDpi xmlns:a14="http://schemas.microsoft.com/office/drawing/2010/main" val="0"/>
              </a:ext>
            </a:extLst>
          </a:blip>
          <a:srcRect l="42790" t="37500" r="40368" b="42544"/>
          <a:stretch/>
        </p:blipFill>
        <p:spPr bwMode="auto">
          <a:xfrm>
            <a:off x="6682874" y="1412066"/>
            <a:ext cx="2396958" cy="16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36979" b="63542" l="72059" r="80956"/>
                    </a14:imgEffect>
                  </a14:imgLayer>
                </a14:imgProps>
              </a:ext>
              <a:ext uri="{28A0092B-C50C-407E-A947-70E740481C1C}">
                <a14:useLocalDpi xmlns:a14="http://schemas.microsoft.com/office/drawing/2010/main" val="0"/>
              </a:ext>
            </a:extLst>
          </a:blip>
          <a:srcRect l="72322" t="37500" r="18885" b="35746"/>
          <a:stretch/>
        </p:blipFill>
        <p:spPr bwMode="auto">
          <a:xfrm>
            <a:off x="7283117" y="3183466"/>
            <a:ext cx="1459831" cy="25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a:extLst>
              <a:ext uri="{BEBA8EAE-BF5A-486C-A8C5-ECC9F3942E4B}">
                <a14:imgProps xmlns:a14="http://schemas.microsoft.com/office/drawing/2010/main">
                  <a14:imgLayer r:embed="rId3">
                    <a14:imgEffect>
                      <a14:backgroundRemoval t="38672" b="51042" l="56912" r="64706"/>
                    </a14:imgEffect>
                  </a14:imgLayer>
                </a14:imgProps>
              </a:ext>
              <a:ext uri="{28A0092B-C50C-407E-A947-70E740481C1C}">
                <a14:useLocalDpi xmlns:a14="http://schemas.microsoft.com/office/drawing/2010/main" val="0"/>
              </a:ext>
            </a:extLst>
          </a:blip>
          <a:srcRect l="56670" t="37500" r="35662" b="47368"/>
          <a:stretch/>
        </p:blipFill>
        <p:spPr bwMode="auto">
          <a:xfrm>
            <a:off x="524044" y="3294437"/>
            <a:ext cx="2042694" cy="227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Effect transition="in" filter="fade">
                                      <p:cBhvr>
                                        <p:cTn id="36" dur="500"/>
                                        <p:tgtEl>
                                          <p:spTgt spid="102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354699"/>
            <a:ext cx="8385674"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322752" y="1406834"/>
            <a:ext cx="8385673"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192466"/>
            <a:ext cx="8408294"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355455" y="1073615"/>
            <a:ext cx="8088388"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4767" y="4726542"/>
            <a:ext cx="3509233" cy="193899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TIÊU CHÍ NHẬN XÉT</a:t>
            </a:r>
          </a:p>
          <a:p>
            <a:pPr marL="342900" indent="-342900">
              <a:buAutoNum type="arabicPeriod"/>
            </a:pPr>
            <a:r>
              <a:rPr lang="en-US" sz="2000" dirty="0">
                <a:solidFill>
                  <a:srgbClr val="FF0000"/>
                </a:solidFill>
                <a:latin typeface="Times New Roman" panose="02020603050405020304" pitchFamily="18" charset="0"/>
                <a:cs typeface="Times New Roman" panose="02020603050405020304" pitchFamily="18" charset="0"/>
              </a:rPr>
              <a:t>Đủ 3 nội dung theo yêu cầu </a:t>
            </a:r>
          </a:p>
          <a:p>
            <a:r>
              <a:rPr lang="en-US" sz="2000" dirty="0">
                <a:latin typeface="Times New Roman" panose="02020603050405020304" pitchFamily="18" charset="0"/>
                <a:cs typeface="Times New Roman" panose="02020603050405020304" pitchFamily="18" charset="0"/>
              </a:rPr>
              <a:t>( tên đồ chơi, đặc điểm nổi bật, nhận xét về đồ chơi)</a:t>
            </a:r>
          </a:p>
          <a:p>
            <a:r>
              <a:rPr lang="en-US" sz="2000" dirty="0">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Diễn đạt rõ ý</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Nói to, rõ ràng, tự nhiên</a:t>
            </a:r>
          </a:p>
        </p:txBody>
      </p:sp>
    </p:spTree>
    <p:extLst>
      <p:ext uri="{BB962C8B-B14F-4D97-AF65-F5344CB8AC3E}">
        <p14:creationId xmlns:p14="http://schemas.microsoft.com/office/powerpoint/2010/main" val="11063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 y="599565"/>
            <a:ext cx="89638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Em muốn giới thiệu đồ chơi nào?</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5738" y="1427020"/>
            <a:ext cx="9324109"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Em muốn giới thiệu đồ chơi búp bê.</a:t>
            </a:r>
            <a:endParaRPr lang="vi-VN" sz="2800"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2509" y="2286001"/>
            <a:ext cx="76200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Búp bê là đồ chơi em yêu thích.</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6308" y="3178155"/>
            <a:ext cx="8368146" cy="954107"/>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Nhân dịp sinh nhật lần thứ sáu, mẹ tặng em một con búp bê xinh xắn.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3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6775308" y="453595"/>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13" y="581892"/>
            <a:ext cx="817060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Đồ chơi đó có đặc điểm gì nổi bật? ( chất liệu, hình dáng, màu sắc, …)</a:t>
            </a:r>
            <a:endParaRPr lang="vi-VN"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7302227" y="1058945"/>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9213" y="1862041"/>
            <a:ext cx="7342909"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Búp bê được làm bằng nhựa dẻo.  Cô bé khoác trên người bộ váy hồng và đôi giày nhỏ xíu. Mái tóc vàng óng được buộc thành hai bím tóc với chiếc dây buộc màu xanh da trời. </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7825" y="4003965"/>
            <a:ext cx="8475452"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Cô búp bê nhựa có đôi mắt đen tròn, khuôn mặt tươi cười. Mái tóc của cô vàng óng Chiếc váy hồng giúp búp bê thêm đẹp và rạng rỡ.  </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9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57" y="498764"/>
            <a:ext cx="812323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Em có nhận xét gì về đồ chơi đó?</a:t>
            </a:r>
            <a:endParaRPr lang="vi-VN" sz="2800" b="1"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6918769" y="0"/>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5690" y="1403005"/>
            <a:ext cx="6954982" cy="523220"/>
          </a:xfrm>
          <a:prstGeom prst="rect">
            <a:avLst/>
          </a:prstGeom>
          <a:noFill/>
        </p:spPr>
        <p:txBody>
          <a:bodyPr wrap="square" rtlCol="0">
            <a:spAutoFit/>
          </a:bodyPr>
          <a:lstStyle/>
          <a:p>
            <a:r>
              <a:rPr lang="en-US" sz="2800" dirty="0">
                <a:solidFill>
                  <a:srgbClr val="FFC000"/>
                </a:solidFill>
                <a:latin typeface="Times New Roman" panose="02020603050405020304" pitchFamily="18" charset="0"/>
                <a:cs typeface="Times New Roman" panose="02020603050405020304" pitchFamily="18" charset="0"/>
              </a:rPr>
              <a:t>Em rất thích cô búp bê này.</a:t>
            </a:r>
            <a:endParaRPr lang="vi-VN" sz="280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3457" y="2347928"/>
            <a:ext cx="7689273"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Em yêu búp </a:t>
            </a:r>
            <a:r>
              <a:rPr lang="en-US" sz="2800" dirty="0" err="1">
                <a:solidFill>
                  <a:srgbClr val="FF0000"/>
                </a:solidFill>
                <a:latin typeface="Times New Roman" panose="02020603050405020304" pitchFamily="18" charset="0"/>
                <a:cs typeface="Times New Roman" panose="02020603050405020304" pitchFamily="18" charset="0"/>
              </a:rPr>
              <a:t>bê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lắm</a:t>
            </a:r>
            <a:r>
              <a:rPr lang="en-US" sz="2800" dirty="0">
                <a:solidFill>
                  <a:srgbClr val="FF0000"/>
                </a:solidFill>
                <a:latin typeface="Times New Roman" panose="02020603050405020304" pitchFamily="18" charset="0"/>
                <a:cs typeface="Times New Roman" panose="02020603050405020304" pitchFamily="18" charset="0"/>
              </a:rPr>
              <a:t>! Em coi búp bê như em gái của mình.</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1109" y="3622841"/>
            <a:ext cx="8021782" cy="954107"/>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Em sẽ giữ gìn búp bê cẩn thận. Búp bê là món đồ chơi mà em yêu thích nhất. </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5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8206" y="621958"/>
            <a:ext cx="8126362" cy="584775"/>
            <a:chOff x="99991" y="661949"/>
            <a:chExt cx="10706556" cy="584775"/>
          </a:xfrm>
        </p:grpSpPr>
        <p:sp>
          <p:nvSpPr>
            <p:cNvPr id="16" name="TextBox 15"/>
            <p:cNvSpPr txBox="1"/>
            <p:nvPr/>
          </p:nvSpPr>
          <p:spPr>
            <a:xfrm>
              <a:off x="512857" y="661949"/>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99991" y="698084"/>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cxnSp>
        <p:nvCxnSpPr>
          <p:cNvPr id="3" name="Straight Connector 2">
            <a:extLst>
              <a:ext uri="{FF2B5EF4-FFF2-40B4-BE49-F238E27FC236}">
                <a16:creationId xmlns:a16="http://schemas.microsoft.com/office/drawing/2014/main" id="{4D4842E6-5273-4A4C-1325-5C470E8C9B27}"/>
              </a:ext>
            </a:extLst>
          </p:cNvPr>
          <p:cNvCxnSpPr/>
          <p:nvPr/>
        </p:nvCxnSpPr>
        <p:spPr>
          <a:xfrm>
            <a:off x="988142" y="1206733"/>
            <a:ext cx="21237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13FD0B-8324-29D9-3F13-04321046FA38}"/>
              </a:ext>
            </a:extLst>
          </p:cNvPr>
          <p:cNvCxnSpPr>
            <a:cxnSpLocks/>
          </p:cNvCxnSpPr>
          <p:nvPr/>
        </p:nvCxnSpPr>
        <p:spPr>
          <a:xfrm>
            <a:off x="5948516" y="1206733"/>
            <a:ext cx="24433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063660-54A8-1E47-D13F-A7CD02FFD299}"/>
              </a:ext>
            </a:extLst>
          </p:cNvPr>
          <p:cNvCxnSpPr/>
          <p:nvPr/>
        </p:nvCxnSpPr>
        <p:spPr>
          <a:xfrm>
            <a:off x="814628" y="1727843"/>
            <a:ext cx="212376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A30FB3-8236-7A43-F70D-9229E3A6C4A7}"/>
              </a:ext>
            </a:extLst>
          </p:cNvPr>
          <p:cNvPicPr>
            <a:picLocks noChangeAspect="1"/>
          </p:cNvPicPr>
          <p:nvPr/>
        </p:nvPicPr>
        <p:blipFill>
          <a:blip r:embed="rId2"/>
          <a:stretch>
            <a:fillRect/>
          </a:stretch>
        </p:blipFill>
        <p:spPr>
          <a:xfrm>
            <a:off x="398206" y="2395673"/>
            <a:ext cx="8090093" cy="3804234"/>
          </a:xfrm>
          <a:prstGeom prst="rect">
            <a:avLst/>
          </a:prstGeom>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887</TotalTime>
  <Words>728</Words>
  <Application>Microsoft Office PowerPoint</Application>
  <PresentationFormat>On-screen Show (4:3)</PresentationFormat>
  <Paragraphs>64</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212</cp:revision>
  <dcterms:created xsi:type="dcterms:W3CDTF">2021-05-29T04:05:18Z</dcterms:created>
  <dcterms:modified xsi:type="dcterms:W3CDTF">2023-11-23T06:31:06Z</dcterms:modified>
</cp:coreProperties>
</file>