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92" r:id="rId3"/>
    <p:sldId id="264" r:id="rId4"/>
    <p:sldId id="283" r:id="rId5"/>
    <p:sldId id="284" r:id="rId6"/>
    <p:sldId id="285" r:id="rId7"/>
    <p:sldId id="286" r:id="rId8"/>
    <p:sldId id="279" r:id="rId9"/>
    <p:sldId id="289" r:id="rId10"/>
    <p:sldId id="287" r:id="rId11"/>
    <p:sldId id="288" r:id="rId12"/>
    <p:sldId id="290" r:id="rId13"/>
    <p:sldId id="291" r:id="rId14"/>
    <p:sldId id="270" r:id="rId15"/>
    <p:sldId id="293" r:id="rId16"/>
    <p:sldId id="294" r:id="rId17"/>
    <p:sldId id="2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1" d="100"/>
          <a:sy n="81" d="100"/>
        </p:scale>
        <p:origin x="115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2</a:t>
            </a:fld>
            <a:endParaRPr lang="en-US"/>
          </a:p>
        </p:txBody>
      </p:sp>
    </p:spTree>
    <p:extLst>
      <p:ext uri="{BB962C8B-B14F-4D97-AF65-F5344CB8AC3E}">
        <p14:creationId xmlns:p14="http://schemas.microsoft.com/office/powerpoint/2010/main" val="315204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362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18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5646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9214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5911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64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93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842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2924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846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588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641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725442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54"/>
            <a:ext cx="9144000" cy="685800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848" y="215598"/>
            <a:ext cx="1345780" cy="1342143"/>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6" y="35654"/>
            <a:ext cx="2040925" cy="2050432"/>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5322845"/>
            <a:ext cx="9144000" cy="1391090"/>
            <a:chOff x="0" y="3581561"/>
            <a:chExt cx="12580585" cy="3293946"/>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260" y="3581561"/>
              <a:ext cx="3227025" cy="3086720"/>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7">
              <a:extLst>
                <a:ext uri="{28A0092B-C50C-407E-A947-70E740481C1C}">
                  <a14:useLocalDpi xmlns:a14="http://schemas.microsoft.com/office/drawing/2010/main" val="0"/>
                </a:ext>
              </a:extLst>
            </a:blip>
            <a:srcRect t="82569" b="8666"/>
            <a:stretch/>
          </p:blipFill>
          <p:spPr>
            <a:xfrm>
              <a:off x="0" y="6308726"/>
              <a:ext cx="12580585" cy="566781"/>
            </a:xfrm>
            <a:prstGeom prst="rect">
              <a:avLst/>
            </a:prstGeom>
          </p:spPr>
        </p:pic>
      </p:grpSp>
      <p:sp>
        <p:nvSpPr>
          <p:cNvPr id="2" name="Rectangle 1"/>
          <p:cNvSpPr/>
          <p:nvPr/>
        </p:nvSpPr>
        <p:spPr>
          <a:xfrm>
            <a:off x="2386186" y="2042419"/>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129851" y="897589"/>
            <a:ext cx="2884297"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10</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4" name="TextBox 3">
            <a:extLst>
              <a:ext uri="{FF2B5EF4-FFF2-40B4-BE49-F238E27FC236}">
                <a16:creationId xmlns:a16="http://schemas.microsoft.com/office/drawing/2014/main" id="{1F9DE802-5398-FA08-A5AA-CCE81BA76D4D}"/>
              </a:ext>
            </a:extLst>
          </p:cNvPr>
          <p:cNvSpPr txBox="1"/>
          <p:nvPr/>
        </p:nvSpPr>
        <p:spPr>
          <a:xfrm>
            <a:off x="1140643" y="3638215"/>
            <a:ext cx="7258639" cy="1200329"/>
          </a:xfrm>
          <a:prstGeom prst="rect">
            <a:avLst/>
          </a:prstGeom>
          <a:noFill/>
        </p:spPr>
        <p:txBody>
          <a:bodyPr wrap="square">
            <a:spAutoFit/>
          </a:bodyPr>
          <a:lstStyle/>
          <a:p>
            <a:pPr algn="ct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đoạn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văn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về</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một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hoạt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động</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p>
          <a:p>
            <a:pPr algn="ct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em</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tham</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gia</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cùng</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bạn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(85) </a:t>
            </a:r>
            <a:endParaRPr lang="zh-CN" altLang="en-US"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29" y="1077130"/>
            <a:ext cx="8952271" cy="5174493"/>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
        <p:nvSpPr>
          <p:cNvPr id="2" name="TextBox 1">
            <a:extLst>
              <a:ext uri="{FF2B5EF4-FFF2-40B4-BE49-F238E27FC236}">
                <a16:creationId xmlns:a16="http://schemas.microsoft.com/office/drawing/2014/main" id="{F7B76CE6-EF5B-9E9C-D7D5-9F8141F26220}"/>
              </a:ext>
            </a:extLst>
          </p:cNvPr>
          <p:cNvSpPr txBox="1"/>
          <p:nvPr/>
        </p:nvSpPr>
        <p:spPr>
          <a:xfrm>
            <a:off x="2138516" y="606377"/>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17898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4" y="944843"/>
            <a:ext cx="8996516" cy="5913157"/>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Cứ vào giờ ra chơi là nhóm lớp em sẽ xuống sân trường chơi nhảy dây. Nhóm của em chơi thường có năm đến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
        <p:nvSpPr>
          <p:cNvPr id="2" name="TextBox 1">
            <a:extLst>
              <a:ext uri="{FF2B5EF4-FFF2-40B4-BE49-F238E27FC236}">
                <a16:creationId xmlns:a16="http://schemas.microsoft.com/office/drawing/2014/main" id="{AC7FE98B-A811-C0C7-1AAF-34E856ACBF9C}"/>
              </a:ext>
            </a:extLst>
          </p:cNvPr>
          <p:cNvSpPr txBox="1"/>
          <p:nvPr/>
        </p:nvSpPr>
        <p:spPr>
          <a:xfrm>
            <a:off x="2153265" y="222919"/>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244203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6596848" y="653829"/>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654205" y="171403"/>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142399" y="6790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8101666" y="192692"/>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8301518" y="1045519"/>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265007" y="5155841"/>
            <a:ext cx="1330854" cy="1737834"/>
          </a:xfrm>
          <a:prstGeom prst="rect">
            <a:avLst/>
          </a:prstGeom>
          <a:noFill/>
          <a:ln w="9525">
            <a:noFill/>
          </a:ln>
        </p:spPr>
      </p:pic>
      <p:pic>
        <p:nvPicPr>
          <p:cNvPr id="33" name="图片 8"/>
          <p:cNvPicPr>
            <a:picLocks noChangeAspect="1"/>
          </p:cNvPicPr>
          <p:nvPr/>
        </p:nvPicPr>
        <p:blipFill>
          <a:blip r:embed="rId5"/>
          <a:stretch>
            <a:fillRect/>
          </a:stretch>
        </p:blipFill>
        <p:spPr>
          <a:xfrm>
            <a:off x="7887451" y="5127749"/>
            <a:ext cx="1151915" cy="159155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26245" y="277886"/>
            <a:ext cx="5240709"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0" y="1234743"/>
            <a:ext cx="9047600"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092211"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91623" y="446430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740202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696" y="1209090"/>
            <a:ext cx="8407921" cy="2219838"/>
          </a:xfrm>
          <a:prstGeom prst="rect">
            <a:avLst/>
          </a:prstGeom>
        </p:spPr>
        <p:txBody>
          <a:bodyPr wrap="square">
            <a:spAutoFit/>
          </a:bodyPr>
          <a:lstStyle/>
          <a:p>
            <a:pPr algn="ct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VẬN DỤNG</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Chuẩn bị bài sau: viết 3, 4 câu giới thiệu một đồ chơi mà trẻ em yêu thích</a:t>
            </a:r>
          </a:p>
        </p:txBody>
      </p:sp>
    </p:spTree>
    <p:extLst>
      <p:ext uri="{BB962C8B-B14F-4D97-AF65-F5344CB8AC3E}">
        <p14:creationId xmlns:p14="http://schemas.microsoft.com/office/powerpoint/2010/main" val="32253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420" y="-2530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1" y="-59430"/>
            <a:ext cx="2368725" cy="2379759"/>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17987" y="3698573"/>
            <a:ext cx="8908026" cy="3159428"/>
            <a:chOff x="270510" y="3698571"/>
            <a:chExt cx="1192845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1524000" y="6308726"/>
              <a:ext cx="9144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415DC0-72F4-0426-9202-5638AC874DBB}"/>
              </a:ext>
            </a:extLst>
          </p:cNvPr>
          <p:cNvSpPr txBox="1"/>
          <p:nvPr/>
        </p:nvSpPr>
        <p:spPr>
          <a:xfrm>
            <a:off x="344775" y="914400"/>
            <a:ext cx="8634334" cy="507831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tung </a:t>
            </a:r>
            <a:r>
              <a:rPr lang="en-US" sz="3600" dirty="0" err="1">
                <a:solidFill>
                  <a:srgbClr val="FF0000"/>
                </a:solidFill>
                <a:latin typeface="Times New Roman" panose="02020603050405020304" pitchFamily="18" charset="0"/>
                <a:cs typeface="Times New Roman" panose="02020603050405020304" pitchFamily="18" charset="0"/>
              </a:rPr>
              <a:t>tăng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rPr>
              <a:t>say </a:t>
            </a:r>
            <a:r>
              <a:rPr lang="en-US" sz="3600" dirty="0" err="1">
                <a:solidFill>
                  <a:srgbClr val="002060"/>
                </a:solidFill>
                <a:latin typeface="Times New Roman" panose="02020603050405020304" pitchFamily="18" charset="0"/>
                <a:cs typeface="Times New Roman" panose="02020603050405020304" pitchFamily="18" charset="0"/>
              </a:rPr>
              <a:t>sưa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trang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bay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bay </a:t>
            </a:r>
            <a:r>
              <a:rPr lang="en-US" sz="3600" dirty="0" err="1">
                <a:solidFill>
                  <a:srgbClr val="FF0000"/>
                </a:solidFill>
                <a:latin typeface="Times New Roman" panose="02020603050405020304" pitchFamily="18" charset="0"/>
                <a:cs typeface="Times New Roman" panose="02020603050405020304" pitchFamily="18" charset="0"/>
              </a:rPr>
              <a:t>căng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đẹp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yêu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03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206C5-32CE-2853-B610-0414ACD6EE52}"/>
              </a:ext>
            </a:extLst>
          </p:cNvPr>
          <p:cNvSpPr txBox="1"/>
          <p:nvPr/>
        </p:nvSpPr>
        <p:spPr>
          <a:xfrm>
            <a:off x="554636" y="359764"/>
            <a:ext cx="8589364" cy="8402300"/>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Stem,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say </a:t>
            </a:r>
            <a:r>
              <a:rPr lang="en-US" sz="3600" dirty="0" err="1">
                <a:latin typeface="Times New Roman" panose="02020603050405020304" pitchFamily="18" charset="0"/>
                <a:cs typeface="Times New Roman" panose="02020603050405020304" pitchFamily="18" charset="0"/>
              </a:rPr>
              <a:t>mê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video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Sau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dõi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Anh </a:t>
            </a:r>
            <a:r>
              <a:rPr lang="en-US" sz="3600" dirty="0" err="1">
                <a:latin typeface="Times New Roman" panose="02020603050405020304" pitchFamily="18" charset="0"/>
                <a:cs typeface="Times New Roman" panose="02020603050405020304" pitchFamily="18" charset="0"/>
              </a:rPr>
              <a:t>pha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giọt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78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11C061-1207-9F38-3BB0-7865F7241022}"/>
              </a:ext>
            </a:extLst>
          </p:cNvPr>
          <p:cNvSpPr txBox="1"/>
          <p:nvPr/>
        </p:nvSpPr>
        <p:spPr>
          <a:xfrm>
            <a:off x="547141" y="419725"/>
            <a:ext cx="8049718" cy="501675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HDH                                 </a:t>
            </a:r>
          </a:p>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nhẹn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sang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bay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vui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dẻo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dai</a:t>
            </a:r>
            <a:r>
              <a:rPr lang="en-US" sz="3200" b="1" dirty="0">
                <a:latin typeface="Times New Roman" panose="02020603050405020304" pitchFamily="18" charset="0"/>
                <a:cs typeface="Times New Roman" panose="02020603050405020304" pitchFamily="18" charset="0"/>
              </a:rPr>
              <a:t>.</a:t>
            </a:r>
          </a:p>
          <a:p>
            <a:pPr algn="ct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73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2362"/>
            <a:ext cx="924724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837" y="-108334"/>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1" y="251457"/>
            <a:ext cx="2008444" cy="189948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6">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924724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4518555" y="2080798"/>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249383" y="1894682"/>
            <a:ext cx="8992575" cy="2308324"/>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 đoạn văn kể về một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hoạt</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động</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em</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tham gia cùng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bạn</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(85) </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endPar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753993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654705" y="1067927"/>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373448" y="84080"/>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7988505" y="428887"/>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7289718" y="101737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103907" y="4718688"/>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7850902" y="5309420"/>
            <a:ext cx="1193545" cy="149169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810830" y="433107"/>
            <a:ext cx="7645340"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72241" y="1514802"/>
            <a:ext cx="8875359"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259076"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249189" y="430981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0695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5992414" y="1611119"/>
            <a:ext cx="3206754" cy="252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013476" y="4140836"/>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2975394" y="4822591"/>
            <a:ext cx="3246872" cy="1484157"/>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3151585" y="1481883"/>
            <a:ext cx="2840829" cy="265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6662" y="1387437"/>
            <a:ext cx="3206754" cy="275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D0076AC5-81F1-1758-7DAD-4BF69655BE9C}"/>
              </a:ext>
            </a:extLst>
          </p:cNvPr>
          <p:cNvCxnSpPr/>
          <p:nvPr/>
        </p:nvCxnSpPr>
        <p:spPr>
          <a:xfrm>
            <a:off x="989814" y="933254"/>
            <a:ext cx="741889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500" fill="hold"/>
                                        <p:tgtEl>
                                          <p:spTgt spid="1026"/>
                                        </p:tgtEl>
                                        <p:attrNameLst>
                                          <p:attrName>ppt_w</p:attrName>
                                        </p:attrNameLst>
                                      </p:cBhvr>
                                      <p:tavLst>
                                        <p:tav tm="0">
                                          <p:val>
                                            <p:fltVal val="0"/>
                                          </p:val>
                                        </p:tav>
                                        <p:tav tm="100000">
                                          <p:val>
                                            <p:strVal val="#ppt_w"/>
                                          </p:val>
                                        </p:tav>
                                      </p:tavLst>
                                    </p:anim>
                                    <p:anim calcmode="lin" valueType="num">
                                      <p:cBhvr>
                                        <p:cTn id="31" dur="500" fill="hold"/>
                                        <p:tgtEl>
                                          <p:spTgt spid="1026"/>
                                        </p:tgtEl>
                                        <p:attrNameLst>
                                          <p:attrName>ppt_h</p:attrName>
                                        </p:attrNameLst>
                                      </p:cBhvr>
                                      <p:tavLst>
                                        <p:tav tm="0">
                                          <p:val>
                                            <p:fltVal val="0"/>
                                          </p:val>
                                        </p:tav>
                                        <p:tav tm="100000">
                                          <p:val>
                                            <p:strVal val="#ppt_h"/>
                                          </p:val>
                                        </p:tav>
                                      </p:tavLst>
                                    </p:anim>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par>
                                <p:cTn id="38" presetID="21" presetClass="entr" presetSubtype="1"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9696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113631" y="1152712"/>
            <a:ext cx="3641977"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72286" y="1152712"/>
            <a:ext cx="4971714" cy="5078313"/>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hai bạn học sinh đang nói chuyện ríu rít, trên vai khoác chiếc cặp nhỏ tung tăng đến trường.</a:t>
            </a:r>
          </a:p>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Phía xa xa, mẹ dắt con cùng đến trường, vừa đi vừa kể chuyện cho nhau nghe.</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ounded Rectangle 9"/>
          <p:cNvSpPr/>
          <p:nvPr/>
        </p:nvSpPr>
        <p:spPr>
          <a:xfrm>
            <a:off x="4058654" y="899653"/>
            <a:ext cx="4971714" cy="586138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0016" y="223703"/>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305020" y="1443841"/>
            <a:ext cx="4592614" cy="397031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1" y="1193200"/>
            <a:ext cx="3937819"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058654" y="1082947"/>
            <a:ext cx="4838980" cy="4860653"/>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66996" y="22650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043949" y="1486374"/>
            <a:ext cx="4717546" cy="501675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một giờ học thể dục hoặc giờ ra chơi của các bạn học sinh.</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Một nhóm đang chơi đá cầu.</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Xa xa có 2 bạn nữ đang chơi nhảy dây.</a:t>
            </a:r>
          </a:p>
          <a:p>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132735" y="1232994"/>
            <a:ext cx="3518183"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4043949" y="1232994"/>
            <a:ext cx="4967316" cy="4909980"/>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ounded Rectangle 9">
            <a:extLst>
              <a:ext uri="{FF2B5EF4-FFF2-40B4-BE49-F238E27FC236}">
                <a16:creationId xmlns:a16="http://schemas.microsoft.com/office/drawing/2014/main" id="{6603660E-8282-75E0-AAC8-6AA5E5EE21A6}"/>
              </a:ext>
            </a:extLst>
          </p:cNvPr>
          <p:cNvSpPr/>
          <p:nvPr/>
        </p:nvSpPr>
        <p:spPr>
          <a:xfrm>
            <a:off x="4043949" y="1232994"/>
            <a:ext cx="4967316" cy="4909980"/>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2466"/>
            <a:ext cx="9144002" cy="1077218"/>
            <a:chOff x="238537" y="232458"/>
            <a:chExt cx="9439976" cy="1077218"/>
          </a:xfrm>
        </p:grpSpPr>
        <p:sp>
          <p:nvSpPr>
            <p:cNvPr id="16" name="TextBox 15"/>
            <p:cNvSpPr txBox="1"/>
            <p:nvPr/>
          </p:nvSpPr>
          <p:spPr>
            <a:xfrm>
              <a:off x="818533" y="232458"/>
              <a:ext cx="885998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4" y="1629731"/>
            <a:ext cx="8996516"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383458" y="1908712"/>
            <a:ext cx="8613058" cy="3539430"/>
          </a:xfrm>
          <a:prstGeom prst="rect">
            <a:avLst/>
          </a:prstGeom>
          <a:noFill/>
        </p:spPr>
        <p:txBody>
          <a:bodyPr wrap="square"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a:p>
            <a:pPr marL="457200" indent="-457200">
              <a:buFontTx/>
              <a:buChar char="-"/>
            </a:pP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p>
          <a:p>
            <a:pPr marL="457200" indent="-457200">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p>
        </p:txBody>
      </p:sp>
      <p:cxnSp>
        <p:nvCxnSpPr>
          <p:cNvPr id="3" name="Straight Connector 2">
            <a:extLst>
              <a:ext uri="{FF2B5EF4-FFF2-40B4-BE49-F238E27FC236}">
                <a16:creationId xmlns:a16="http://schemas.microsoft.com/office/drawing/2014/main" id="{D17B5A3E-898F-836D-87E5-703D28320689}"/>
              </a:ext>
            </a:extLst>
          </p:cNvPr>
          <p:cNvCxnSpPr/>
          <p:nvPr/>
        </p:nvCxnSpPr>
        <p:spPr>
          <a:xfrm>
            <a:off x="857839" y="741106"/>
            <a:ext cx="78996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DF5062-4542-9665-CC51-A588595EF3F2}"/>
              </a:ext>
            </a:extLst>
          </p:cNvPr>
          <p:cNvCxnSpPr/>
          <p:nvPr/>
        </p:nvCxnSpPr>
        <p:spPr>
          <a:xfrm>
            <a:off x="754144" y="1269684"/>
            <a:ext cx="21304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barn(inVertical)">
                                      <p:cBhvr>
                                        <p:cTn id="31" dur="500"/>
                                        <p:tgtEl>
                                          <p:spTgt spid="9">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barn(inVertical)">
                                      <p:cBhvr>
                                        <p:cTn id="34" dur="500"/>
                                        <p:tgtEl>
                                          <p:spTgt spid="9">
                                            <p:txEl>
                                              <p:pRg st="2" end="2"/>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arn(inVertical)">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6981" y="685387"/>
            <a:ext cx="9173496"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4" y="2271252"/>
            <a:ext cx="9055509" cy="4586748"/>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44244" y="2587016"/>
            <a:ext cx="8566201" cy="3046988"/>
          </a:xfrm>
          <a:prstGeom prst="rect">
            <a:avLst/>
          </a:prstGeom>
          <a:noFill/>
        </p:spPr>
        <p:txBody>
          <a:bodyPr wrap="square" rtlCol="0">
            <a:spAutoFit/>
          </a:bodyPr>
          <a:lstStyle/>
          <a:p>
            <a:pPr algn="ctr"/>
            <a:r>
              <a:rPr kumimoji="0" lang="en-US" sz="2400" b="1" i="0" u="none" strike="noStrike" kern="0" cap="none" spc="0" normalizeH="0" baseline="0" noProof="0" dirty="0">
                <a:ln>
                  <a:noFill/>
                </a:ln>
                <a:solidFill>
                  <a:srgbClr val="FF0000"/>
                </a:solidFill>
                <a:effectLst/>
                <a:uLnTx/>
                <a:uFillTx/>
                <a:latin typeface="Calibri" panose="020F0502020204030204"/>
                <a:ea typeface="+mn-ea"/>
                <a:cs typeface="+mn-cs"/>
              </a:rPr>
              <a:t>TIÊU CHÍ VIẾT ĐOẠN VĂN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3, 4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một hoạt động em tham gia cùng các bạn.</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gọn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rõ</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ý</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Đầu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câu viết hoa, cuối câu sử dụng dấu câu thích hợp.</a:t>
            </a:r>
          </a:p>
        </p:txBody>
      </p:sp>
    </p:spTree>
    <p:extLst>
      <p:ext uri="{BB962C8B-B14F-4D97-AF65-F5344CB8AC3E}">
        <p14:creationId xmlns:p14="http://schemas.microsoft.com/office/powerpoint/2010/main" val="39057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872</TotalTime>
  <Words>933</Words>
  <Application>Microsoft Office PowerPoint</Application>
  <PresentationFormat>On-screen Show (4:3)</PresentationFormat>
  <Paragraphs>68</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Minh Quang</cp:lastModifiedBy>
  <cp:revision>212</cp:revision>
  <dcterms:created xsi:type="dcterms:W3CDTF">2021-05-29T04:05:18Z</dcterms:created>
  <dcterms:modified xsi:type="dcterms:W3CDTF">2023-11-04T15:48:05Z</dcterms:modified>
</cp:coreProperties>
</file>