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8"/>
  </p:notesMasterIdLst>
  <p:sldIdLst>
    <p:sldId id="256" r:id="rId2"/>
    <p:sldId id="264" r:id="rId3"/>
    <p:sldId id="271" r:id="rId4"/>
    <p:sldId id="272" r:id="rId5"/>
    <p:sldId id="273" r:id="rId6"/>
    <p:sldId id="274" r:id="rId7"/>
    <p:sldId id="275" r:id="rId8"/>
    <p:sldId id="304" r:id="rId9"/>
    <p:sldId id="278" r:id="rId10"/>
    <p:sldId id="302" r:id="rId11"/>
    <p:sldId id="303" r:id="rId12"/>
    <p:sldId id="301" r:id="rId13"/>
    <p:sldId id="276" r:id="rId14"/>
    <p:sldId id="279" r:id="rId15"/>
    <p:sldId id="305" r:id="rId16"/>
    <p:sldId id="270" r:id="rId17"/>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33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5" d="100"/>
          <a:sy n="65" d="100"/>
        </p:scale>
        <p:origin x="11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16/12/2022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12</a:t>
            </a:fld>
            <a:endParaRPr lang="en-US"/>
          </a:p>
        </p:txBody>
      </p:sp>
    </p:spTree>
    <p:extLst>
      <p:ext uri="{BB962C8B-B14F-4D97-AF65-F5344CB8AC3E}">
        <p14:creationId xmlns:p14="http://schemas.microsoft.com/office/powerpoint/2010/main" val="80026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83858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27298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06551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0423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9730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43292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03274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068284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93357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38458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4992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38619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16/12/2022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255428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922" y="111417"/>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59" y="309499"/>
            <a:ext cx="2290244" cy="1958592"/>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sp>
        <p:nvSpPr>
          <p:cNvPr id="2" name="Rectangle 1"/>
          <p:cNvSpPr/>
          <p:nvPr/>
        </p:nvSpPr>
        <p:spPr>
          <a:xfrm>
            <a:off x="954097" y="2062084"/>
            <a:ext cx="7548879" cy="212365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a:t>
            </a:r>
          </a:p>
          <a:p>
            <a:pPr algn="ctr">
              <a:lnSpc>
                <a:spcPct val="150000"/>
              </a:lnSpc>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VIẾT ĐOẠN VĂN </a:t>
            </a:r>
          </a:p>
          <a:p>
            <a:pPr algn="ctr">
              <a:lnSpc>
                <a:spcPct val="150000"/>
              </a:lnSpc>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KỂ VỀ VIỆC ĐÃ LÀM CÙNG NGƯỜI THÂN </a:t>
            </a:r>
          </a:p>
          <a:p>
            <a:pPr algn="ct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760624" y="3982527"/>
            <a:ext cx="3548426" cy="1415772"/>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Trang 129</a:t>
            </a:r>
          </a:p>
          <a:p>
            <a:endPar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743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53000" y="159484"/>
            <a:ext cx="923595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6" name="Oval 15"/>
          <p:cNvSpPr/>
          <p:nvPr/>
        </p:nvSpPr>
        <p:spPr>
          <a:xfrm>
            <a:off x="309103" y="261125"/>
            <a:ext cx="65002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84" y="1475278"/>
            <a:ext cx="8476387" cy="4320447"/>
          </a:xfrm>
          <a:prstGeom prst="rect">
            <a:avLst/>
          </a:prstGeom>
        </p:spPr>
      </p:pic>
      <p:sp>
        <p:nvSpPr>
          <p:cNvPr id="21" name="Rectangle 20"/>
          <p:cNvSpPr/>
          <p:nvPr/>
        </p:nvSpPr>
        <p:spPr>
          <a:xfrm>
            <a:off x="687009" y="1647894"/>
            <a:ext cx="8265262" cy="6424323"/>
          </a:xfrm>
          <a:prstGeom prst="rect">
            <a:avLst/>
          </a:prstGeom>
        </p:spPr>
        <p:txBody>
          <a:bodyPr wrap="square">
            <a:spAutoFit/>
          </a:bodyPr>
          <a:lstStyle/>
          <a:p>
            <a:pPr marL="457200" algn="just">
              <a:lnSpc>
                <a:spcPct val="150000"/>
              </a:lnSpc>
              <a:buFontTx/>
              <a:buChar char="-"/>
            </a:pP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đã cùng người thân làm việc đó như thế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mớ</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cải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con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chép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giúp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chổi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quét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chổi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quét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chỗ</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chỗ</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bụi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bẩn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Còn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ghế</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200000"/>
              </a:lnSpc>
            </a:pP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200000"/>
              </a:lnSpc>
            </a:pPr>
            <a:endParaRPr lang="en-US" sz="2800" b="1"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24" name="图片 7"/>
          <p:cNvPicPr>
            <a:picLocks noChangeAspect="1"/>
          </p:cNvPicPr>
          <p:nvPr/>
        </p:nvPicPr>
        <p:blipFill>
          <a:blip r:embed="rId3"/>
          <a:stretch>
            <a:fillRect/>
          </a:stretch>
        </p:blipFill>
        <p:spPr>
          <a:xfrm>
            <a:off x="149913" y="5531287"/>
            <a:ext cx="1074191" cy="1402683"/>
          </a:xfrm>
          <a:prstGeom prst="rect">
            <a:avLst/>
          </a:prstGeom>
          <a:noFill/>
          <a:ln w="9525">
            <a:noFill/>
          </a:ln>
        </p:spPr>
      </p:pic>
      <p:pic>
        <p:nvPicPr>
          <p:cNvPr id="25" name="图片 8"/>
          <p:cNvPicPr>
            <a:picLocks noChangeAspect="1"/>
          </p:cNvPicPr>
          <p:nvPr/>
        </p:nvPicPr>
        <p:blipFill>
          <a:blip r:embed="rId4"/>
          <a:stretch>
            <a:fillRect/>
          </a:stretch>
        </p:blipFill>
        <p:spPr>
          <a:xfrm>
            <a:off x="7654775" y="5298422"/>
            <a:ext cx="1013341" cy="1400094"/>
          </a:xfrm>
          <a:prstGeom prst="rect">
            <a:avLst/>
          </a:prstGeom>
          <a:noFill/>
          <a:ln w="9525">
            <a:noFill/>
          </a:ln>
        </p:spPr>
      </p:pic>
    </p:spTree>
    <p:extLst>
      <p:ext uri="{BB962C8B-B14F-4D97-AF65-F5344CB8AC3E}">
        <p14:creationId xmlns:p14="http://schemas.microsoft.com/office/powerpoint/2010/main" val="7598435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743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82497" y="197972"/>
            <a:ext cx="923595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6" name="Oval 15"/>
          <p:cNvSpPr/>
          <p:nvPr/>
        </p:nvSpPr>
        <p:spPr>
          <a:xfrm>
            <a:off x="228198" y="224215"/>
            <a:ext cx="65002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02" y="1499952"/>
            <a:ext cx="8898288" cy="4693182"/>
          </a:xfrm>
          <a:prstGeom prst="rect">
            <a:avLst/>
          </a:prstGeom>
        </p:spPr>
      </p:pic>
      <p:sp>
        <p:nvSpPr>
          <p:cNvPr id="21" name="Rectangle 20"/>
          <p:cNvSpPr/>
          <p:nvPr/>
        </p:nvSpPr>
        <p:spPr>
          <a:xfrm>
            <a:off x="228198" y="1711599"/>
            <a:ext cx="8789692" cy="5993436"/>
          </a:xfrm>
          <a:prstGeom prst="rect">
            <a:avLst/>
          </a:prstGeom>
        </p:spPr>
        <p:txBody>
          <a:bodyPr wrap="square">
            <a:spAutoFit/>
          </a:bodyPr>
          <a:lstStyle/>
          <a:p>
            <a:pPr marL="457200" indent="-457200" algn="just">
              <a:lnSpc>
                <a:spcPct val="200000"/>
              </a:lnSpc>
              <a:buFontTx/>
              <a:buChar char="-"/>
            </a:pP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cảm thấy thế nào khi làm việc cùng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a:t>
            </a:r>
          </a:p>
          <a:p>
            <a:pPr>
              <a:lnSpc>
                <a:spcPct val="200000"/>
              </a:lnSpc>
            </a:pPr>
            <a:r>
              <a:rPr lang="en-US" sz="2800" b="1" dirty="0">
                <a:solidFill>
                  <a:srgbClr val="002060"/>
                </a:solidFill>
                <a:latin typeface="Times New Roman" panose="02020603050405020304" pitchFamily="18" charset="0"/>
                <a:cs typeface="Times New Roman" panose="02020603050405020304" pitchFamily="18" charset="0"/>
              </a:rPr>
              <a:t>Hai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con </a:t>
            </a:r>
            <a:r>
              <a:rPr lang="en-US" sz="2800" b="1" dirty="0" err="1">
                <a:solidFill>
                  <a:srgbClr val="002060"/>
                </a:solidFill>
                <a:latin typeface="Times New Roman" panose="02020603050405020304" pitchFamily="18" charset="0"/>
                <a:cs typeface="Times New Roman" panose="02020603050405020304" pitchFamily="18" charset="0"/>
              </a:rPr>
              <a:t>vừa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vừa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nói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vui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vẻ</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200000"/>
              </a:lnSpc>
            </a:pPr>
            <a:r>
              <a:rPr lang="en-US" sz="2800" b="1" dirty="0" err="1">
                <a:solidFill>
                  <a:srgbClr val="002060"/>
                </a:solidFill>
                <a:latin typeface="Times New Roman" panose="02020603050405020304" pitchFamily="18" charset="0"/>
                <a:cs typeface="Times New Roman" panose="02020603050405020304" pitchFamily="18" charset="0"/>
              </a:rPr>
              <a:t>Nhìn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cửa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vui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lòng</a:t>
            </a:r>
            <a:r>
              <a:rPr lang="en-US" sz="2800" b="1" dirty="0">
                <a:solidFill>
                  <a:srgbClr val="002060"/>
                </a:solidFill>
                <a:latin typeface="Times New Roman" panose="02020603050405020304" pitchFamily="18" charset="0"/>
                <a:cs typeface="Times New Roman" panose="02020603050405020304" pitchFamily="18" charset="0"/>
              </a:rPr>
              <a:t>. </a:t>
            </a:r>
          </a:p>
          <a:p>
            <a:pPr>
              <a:lnSpc>
                <a:spcPct val="200000"/>
              </a:lnSpc>
            </a:pP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200000"/>
              </a:lnSpc>
            </a:pPr>
            <a:endParaRPr lang="en-US" sz="2800" b="1" dirty="0">
              <a:solidFill>
                <a:srgbClr val="002060"/>
              </a:solidFill>
              <a:latin typeface="Times New Roman" panose="02020603050405020304" pitchFamily="18" charset="0"/>
              <a:cs typeface="Times New Roman" panose="02020603050405020304" pitchFamily="18" charset="0"/>
            </a:endParaRPr>
          </a:p>
          <a:p>
            <a:pPr algn="just">
              <a:lnSpc>
                <a:spcPct val="200000"/>
              </a:lnSpc>
            </a:pP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24" name="图片 7"/>
          <p:cNvPicPr>
            <a:picLocks noChangeAspect="1"/>
          </p:cNvPicPr>
          <p:nvPr/>
        </p:nvPicPr>
        <p:blipFill>
          <a:blip r:embed="rId3"/>
          <a:stretch>
            <a:fillRect/>
          </a:stretch>
        </p:blipFill>
        <p:spPr>
          <a:xfrm>
            <a:off x="594518" y="5313829"/>
            <a:ext cx="835464" cy="1090952"/>
          </a:xfrm>
          <a:prstGeom prst="rect">
            <a:avLst/>
          </a:prstGeom>
          <a:noFill/>
          <a:ln w="9525">
            <a:noFill/>
          </a:ln>
        </p:spPr>
      </p:pic>
      <p:pic>
        <p:nvPicPr>
          <p:cNvPr id="25" name="图片 8"/>
          <p:cNvPicPr>
            <a:picLocks noChangeAspect="1"/>
          </p:cNvPicPr>
          <p:nvPr/>
        </p:nvPicPr>
        <p:blipFill>
          <a:blip r:embed="rId4"/>
          <a:stretch>
            <a:fillRect/>
          </a:stretch>
        </p:blipFill>
        <p:spPr>
          <a:xfrm>
            <a:off x="7493577" y="5201125"/>
            <a:ext cx="1055905" cy="1458903"/>
          </a:xfrm>
          <a:prstGeom prst="rect">
            <a:avLst/>
          </a:prstGeom>
          <a:noFill/>
          <a:ln w="9525">
            <a:noFill/>
          </a:ln>
        </p:spPr>
      </p:pic>
    </p:spTree>
    <p:extLst>
      <p:ext uri="{BB962C8B-B14F-4D97-AF65-F5344CB8AC3E}">
        <p14:creationId xmlns:p14="http://schemas.microsoft.com/office/powerpoint/2010/main" val="2595144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3759" y="370736"/>
            <a:ext cx="8201816" cy="1569660"/>
            <a:chOff x="238537" y="232458"/>
            <a:chExt cx="10777433" cy="1569660"/>
          </a:xfrm>
        </p:grpSpPr>
        <p:sp>
          <p:nvSpPr>
            <p:cNvPr id="16" name="TextBox 15"/>
            <p:cNvSpPr txBox="1"/>
            <p:nvPr/>
          </p:nvSpPr>
          <p:spPr>
            <a:xfrm>
              <a:off x="722280" y="232458"/>
              <a:ext cx="10293690" cy="1569660"/>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5 </a:t>
              </a:r>
              <a:r>
                <a:rPr lang="en-US" sz="3200" b="1" dirty="0" err="1">
                  <a:solidFill>
                    <a:srgbClr val="008200"/>
                  </a:solidFill>
                  <a:latin typeface="Times New Roman" panose="02020603050405020304" pitchFamily="18" charset="0"/>
                  <a:cs typeface="Times New Roman" panose="02020603050405020304" pitchFamily="18" charset="0"/>
                </a:rPr>
                <a:t>câu</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kể</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về</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một</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công</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việc</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em</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đã</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làm</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cùng</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người</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thân</a:t>
              </a:r>
              <a:r>
                <a:rPr lang="en-US" sz="3200" b="1" dirty="0">
                  <a:solidFill>
                    <a:srgbClr val="008200"/>
                  </a:solidFill>
                  <a:latin typeface="Times New Roman" panose="02020603050405020304" pitchFamily="18" charset="0"/>
                  <a:cs typeface="Times New Roman" panose="02020603050405020304" pitchFamily="18" charset="0"/>
                </a:rPr>
                <a:t>.</a:t>
              </a:r>
              <a:endParaRPr lang="vi-VN" sz="3200" b="1" dirty="0">
                <a:solidFill>
                  <a:srgbClr val="008200"/>
                </a:solidFill>
                <a:latin typeface="Times New Roman" panose="02020603050405020304" pitchFamily="18" charset="0"/>
                <a:cs typeface="Times New Roman" panose="02020603050405020304" pitchFamily="18" charset="0"/>
              </a:endParaRPr>
            </a:p>
            <a:p>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graphicFrame>
        <p:nvGraphicFramePr>
          <p:cNvPr id="6" name="Table 3">
            <a:extLst>
              <a:ext uri="{FF2B5EF4-FFF2-40B4-BE49-F238E27FC236}">
                <a16:creationId xmlns:a16="http://schemas.microsoft.com/office/drawing/2014/main" id="{E87A7DF2-D4E2-4F10-90DB-0C986B1F9C62}"/>
              </a:ext>
            </a:extLst>
          </p:cNvPr>
          <p:cNvGraphicFramePr>
            <a:graphicFrameLocks noGrp="1"/>
          </p:cNvGraphicFramePr>
          <p:nvPr>
            <p:extLst>
              <p:ext uri="{D42A27DB-BD31-4B8C-83A1-F6EECF244321}">
                <p14:modId xmlns:p14="http://schemas.microsoft.com/office/powerpoint/2010/main" val="652851859"/>
              </p:ext>
            </p:extLst>
          </p:nvPr>
        </p:nvGraphicFramePr>
        <p:xfrm>
          <a:off x="457200" y="2153708"/>
          <a:ext cx="8008375" cy="4217670"/>
        </p:xfrm>
        <a:graphic>
          <a:graphicData uri="http://schemas.openxmlformats.org/drawingml/2006/table">
            <a:tbl>
              <a:tblPr firstRow="1" bandRow="1">
                <a:tableStyleId>{5C22544A-7EE6-4342-B048-85BDC9FD1C3A}</a:tableStyleId>
              </a:tblPr>
              <a:tblGrid>
                <a:gridCol w="8008375">
                  <a:extLst>
                    <a:ext uri="{9D8B030D-6E8A-4147-A177-3AD203B41FA5}">
                      <a16:colId xmlns:a16="http://schemas.microsoft.com/office/drawing/2014/main" val="3143623115"/>
                    </a:ext>
                  </a:extLst>
                </a:gridCol>
              </a:tblGrid>
              <a:tr h="0">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1.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nội</a:t>
                      </a:r>
                      <a:r>
                        <a:rPr lang="en-US" sz="3200" b="1" kern="1200" dirty="0">
                          <a:solidFill>
                            <a:schemeClr val="tx1"/>
                          </a:solidFill>
                          <a:latin typeface="Times New Roman" panose="02020603050405020304" pitchFamily="18" charset="0"/>
                          <a:ea typeface="+mn-ea"/>
                          <a:cs typeface="Times New Roman" panose="02020603050405020304" pitchFamily="18" charset="0"/>
                        </a:rPr>
                        <a:t> dung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theo</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yêu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bài</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572166733"/>
                  </a:ext>
                </a:extLst>
              </a:tr>
              <a:tr h="714165">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2. </a:t>
                      </a:r>
                      <a:r>
                        <a:rPr lang="en-US" sz="3200" b="1" kern="1200" dirty="0" err="1">
                          <a:solidFill>
                            <a:schemeClr val="tx1"/>
                          </a:solidFill>
                          <a:latin typeface="Times New Roman" panose="02020603050405020304" pitchFamily="18" charset="0"/>
                          <a:ea typeface="+mn-ea"/>
                          <a:cs typeface="Times New Roman" panose="02020603050405020304" pitchFamily="18" charset="0"/>
                        </a:rPr>
                        <a:t>Diễn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đạt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rõ</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ràng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ý, </a:t>
                      </a:r>
                      <a:r>
                        <a:rPr lang="en-US" sz="3200" b="1" kern="1200" dirty="0" err="1">
                          <a:solidFill>
                            <a:schemeClr val="tx1"/>
                          </a:solidFill>
                          <a:latin typeface="Times New Roman" panose="02020603050405020304" pitchFamily="18" charset="0"/>
                          <a:ea typeface="+mn-ea"/>
                          <a:cs typeface="Times New Roman" panose="02020603050405020304" pitchFamily="18" charset="0"/>
                        </a:rPr>
                        <a:t>dùng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từ</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chính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xác</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2731848885"/>
                  </a:ext>
                </a:extLst>
              </a:tr>
              <a:tr h="824922">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3. </a:t>
                      </a:r>
                      <a:r>
                        <a:rPr lang="en-US" sz="3200" b="1" kern="1200" dirty="0" err="1">
                          <a:solidFill>
                            <a:schemeClr val="tx1"/>
                          </a:solidFill>
                          <a:latin typeface="Times New Roman" panose="02020603050405020304" pitchFamily="18" charset="0"/>
                          <a:ea typeface="+mn-ea"/>
                          <a:cs typeface="Times New Roman" panose="02020603050405020304" pitchFamily="18" charset="0"/>
                        </a:rPr>
                        <a:t>Trình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bày</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chữ</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sạch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sẽ</a:t>
                      </a:r>
                      <a:r>
                        <a:rPr lang="en-US" sz="3200" b="1" kern="1200" dirty="0">
                          <a:solidFill>
                            <a:schemeClr val="tx1"/>
                          </a:solidFill>
                          <a:latin typeface="Times New Roman" panose="02020603050405020304" pitchFamily="18" charset="0"/>
                          <a:ea typeface="+mn-ea"/>
                          <a:cs typeface="Times New Roman" panose="02020603050405020304" pitchFamily="18" charset="0"/>
                        </a:rPr>
                        <a:t>.</a:t>
                      </a:r>
                      <a:r>
                        <a:rPr lang="en-US" sz="32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tiên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lùi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vào</a:t>
                      </a:r>
                      <a:r>
                        <a:rPr lang="en-US" sz="3200" b="1" kern="1200" dirty="0">
                          <a:solidFill>
                            <a:schemeClr val="tx1"/>
                          </a:solidFill>
                          <a:latin typeface="Times New Roman" panose="02020603050405020304" pitchFamily="18" charset="0"/>
                          <a:ea typeface="+mn-ea"/>
                          <a:cs typeface="Times New Roman" panose="02020603050405020304" pitchFamily="18" charset="0"/>
                        </a:rPr>
                        <a:t> 1 ô.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Các</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liền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mạch</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92097917"/>
                  </a:ext>
                </a:extLst>
              </a:tr>
            </a:tbl>
          </a:graphicData>
        </a:graphic>
      </p:graphicFrame>
      <p:sp>
        <p:nvSpPr>
          <p:cNvPr id="2" name="TextBox 1">
            <a:extLst>
              <a:ext uri="{FF2B5EF4-FFF2-40B4-BE49-F238E27FC236}">
                <a16:creationId xmlns:a16="http://schemas.microsoft.com/office/drawing/2014/main" id="{457EF749-F910-40D3-8C24-6EDB3B8E402B}"/>
              </a:ext>
            </a:extLst>
          </p:cNvPr>
          <p:cNvSpPr txBox="1"/>
          <p:nvPr/>
        </p:nvSpPr>
        <p:spPr>
          <a:xfrm>
            <a:off x="1971284" y="1678786"/>
            <a:ext cx="5997844" cy="523220"/>
          </a:xfrm>
          <a:prstGeom prst="rect">
            <a:avLst/>
          </a:prstGeom>
          <a:noFill/>
        </p:spPr>
        <p:txBody>
          <a:bodyPr wrap="square" rtlCol="0">
            <a:spAutoFit/>
          </a:bodyPr>
          <a:lstStyle/>
          <a:p>
            <a:r>
              <a:rPr lang="en-US" sz="2800" b="1" dirty="0">
                <a:solidFill>
                  <a:srgbClr val="FF0000"/>
                </a:solidFill>
              </a:rPr>
              <a:t>TIÊU CHÍ VIẾT ĐOẠN VĂN</a:t>
            </a:r>
          </a:p>
        </p:txBody>
      </p:sp>
    </p:spTree>
    <p:extLst>
      <p:ext uri="{BB962C8B-B14F-4D97-AF65-F5344CB8AC3E}">
        <p14:creationId xmlns:p14="http://schemas.microsoft.com/office/powerpoint/2010/main" val="8082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2945" y="130750"/>
            <a:ext cx="8804788" cy="583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Sáng thứ bảy hàng tuần, em cùng mẹ và mọi người trong xóm dọn dẹp vệ sinh khu phố</a:t>
            </a:r>
            <a:r>
              <a:rPr lang="vi-VN" sz="2800" b="1" dirty="0">
                <a:solidFill>
                  <a:srgbClr val="002060"/>
                </a:solidFill>
                <a:latin typeface="Times New Roman" panose="02020603050405020304" pitchFamily="18" charset="0"/>
                <a:cs typeface="Times New Roman" panose="02020603050405020304" pitchFamily="18" charset="0"/>
              </a:rPr>
              <a:t>.</a:t>
            </a:r>
            <a:r>
              <a:rPr lang="en-US" sz="2800" b="1" dirty="0">
                <a:solidFill>
                  <a:srgbClr val="002060"/>
                </a:solidFill>
                <a:latin typeface="Times New Roman" panose="02020603050405020304" pitchFamily="18" charset="0"/>
                <a:cs typeface="Times New Roman" panose="02020603050405020304" pitchFamily="18" charset="0"/>
              </a:rPr>
              <a:t> Hai mẹ con em </a:t>
            </a:r>
            <a:r>
              <a:rPr lang="vi-VN" sz="2800" b="1" dirty="0">
                <a:solidFill>
                  <a:srgbClr val="002060"/>
                </a:solidFill>
                <a:latin typeface="Times New Roman" panose="02020603050405020304" pitchFamily="18" charset="0"/>
                <a:cs typeface="Times New Roman" panose="02020603050405020304" pitchFamily="18" charset="0"/>
              </a:rPr>
              <a:t>được ông tổ trưởng tổ dân phố phân công</a:t>
            </a:r>
            <a:r>
              <a:rPr lang="en-US" sz="2800" b="1" dirty="0">
                <a:solidFill>
                  <a:srgbClr val="002060"/>
                </a:solidFill>
                <a:latin typeface="Times New Roman" panose="02020603050405020304" pitchFamily="18" charset="0"/>
                <a:cs typeface="Times New Roman" panose="02020603050405020304" pitchFamily="18" charset="0"/>
              </a:rPr>
              <a:t> quét dọn</a:t>
            </a:r>
            <a:r>
              <a:rPr lang="vi-VN" sz="2800" b="1" dirty="0">
                <a:solidFill>
                  <a:srgbClr val="002060"/>
                </a:solidFill>
                <a:latin typeface="Times New Roman" panose="02020603050405020304" pitchFamily="18" charset="0"/>
                <a:cs typeface="Times New Roman" panose="02020603050405020304" pitchFamily="18" charset="0"/>
              </a:rPr>
              <a:t> một đoạn đường</a:t>
            </a:r>
            <a:r>
              <a:rPr lang="en-US" sz="2800" b="1" dirty="0">
                <a:solidFill>
                  <a:srgbClr val="002060"/>
                </a:solidFill>
                <a:latin typeface="Times New Roman" panose="02020603050405020304" pitchFamily="18" charset="0"/>
                <a:cs typeface="Times New Roman" panose="02020603050405020304" pitchFamily="18" charset="0"/>
              </a:rPr>
              <a:t>. E</a:t>
            </a:r>
            <a:r>
              <a:rPr lang="vi-VN" sz="2800" b="1" dirty="0">
                <a:solidFill>
                  <a:srgbClr val="002060"/>
                </a:solidFill>
                <a:latin typeface="Times New Roman" panose="02020603050405020304" pitchFamily="18" charset="0"/>
                <a:cs typeface="Times New Roman" panose="02020603050405020304" pitchFamily="18" charset="0"/>
              </a:rPr>
              <a:t>m </a:t>
            </a:r>
            <a:r>
              <a:rPr lang="en-US" sz="2800" b="1" dirty="0">
                <a:solidFill>
                  <a:srgbClr val="002060"/>
                </a:solidFill>
                <a:latin typeface="Times New Roman" panose="02020603050405020304" pitchFamily="18" charset="0"/>
                <a:cs typeface="Times New Roman" panose="02020603050405020304" pitchFamily="18" charset="0"/>
              </a:rPr>
              <a:t>làm</a:t>
            </a:r>
            <a:r>
              <a:rPr lang="vi-VN" sz="2800" b="1" dirty="0">
                <a:solidFill>
                  <a:srgbClr val="002060"/>
                </a:solidFill>
                <a:latin typeface="Times New Roman" panose="02020603050405020304" pitchFamily="18" charset="0"/>
                <a:cs typeface="Times New Roman" panose="02020603050405020304" pitchFamily="18" charset="0"/>
              </a:rPr>
              <a:t> rất cẩn thận, </a:t>
            </a:r>
            <a:r>
              <a:rPr lang="en-US" sz="2800" b="1" dirty="0">
                <a:solidFill>
                  <a:srgbClr val="002060"/>
                </a:solidFill>
                <a:latin typeface="Times New Roman" panose="02020603050405020304" pitchFamily="18" charset="0"/>
                <a:cs typeface="Times New Roman" panose="02020603050405020304" pitchFamily="18" charset="0"/>
              </a:rPr>
              <a:t>nhặt </a:t>
            </a:r>
            <a:r>
              <a:rPr lang="vi-VN" sz="2800" b="1" dirty="0">
                <a:solidFill>
                  <a:srgbClr val="002060"/>
                </a:solidFill>
                <a:latin typeface="Times New Roman" panose="02020603050405020304" pitchFamily="18" charset="0"/>
                <a:cs typeface="Times New Roman" panose="02020603050405020304" pitchFamily="18" charset="0"/>
              </a:rPr>
              <a:t>từng cọng rác ở hai bên đường. </a:t>
            </a:r>
            <a:r>
              <a:rPr lang="en-US" sz="2800" b="1" dirty="0">
                <a:solidFill>
                  <a:srgbClr val="002060"/>
                </a:solidFill>
                <a:latin typeface="Times New Roman" panose="02020603050405020304" pitchFamily="18" charset="0"/>
                <a:cs typeface="Times New Roman" panose="02020603050405020304" pitchFamily="18" charset="0"/>
              </a:rPr>
              <a:t>Mẹ q</a:t>
            </a:r>
            <a:r>
              <a:rPr lang="vi-VN" sz="2800" b="1" dirty="0">
                <a:solidFill>
                  <a:srgbClr val="002060"/>
                </a:solidFill>
                <a:latin typeface="Times New Roman" panose="02020603050405020304" pitchFamily="18" charset="0"/>
                <a:cs typeface="Times New Roman" panose="02020603050405020304" pitchFamily="18" charset="0"/>
              </a:rPr>
              <a:t>uét đến đâu</a:t>
            </a:r>
            <a:r>
              <a:rPr lang="en-US" sz="2800" b="1" dirty="0">
                <a:solidFill>
                  <a:srgbClr val="002060"/>
                </a:solidFill>
                <a:latin typeface="Times New Roman" panose="02020603050405020304" pitchFamily="18" charset="0"/>
                <a:cs typeface="Times New Roman" panose="02020603050405020304" pitchFamily="18" charset="0"/>
              </a:rPr>
              <a:t>,</a:t>
            </a:r>
            <a:r>
              <a:rPr lang="vi-VN" sz="2800" b="1" dirty="0">
                <a:solidFill>
                  <a:srgbClr val="002060"/>
                </a:solidFill>
                <a:latin typeface="Times New Roman" panose="02020603050405020304" pitchFamily="18" charset="0"/>
                <a:cs typeface="Times New Roman" panose="02020603050405020304" pitchFamily="18" charset="0"/>
              </a:rPr>
              <a:t> em thu gom rác lại rồi lấy mo hót rác đổ vào sọt. Chả mấy chốc con đường đã trở nên sạch sẽ. Ông tổ trưởng đi kiểm tra lại một lần</a:t>
            </a:r>
            <a:r>
              <a:rPr lang="en-US" sz="2800" b="1" dirty="0">
                <a:solidFill>
                  <a:srgbClr val="002060"/>
                </a:solidFill>
                <a:latin typeface="Times New Roman" panose="02020603050405020304" pitchFamily="18" charset="0"/>
                <a:cs typeface="Times New Roman" panose="02020603050405020304" pitchFamily="18" charset="0"/>
              </a:rPr>
              <a:t> và khen mọi người dọn dẹp rất cẩn thận và sạch sẽ</a:t>
            </a:r>
            <a:r>
              <a:rPr lang="vi-VN" sz="2800" b="1" dirty="0">
                <a:solidFill>
                  <a:srgbClr val="002060"/>
                </a:solidFill>
                <a:latin typeface="Times New Roman" panose="02020603050405020304" pitchFamily="18" charset="0"/>
                <a:cs typeface="Times New Roman" panose="02020603050405020304" pitchFamily="18" charset="0"/>
              </a:rPr>
              <a:t>.</a:t>
            </a:r>
            <a:r>
              <a:rPr lang="en-US" sz="2800" b="1" dirty="0">
                <a:solidFill>
                  <a:srgbClr val="002060"/>
                </a:solidFill>
                <a:latin typeface="Times New Roman" panose="02020603050405020304" pitchFamily="18" charset="0"/>
                <a:cs typeface="Times New Roman" panose="02020603050405020304" pitchFamily="18" charset="0"/>
              </a:rPr>
              <a:t> Em</a:t>
            </a:r>
            <a:r>
              <a:rPr lang="vi-VN" sz="2800" b="1" dirty="0">
                <a:solidFill>
                  <a:srgbClr val="002060"/>
                </a:solidFill>
                <a:latin typeface="Times New Roman" panose="02020603050405020304" pitchFamily="18" charset="0"/>
                <a:cs typeface="Times New Roman" panose="02020603050405020304" pitchFamily="18" charset="0"/>
              </a:rPr>
              <a:t> rất vui vì </a:t>
            </a:r>
            <a:r>
              <a:rPr lang="en-US" sz="2800" b="1" dirty="0">
                <a:solidFill>
                  <a:srgbClr val="002060"/>
                </a:solidFill>
                <a:latin typeface="Times New Roman" panose="02020603050405020304" pitchFamily="18" charset="0"/>
                <a:cs typeface="Times New Roman" panose="02020603050405020304" pitchFamily="18" charset="0"/>
              </a:rPr>
              <a:t>được cùng mẹ làm việc như  vậy.</a:t>
            </a: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6626" b="33866"/>
          <a:stretch/>
        </p:blipFill>
        <p:spPr>
          <a:xfrm>
            <a:off x="3017837" y="6194323"/>
            <a:ext cx="5931736" cy="663678"/>
          </a:xfrm>
          <a:prstGeom prst="rect">
            <a:avLst/>
          </a:prstGeom>
        </p:spPr>
      </p:pic>
      <p:sp>
        <p:nvSpPr>
          <p:cNvPr id="6" name="矩形: 一个圆顶角，剪去另一个顶角 8">
            <a:extLst>
              <a:ext uri="{FF2B5EF4-FFF2-40B4-BE49-F238E27FC236}">
                <a16:creationId xmlns:a16="http://schemas.microsoft.com/office/drawing/2014/main" id="{F46735CD-E9B0-4C59-942F-AF2537A219B6}"/>
              </a:ext>
            </a:extLst>
          </p:cNvPr>
          <p:cNvSpPr/>
          <p:nvPr/>
        </p:nvSpPr>
        <p:spPr>
          <a:xfrm>
            <a:off x="194427" y="130750"/>
            <a:ext cx="8949573" cy="6109158"/>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2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960" y="690537"/>
            <a:ext cx="8790040" cy="4539191"/>
          </a:xfrm>
          <a:prstGeom prst="rect">
            <a:avLst/>
          </a:prstGeom>
        </p:spPr>
        <p:txBody>
          <a:bodyPr wrap="square">
            <a:spAutoFit/>
          </a:bodyPr>
          <a:lstStyle/>
          <a:p>
            <a:pPr>
              <a:lnSpc>
                <a:spcPct val="150000"/>
              </a:lnSpc>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Mỗi dịp Tết đến là cả gia đình em lại háo hức cùng nhau chuẩn bị đón Tết. </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Em thường cùng</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 mẹ đi chợ để mua sắm đồ cho ngày tết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như: </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hoa quả, bánh kẹo, quần áo</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mới</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Đi chợ  về, em lấy cùng chị gái giúp mẹ rửa sạch hoa quả. Sau đó hai chị em bày bánh kẹo ra bàn để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tiếp</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khách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Được cùng cả nhà chuẩn bị đón tết như vậy, em rất vui.</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3" name="矩形: 一个圆顶角，剪去另一个顶角 8">
            <a:extLst>
              <a:ext uri="{FF2B5EF4-FFF2-40B4-BE49-F238E27FC236}">
                <a16:creationId xmlns:a16="http://schemas.microsoft.com/office/drawing/2014/main" id="{F46735CD-E9B0-4C59-942F-AF2537A219B6}"/>
              </a:ext>
            </a:extLst>
          </p:cNvPr>
          <p:cNvSpPr/>
          <p:nvPr/>
        </p:nvSpPr>
        <p:spPr>
          <a:xfrm>
            <a:off x="194428" y="525298"/>
            <a:ext cx="8595612" cy="5642165"/>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pic>
        <p:nvPicPr>
          <p:cNvPr id="5"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6626" b="33866"/>
          <a:stretch/>
        </p:blipFill>
        <p:spPr>
          <a:xfrm>
            <a:off x="3017837" y="5229728"/>
            <a:ext cx="5931736" cy="1628273"/>
          </a:xfrm>
          <a:prstGeom prst="rect">
            <a:avLst/>
          </a:prstGeom>
        </p:spPr>
      </p:pic>
    </p:spTree>
    <p:extLst>
      <p:ext uri="{BB962C8B-B14F-4D97-AF65-F5344CB8AC3E}">
        <p14:creationId xmlns:p14="http://schemas.microsoft.com/office/powerpoint/2010/main" val="18442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20253" y="5428842"/>
            <a:ext cx="1342786" cy="1753415"/>
          </a:xfrm>
          <a:prstGeom prst="rect">
            <a:avLst/>
          </a:prstGeom>
          <a:noFill/>
          <a:ln w="9525">
            <a:noFill/>
          </a:ln>
        </p:spPr>
      </p:pic>
      <p:pic>
        <p:nvPicPr>
          <p:cNvPr id="33" name="图片 8"/>
          <p:cNvPicPr>
            <a:picLocks noChangeAspect="1"/>
          </p:cNvPicPr>
          <p:nvPr/>
        </p:nvPicPr>
        <p:blipFill>
          <a:blip r:embed="rId5"/>
          <a:stretch>
            <a:fillRect/>
          </a:stretch>
        </p:blipFill>
        <p:spPr>
          <a:xfrm>
            <a:off x="7489724" y="5335557"/>
            <a:ext cx="1220868" cy="1686825"/>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82927" y="423841"/>
            <a:ext cx="7566952" cy="707886"/>
          </a:xfrm>
          <a:prstGeom prst="rect">
            <a:avLst/>
          </a:prstGeom>
          <a:noFill/>
        </p:spPr>
        <p:txBody>
          <a:bodyPr wrap="square" rtlCol="0">
            <a:spAutoFit/>
          </a:bodyPr>
          <a:lstStyle/>
          <a:p>
            <a:r>
              <a:rPr lang="en-US" altLang="zh-CN"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288460" y="1282656"/>
            <a:ext cx="9226507"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741" y="2597415"/>
            <a:ext cx="9252473"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343667" y="4027057"/>
            <a:ext cx="8163776" cy="954107"/>
            <a:chOff x="778314" y="3276649"/>
            <a:chExt cx="8163776" cy="954107"/>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1926735" y="3276649"/>
              <a:ext cx="7015355"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Bồi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dưỡng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yêu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thương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kính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trọng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đối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
        <p:nvSpPr>
          <p:cNvPr id="37" name="TextBox 36">
            <a:extLst>
              <a:ext uri="{FF2B5EF4-FFF2-40B4-BE49-F238E27FC236}">
                <a16:creationId xmlns:a16="http://schemas.microsoft.com/office/drawing/2014/main" id="{24500F8B-FB66-487F-91C5-0281971A9FDB}"/>
              </a:ext>
            </a:extLst>
          </p:cNvPr>
          <p:cNvSpPr txBox="1"/>
          <p:nvPr/>
        </p:nvSpPr>
        <p:spPr>
          <a:xfrm>
            <a:off x="577154" y="1439590"/>
            <a:ext cx="8905080"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D2F8B0D-C796-4CB5-82FA-271383C605D7}"/>
              </a:ext>
            </a:extLst>
          </p:cNvPr>
          <p:cNvSpPr txBox="1"/>
          <p:nvPr/>
        </p:nvSpPr>
        <p:spPr>
          <a:xfrm>
            <a:off x="1449745" y="2599052"/>
            <a:ext cx="7400134"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3 – 5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một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p>
        </p:txBody>
      </p:sp>
    </p:spTree>
    <p:extLst>
      <p:ext uri="{BB962C8B-B14F-4D97-AF65-F5344CB8AC3E}">
        <p14:creationId xmlns:p14="http://schemas.microsoft.com/office/powerpoint/2010/main" val="18486867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32" presetClass="emph" presetSubtype="0" repeatCount="999000" fill="hold" nodeType="withEffect">
                                  <p:stCondLst>
                                    <p:cond delay="0"/>
                                  </p:stCondLst>
                                  <p:childTnLst>
                                    <p:animRot by="120000">
                                      <p:cBhvr>
                                        <p:cTn id="49" dur="100" fill="hold">
                                          <p:stCondLst>
                                            <p:cond delay="0"/>
                                          </p:stCondLst>
                                        </p:cTn>
                                        <p:tgtEl>
                                          <p:spTgt spid="33"/>
                                        </p:tgtEl>
                                        <p:attrNameLst>
                                          <p:attrName>r</p:attrName>
                                        </p:attrNameLst>
                                      </p:cBhvr>
                                    </p:animRot>
                                    <p:animRot by="-240000">
                                      <p:cBhvr>
                                        <p:cTn id="50" dur="200" fill="hold">
                                          <p:stCondLst>
                                            <p:cond delay="200"/>
                                          </p:stCondLst>
                                        </p:cTn>
                                        <p:tgtEl>
                                          <p:spTgt spid="33"/>
                                        </p:tgtEl>
                                        <p:attrNameLst>
                                          <p:attrName>r</p:attrName>
                                        </p:attrNameLst>
                                      </p:cBhvr>
                                    </p:animRot>
                                    <p:animRot by="240000">
                                      <p:cBhvr>
                                        <p:cTn id="51" dur="200" fill="hold">
                                          <p:stCondLst>
                                            <p:cond delay="400"/>
                                          </p:stCondLst>
                                        </p:cTn>
                                        <p:tgtEl>
                                          <p:spTgt spid="33"/>
                                        </p:tgtEl>
                                        <p:attrNameLst>
                                          <p:attrName>r</p:attrName>
                                        </p:attrNameLst>
                                      </p:cBhvr>
                                    </p:animRot>
                                    <p:animRot by="-240000">
                                      <p:cBhvr>
                                        <p:cTn id="52" dur="200" fill="hold">
                                          <p:stCondLst>
                                            <p:cond delay="600"/>
                                          </p:stCondLst>
                                        </p:cTn>
                                        <p:tgtEl>
                                          <p:spTgt spid="33"/>
                                        </p:tgtEl>
                                        <p:attrNameLst>
                                          <p:attrName>r</p:attrName>
                                        </p:attrNameLst>
                                      </p:cBhvr>
                                    </p:animRot>
                                    <p:animRot by="120000">
                                      <p:cBhvr>
                                        <p:cTn id="53"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584" y="247199"/>
            <a:ext cx="1842591" cy="1837611"/>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55" y="1"/>
            <a:ext cx="2086906" cy="2096627"/>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55155" y="3698572"/>
            <a:ext cx="9106832"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3"/>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7081105" y="744727"/>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6903023" y="129940"/>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7519884" y="128194"/>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8241353" y="120967"/>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7970722" y="944394"/>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401435" y="5057875"/>
            <a:ext cx="1342786" cy="1753415"/>
          </a:xfrm>
          <a:prstGeom prst="rect">
            <a:avLst/>
          </a:prstGeom>
          <a:noFill/>
          <a:ln w="9525">
            <a:noFill/>
          </a:ln>
        </p:spPr>
      </p:pic>
      <p:pic>
        <p:nvPicPr>
          <p:cNvPr id="33" name="图片 8"/>
          <p:cNvPicPr>
            <a:picLocks noChangeAspect="1"/>
          </p:cNvPicPr>
          <p:nvPr/>
        </p:nvPicPr>
        <p:blipFill>
          <a:blip r:embed="rId5"/>
          <a:stretch>
            <a:fillRect/>
          </a:stretch>
        </p:blipFill>
        <p:spPr>
          <a:xfrm>
            <a:off x="7219866" y="5122430"/>
            <a:ext cx="1220868" cy="1686825"/>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46218" y="379027"/>
            <a:ext cx="7566952" cy="707886"/>
          </a:xfrm>
          <a:prstGeom prst="rect">
            <a:avLst/>
          </a:prstGeom>
          <a:noFill/>
        </p:spPr>
        <p:txBody>
          <a:bodyPr wrap="square" rtlCol="0">
            <a:spAutoFit/>
          </a:bodyPr>
          <a:lstStyle/>
          <a:p>
            <a:r>
              <a:rPr lang="en-US" altLang="zh-CN"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344986" y="1468529"/>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93005" y="2537794"/>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457630" y="3906609"/>
            <a:ext cx="8092310" cy="1140500"/>
            <a:chOff x="778314" y="3315253"/>
            <a:chExt cx="10210371"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Bồi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dưỡng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yêu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thương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kính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trọng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đối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
        <p:nvSpPr>
          <p:cNvPr id="37" name="TextBox 36">
            <a:extLst>
              <a:ext uri="{FF2B5EF4-FFF2-40B4-BE49-F238E27FC236}">
                <a16:creationId xmlns:a16="http://schemas.microsoft.com/office/drawing/2014/main" id="{24500F8B-FB66-487F-91C5-0281971A9FDB}"/>
              </a:ext>
            </a:extLst>
          </p:cNvPr>
          <p:cNvSpPr txBox="1"/>
          <p:nvPr/>
        </p:nvSpPr>
        <p:spPr>
          <a:xfrm>
            <a:off x="1627199" y="1559290"/>
            <a:ext cx="8905080"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D2F8B0D-C796-4CB5-82FA-271383C605D7}"/>
              </a:ext>
            </a:extLst>
          </p:cNvPr>
          <p:cNvSpPr txBox="1"/>
          <p:nvPr/>
        </p:nvSpPr>
        <p:spPr>
          <a:xfrm>
            <a:off x="1596926" y="2583445"/>
            <a:ext cx="7104622"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3 – 5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một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32" presetClass="emph" presetSubtype="0" repeatCount="999000" fill="hold" nodeType="withEffect">
                                  <p:stCondLst>
                                    <p:cond delay="0"/>
                                  </p:stCondLst>
                                  <p:childTnLst>
                                    <p:animRot by="120000">
                                      <p:cBhvr>
                                        <p:cTn id="49" dur="100" fill="hold">
                                          <p:stCondLst>
                                            <p:cond delay="0"/>
                                          </p:stCondLst>
                                        </p:cTn>
                                        <p:tgtEl>
                                          <p:spTgt spid="33"/>
                                        </p:tgtEl>
                                        <p:attrNameLst>
                                          <p:attrName>r</p:attrName>
                                        </p:attrNameLst>
                                      </p:cBhvr>
                                    </p:animRot>
                                    <p:animRot by="-240000">
                                      <p:cBhvr>
                                        <p:cTn id="50" dur="200" fill="hold">
                                          <p:stCondLst>
                                            <p:cond delay="200"/>
                                          </p:stCondLst>
                                        </p:cTn>
                                        <p:tgtEl>
                                          <p:spTgt spid="33"/>
                                        </p:tgtEl>
                                        <p:attrNameLst>
                                          <p:attrName>r</p:attrName>
                                        </p:attrNameLst>
                                      </p:cBhvr>
                                    </p:animRot>
                                    <p:animRot by="240000">
                                      <p:cBhvr>
                                        <p:cTn id="51" dur="200" fill="hold">
                                          <p:stCondLst>
                                            <p:cond delay="400"/>
                                          </p:stCondLst>
                                        </p:cTn>
                                        <p:tgtEl>
                                          <p:spTgt spid="33"/>
                                        </p:tgtEl>
                                        <p:attrNameLst>
                                          <p:attrName>r</p:attrName>
                                        </p:attrNameLst>
                                      </p:cBhvr>
                                    </p:animRot>
                                    <p:animRot by="-240000">
                                      <p:cBhvr>
                                        <p:cTn id="52" dur="200" fill="hold">
                                          <p:stCondLst>
                                            <p:cond delay="600"/>
                                          </p:stCondLst>
                                        </p:cTn>
                                        <p:tgtEl>
                                          <p:spTgt spid="33"/>
                                        </p:tgtEl>
                                        <p:attrNameLst>
                                          <p:attrName>r</p:attrName>
                                        </p:attrNameLst>
                                      </p:cBhvr>
                                    </p:animRot>
                                    <p:animRot by="120000">
                                      <p:cBhvr>
                                        <p:cTn id="53"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1041073" y="1789569"/>
            <a:ext cx="2927683" cy="274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4572001" y="1789569"/>
            <a:ext cx="3890104" cy="264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64" t="36459" r="47523" b="20998"/>
          <a:stretch/>
        </p:blipFill>
        <p:spPr bwMode="auto">
          <a:xfrm>
            <a:off x="774211" y="4463179"/>
            <a:ext cx="3461409" cy="231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078" t="36459" r="18421" b="20998"/>
          <a:stretch/>
        </p:blipFill>
        <p:spPr bwMode="auto">
          <a:xfrm>
            <a:off x="4572001" y="4432571"/>
            <a:ext cx="4572000" cy="242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98207" y="192466"/>
            <a:ext cx="8377084" cy="1077218"/>
            <a:chOff x="238537" y="232458"/>
            <a:chExt cx="10777433" cy="1077218"/>
          </a:xfrm>
        </p:grpSpPr>
        <p:sp>
          <p:nvSpPr>
            <p:cNvPr id="9" name="TextBox 8"/>
            <p:cNvSpPr txBox="1"/>
            <p:nvPr/>
          </p:nvSpPr>
          <p:spPr>
            <a:xfrm>
              <a:off x="722280"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Quan sát tranh, nêu việc các bạn nhỏ đã làm </a:t>
              </a:r>
            </a:p>
            <a:p>
              <a:r>
                <a:rPr lang="en-US" sz="3200" b="1" dirty="0">
                  <a:solidFill>
                    <a:srgbClr val="008200"/>
                  </a:solidFill>
                  <a:latin typeface="Times New Roman" panose="02020603050405020304" pitchFamily="18" charset="0"/>
                  <a:cs typeface="Times New Roman" panose="02020603050405020304" pitchFamily="18" charset="0"/>
                </a:rPr>
                <a:t>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0" name="Oval 9"/>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Tree>
    <p:extLst>
      <p:ext uri="{BB962C8B-B14F-4D97-AF65-F5344CB8AC3E}">
        <p14:creationId xmlns:p14="http://schemas.microsoft.com/office/powerpoint/2010/main" val="37165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474495" y="472985"/>
            <a:ext cx="7401143" cy="35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1025013" y="4406190"/>
            <a:ext cx="7093974" cy="1481175"/>
          </a:xfrm>
          <a:prstGeom prst="rect">
            <a:avLst/>
          </a:prstGeom>
          <a:noFill/>
        </p:spPr>
        <p:txBody>
          <a:bodyPr wrap="square" rtlCol="0">
            <a:spAutoFit/>
          </a:bodyPr>
          <a:lstStyle/>
          <a:p>
            <a:pPr>
              <a:lnSpc>
                <a:spcPct val="150000"/>
              </a:lnSpc>
            </a:pP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1. Ông và cháu đang đi đâu?</a:t>
            </a:r>
          </a:p>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Bạn nhỏ cùng ông đi dạo.</a:t>
            </a:r>
          </a:p>
        </p:txBody>
      </p:sp>
    </p:spTree>
    <p:extLst>
      <p:ext uri="{BB962C8B-B14F-4D97-AF65-F5344CB8AC3E}">
        <p14:creationId xmlns:p14="http://schemas.microsoft.com/office/powerpoint/2010/main" val="27097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1342103" y="473741"/>
            <a:ext cx="6080316" cy="31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1786936" y="4077784"/>
            <a:ext cx="5133835" cy="1307537"/>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1. Bố và con đang làm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Bạn nhỏ cùng bố trồng cây.</a:t>
            </a:r>
          </a:p>
        </p:txBody>
      </p:sp>
    </p:spTree>
    <p:extLst>
      <p:ext uri="{BB962C8B-B14F-4D97-AF65-F5344CB8AC3E}">
        <p14:creationId xmlns:p14="http://schemas.microsoft.com/office/powerpoint/2010/main" val="16542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604683" y="3120496"/>
            <a:ext cx="8229601" cy="3246530"/>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1. Bà và cháu cùng nhau làm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Bạn nhỏ và bà đang đọc sách.</a:t>
            </a:r>
          </a:p>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2. Họ có vui không?</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Hai bà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cháu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rất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vui vẻ vì trên khuôn mặt họ hiện rõ vẻ tươi vui.</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64" t="36459" r="47523" b="20998"/>
          <a:stretch/>
        </p:blipFill>
        <p:spPr bwMode="auto">
          <a:xfrm>
            <a:off x="2140916" y="266081"/>
            <a:ext cx="4862167" cy="271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368710" y="3458499"/>
            <a:ext cx="8775290" cy="3246530"/>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2. Trước mặt có những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Trước mặt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hai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mẹ</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con là chậu rửa với rất nhiều bát đĩa ở bên trong.</a:t>
            </a:r>
          </a:p>
          <a:p>
            <a:pPr>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3. Hai mẹ con cùng nhau làm gì?</a:t>
            </a:r>
          </a:p>
          <a:p>
            <a:pPr marL="457200" indent="-457200">
              <a:lnSpc>
                <a:spcPct val="150000"/>
              </a:lnSpc>
              <a:buFontTx/>
              <a:buChar cha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Hai mẹ con cùng nhau rửa bát đĩa.</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078" t="36459" r="18421" b="20998"/>
          <a:stretch/>
        </p:blipFill>
        <p:spPr bwMode="auto">
          <a:xfrm>
            <a:off x="195098" y="1"/>
            <a:ext cx="5409290" cy="303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0850505-2274-73FB-2A05-103DD5C33E24}"/>
              </a:ext>
            </a:extLst>
          </p:cNvPr>
          <p:cNvSpPr txBox="1"/>
          <p:nvPr/>
        </p:nvSpPr>
        <p:spPr>
          <a:xfrm>
            <a:off x="5397910" y="361336"/>
            <a:ext cx="3672348" cy="3246530"/>
          </a:xfrm>
          <a:prstGeom prst="rect">
            <a:avLst/>
          </a:prstGeom>
          <a:noFill/>
        </p:spPr>
        <p:txBody>
          <a:bodyPr wrap="square" rtlCol="0">
            <a:spAutoFit/>
          </a:bodyPr>
          <a:lstStyle/>
          <a:p>
            <a:pPr marL="514350" indent="-514350">
              <a:lnSpc>
                <a:spcPct val="150000"/>
              </a:lnSpc>
              <a:buAutoNum type="arabicPeriod"/>
            </a:pP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Mẹ</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và</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con </a:t>
            </a: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đang</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đứng</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ở </a:t>
            </a: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đâu</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a:t>
            </a:r>
          </a:p>
          <a:p>
            <a:pPr marL="457200" marR="0" lvl="0" indent="-457200" algn="l" defTabSz="457200" rtl="0" eaLnBrk="1" fontAlgn="auto" latinLnBrk="0" hangingPunct="1">
              <a:lnSpc>
                <a:spcPct val="150000"/>
              </a:lnSpc>
              <a:spcBef>
                <a:spcPts val="0"/>
              </a:spcBef>
              <a:spcAft>
                <a:spcPts val="0"/>
              </a:spcAft>
              <a:buClrTx/>
              <a:buSzTx/>
              <a:buFontTx/>
              <a:buChar char="-"/>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Hai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mẹ</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bạn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nhỏ</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đang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đứng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trong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bếp</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endPar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8832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anim calcmode="lin" valueType="num">
                                      <p:cBhvr>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anim calcmode="lin" valueType="num">
                                      <p:cBhvr>
                                        <p:cTn id="3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500"/>
                                        <p:tgtEl>
                                          <p:spTgt spid="5">
                                            <p:txEl>
                                              <p:pRg st="2" end="2"/>
                                            </p:txEl>
                                          </p:spTgt>
                                        </p:tgtEl>
                                      </p:cBhvr>
                                    </p:animEffect>
                                    <p:anim calcmode="lin" valueType="num">
                                      <p:cBhvr>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anim calcmode="lin" valueType="num">
                                      <p:cBhvr>
                                        <p:cTn id="4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9"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743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01883" y="89307"/>
            <a:ext cx="923595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6" name="Oval 15"/>
          <p:cNvSpPr/>
          <p:nvPr/>
        </p:nvSpPr>
        <p:spPr>
          <a:xfrm flipH="1">
            <a:off x="275559" y="201702"/>
            <a:ext cx="506105" cy="63139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12" y="1713369"/>
            <a:ext cx="8898288" cy="3055655"/>
          </a:xfrm>
          <a:prstGeom prst="rect">
            <a:avLst/>
          </a:prstGeom>
        </p:spPr>
      </p:pic>
      <p:sp>
        <p:nvSpPr>
          <p:cNvPr id="21" name="Rectangle 20"/>
          <p:cNvSpPr/>
          <p:nvPr/>
        </p:nvSpPr>
        <p:spPr>
          <a:xfrm>
            <a:off x="354308" y="1794595"/>
            <a:ext cx="8789692" cy="2546338"/>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đã cùng người thân làm việc gì? Khi nào?</a:t>
            </a:r>
          </a:p>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đã cùng người thân làm việc đó như thế nào?</a:t>
            </a:r>
          </a:p>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cảm thấy thế nào khi làm việc cùng người thân.</a:t>
            </a:r>
          </a:p>
        </p:txBody>
      </p:sp>
      <p:pic>
        <p:nvPicPr>
          <p:cNvPr id="24" name="图片 7"/>
          <p:cNvPicPr>
            <a:picLocks noChangeAspect="1"/>
          </p:cNvPicPr>
          <p:nvPr/>
        </p:nvPicPr>
        <p:blipFill>
          <a:blip r:embed="rId3"/>
          <a:stretch>
            <a:fillRect/>
          </a:stretch>
        </p:blipFill>
        <p:spPr>
          <a:xfrm>
            <a:off x="206048" y="4835879"/>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7187537" y="4938446"/>
            <a:ext cx="1504954" cy="2079337"/>
          </a:xfrm>
          <a:prstGeom prst="rect">
            <a:avLst/>
          </a:prstGeom>
          <a:noFill/>
          <a:ln w="9525">
            <a:noFill/>
          </a:ln>
        </p:spPr>
      </p:pic>
    </p:spTree>
    <p:extLst>
      <p:ext uri="{BB962C8B-B14F-4D97-AF65-F5344CB8AC3E}">
        <p14:creationId xmlns:p14="http://schemas.microsoft.com/office/powerpoint/2010/main" val="10788959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743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01883" y="204089"/>
            <a:ext cx="923595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5 câu kể về một công việc em đã </a:t>
            </a:r>
          </a:p>
          <a:p>
            <a:r>
              <a:rPr lang="en-US" sz="3200" b="1" dirty="0">
                <a:solidFill>
                  <a:srgbClr val="008200"/>
                </a:solidFill>
                <a:latin typeface="Times New Roman" panose="02020603050405020304" pitchFamily="18" charset="0"/>
                <a:cs typeface="Times New Roman" panose="02020603050405020304" pitchFamily="18" charset="0"/>
              </a:rPr>
              <a:t>làm cùng người 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6" name="Oval 15"/>
          <p:cNvSpPr/>
          <p:nvPr/>
        </p:nvSpPr>
        <p:spPr>
          <a:xfrm>
            <a:off x="119602" y="377803"/>
            <a:ext cx="677813" cy="47367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02" y="1499952"/>
            <a:ext cx="8898288" cy="4207674"/>
          </a:xfrm>
          <a:prstGeom prst="rect">
            <a:avLst/>
          </a:prstGeom>
        </p:spPr>
      </p:pic>
      <p:sp>
        <p:nvSpPr>
          <p:cNvPr id="21" name="Rectangle 20"/>
          <p:cNvSpPr/>
          <p:nvPr/>
        </p:nvSpPr>
        <p:spPr>
          <a:xfrm>
            <a:off x="275560" y="1682267"/>
            <a:ext cx="8789692" cy="3408112"/>
          </a:xfrm>
          <a:prstGeom prst="rect">
            <a:avLst/>
          </a:prstGeom>
        </p:spPr>
        <p:txBody>
          <a:bodyPr wrap="square">
            <a:spAutoFit/>
          </a:bodyPr>
          <a:lstStyle/>
          <a:p>
            <a:pPr marL="457200" indent="-457200" algn="just">
              <a:lnSpc>
                <a:spcPct val="200000"/>
              </a:lnSpc>
              <a:buFontTx/>
              <a:buChar char="-"/>
            </a:pPr>
            <a:r>
              <a:rPr lang="en-US" sz="2800" b="1" dirty="0">
                <a:solidFill>
                  <a:srgbClr val="FF0000"/>
                </a:solidFill>
                <a:latin typeface="Times New Roman" panose="02020603050405020304" pitchFamily="18" charset="0"/>
                <a:cs typeface="Times New Roman" panose="02020603050405020304" pitchFamily="18" charset="0"/>
              </a:rPr>
              <a:t>Em đã cùng người thân làm việc gì? Khi nào?</a:t>
            </a:r>
          </a:p>
          <a:p>
            <a:pPr algn="just">
              <a:lnSpc>
                <a:spcPct val="200000"/>
              </a:lnSpc>
            </a:pPr>
            <a:r>
              <a:rPr lang="en-US" sz="2800" b="1" dirty="0" err="1">
                <a:solidFill>
                  <a:srgbClr val="002060"/>
                </a:solidFill>
                <a:latin typeface="Times New Roman" panose="02020603050405020304" pitchFamily="18" charset="0"/>
                <a:cs typeface="Times New Roman" panose="02020603050405020304" pitchFamily="18" charset="0"/>
              </a:rPr>
              <a:t>Sáng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bảy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chợ</a:t>
            </a:r>
            <a:r>
              <a:rPr lang="en-US" sz="2800" b="1" dirty="0">
                <a:solidFill>
                  <a:srgbClr val="002060"/>
                </a:solidFill>
                <a:latin typeface="Times New Roman" panose="02020603050405020304" pitchFamily="18" charset="0"/>
                <a:cs typeface="Times New Roman" panose="02020603050405020304" pitchFamily="18" charset="0"/>
              </a:rPr>
              <a:t>.</a:t>
            </a:r>
          </a:p>
          <a:p>
            <a:pPr algn="just">
              <a:lnSpc>
                <a:spcPct val="200000"/>
              </a:lnSpc>
            </a:pPr>
            <a:r>
              <a:rPr lang="en-US" sz="2800" b="1" dirty="0" err="1">
                <a:solidFill>
                  <a:srgbClr val="002060"/>
                </a:solidFill>
                <a:latin typeface="Times New Roman" panose="02020603050405020304" pitchFamily="18" charset="0"/>
                <a:cs typeface="Times New Roman" panose="02020603050405020304" pitchFamily="18" charset="0"/>
              </a:rPr>
              <a:t>Sáng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chủ</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nhật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tuần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dẹp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cửa</a:t>
            </a:r>
            <a:r>
              <a:rPr lang="en-US" sz="2800" b="1" dirty="0">
                <a:solidFill>
                  <a:srgbClr val="002060"/>
                </a:solidFill>
                <a:latin typeface="Times New Roman" panose="02020603050405020304" pitchFamily="18" charset="0"/>
                <a:cs typeface="Times New Roman" panose="02020603050405020304" pitchFamily="18" charset="0"/>
              </a:rPr>
              <a:t>.  </a:t>
            </a:r>
          </a:p>
        </p:txBody>
      </p:sp>
      <p:pic>
        <p:nvPicPr>
          <p:cNvPr id="24" name="图片 7"/>
          <p:cNvPicPr>
            <a:picLocks noChangeAspect="1"/>
          </p:cNvPicPr>
          <p:nvPr/>
        </p:nvPicPr>
        <p:blipFill>
          <a:blip r:embed="rId3"/>
          <a:stretch>
            <a:fillRect/>
          </a:stretch>
        </p:blipFill>
        <p:spPr>
          <a:xfrm>
            <a:off x="584962" y="5358048"/>
            <a:ext cx="1148681" cy="1499952"/>
          </a:xfrm>
          <a:prstGeom prst="rect">
            <a:avLst/>
          </a:prstGeom>
          <a:noFill/>
          <a:ln w="9525">
            <a:noFill/>
          </a:ln>
        </p:spPr>
      </p:pic>
      <p:pic>
        <p:nvPicPr>
          <p:cNvPr id="25" name="图片 8"/>
          <p:cNvPicPr>
            <a:picLocks noChangeAspect="1"/>
          </p:cNvPicPr>
          <p:nvPr/>
        </p:nvPicPr>
        <p:blipFill>
          <a:blip r:embed="rId4"/>
          <a:stretch>
            <a:fillRect/>
          </a:stretch>
        </p:blipFill>
        <p:spPr>
          <a:xfrm>
            <a:off x="7363486" y="5391642"/>
            <a:ext cx="1085615" cy="1499952"/>
          </a:xfrm>
          <a:prstGeom prst="rect">
            <a:avLst/>
          </a:prstGeom>
          <a:noFill/>
          <a:ln w="9525">
            <a:noFill/>
          </a:ln>
        </p:spPr>
      </p:pic>
    </p:spTree>
    <p:extLst>
      <p:ext uri="{BB962C8B-B14F-4D97-AF65-F5344CB8AC3E}">
        <p14:creationId xmlns:p14="http://schemas.microsoft.com/office/powerpoint/2010/main" val="1828894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1000"/>
                                        <p:tgtEl>
                                          <p:spTgt spid="21">
                                            <p:txEl>
                                              <p:pRg st="0" end="0"/>
                                            </p:txEl>
                                          </p:spTgt>
                                        </p:tgtEl>
                                      </p:cBhvr>
                                    </p:animEffect>
                                    <p:anim calcmode="lin" valueType="num">
                                      <p:cBhvr>
                                        <p:cTn id="3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fade">
                                      <p:cBhvr>
                                        <p:cTn id="39" dur="1000"/>
                                        <p:tgtEl>
                                          <p:spTgt spid="21">
                                            <p:txEl>
                                              <p:pRg st="1" end="1"/>
                                            </p:txEl>
                                          </p:spTgt>
                                        </p:tgtEl>
                                      </p:cBhvr>
                                    </p:animEffect>
                                    <p:anim calcmode="lin" valueType="num">
                                      <p:cBhvr>
                                        <p:cTn id="4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xEl>
                                              <p:pRg st="2" end="2"/>
                                            </p:txEl>
                                          </p:spTgt>
                                        </p:tgtEl>
                                        <p:attrNameLst>
                                          <p:attrName>style.visibility</p:attrName>
                                        </p:attrNameLst>
                                      </p:cBhvr>
                                      <p:to>
                                        <p:strVal val="visible"/>
                                      </p:to>
                                    </p:set>
                                    <p:animEffect transition="in" filter="fade">
                                      <p:cBhvr>
                                        <p:cTn id="46" dur="1000"/>
                                        <p:tgtEl>
                                          <p:spTgt spid="21">
                                            <p:txEl>
                                              <p:pRg st="2" end="2"/>
                                            </p:txEl>
                                          </p:spTgt>
                                        </p:tgtEl>
                                      </p:cBhvr>
                                    </p:animEffect>
                                    <p:anim calcmode="lin" valueType="num">
                                      <p:cBhvr>
                                        <p:cTn id="4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08004175"/>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846</TotalTime>
  <Words>864</Words>
  <Application>Microsoft Office PowerPoint</Application>
  <PresentationFormat>On-screen Show (4:3)</PresentationFormat>
  <Paragraphs>75</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Kim Chi</cp:lastModifiedBy>
  <cp:revision>220</cp:revision>
  <dcterms:created xsi:type="dcterms:W3CDTF">2021-05-29T04:05:18Z</dcterms:created>
  <dcterms:modified xsi:type="dcterms:W3CDTF">2022-12-16T14:30:54Z</dcterms:modified>
</cp:coreProperties>
</file>