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8"/>
  </p:notesMasterIdLst>
  <p:sldIdLst>
    <p:sldId id="256" r:id="rId4"/>
    <p:sldId id="292" r:id="rId5"/>
    <p:sldId id="264" r:id="rId6"/>
    <p:sldId id="283" r:id="rId7"/>
    <p:sldId id="284" r:id="rId8"/>
    <p:sldId id="285" r:id="rId9"/>
    <p:sldId id="286" r:id="rId10"/>
    <p:sldId id="279" r:id="rId11"/>
    <p:sldId id="289" r:id="rId12"/>
    <p:sldId id="287" r:id="rId13"/>
    <p:sldId id="288" r:id="rId14"/>
    <p:sldId id="290" r:id="rId15"/>
    <p:sldId id="291"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varScale="1">
        <p:scale>
          <a:sx n="65" d="100"/>
          <a:sy n="65" d="100"/>
        </p:scale>
        <p:origin x="113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26/11/2022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53628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26/11/2022</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26/11/2022</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26/11/2022</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26/11/2022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26/11/2022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26/11/2022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26/11/2022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26/11/2022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26/11/2022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26/11/2022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26/11/2022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26/11/2022</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26/11/2022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26/11/2022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26/11/2022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26/11/2022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26/11/2022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26/11/2022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26/11/2022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26/11/2022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26/11/2022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26/11/2022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26/11/2022</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26/11/2022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26/11/2022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26/11/2022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26/11/2022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26/11/2022</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26/11/2022</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26/11/2022</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26/11/2022</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26/11/2022</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26/11/2022</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26/11/2022</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26/11/2022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26/11/2022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600" y="368670"/>
            <a:ext cx="193305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1"/>
            <a:ext cx="2284921" cy="2003016"/>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3990454" y="2080798"/>
            <a:ext cx="428893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LUYỆN </a:t>
            </a: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889720" y="3202559"/>
            <a:ext cx="2884297"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Tuần 10</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304" y="1401595"/>
            <a:ext cx="11357811" cy="3785652"/>
          </a:xfrm>
          <a:prstGeom prst="rect">
            <a:avLst/>
          </a:prstGeom>
        </p:spPr>
        <p:txBody>
          <a:bodyPr wrap="square">
            <a:spAutoFit/>
          </a:bodyPr>
          <a:lstStyle/>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Sau mỗi giờ tan học, em và Tùng thường ở lại sân trường chơi đá cầu với nhau. Tùng chơi đá cầu rất giỏi. Những lần bạn tung cầu, tạo ra đường cầu vô cùng đẹp mắt. Chơi đá cầu giúp chúng em nâng cao sức khỏe, sự dẻo dai của đôi chân. Em rất vui vì hằng ngày có thể đá cầu cùng Tùng.</a:t>
            </a:r>
          </a:p>
        </p:txBody>
      </p:sp>
    </p:spTree>
    <p:extLst>
      <p:ext uri="{BB962C8B-B14F-4D97-AF65-F5344CB8AC3E}">
        <p14:creationId xmlns:p14="http://schemas.microsoft.com/office/powerpoint/2010/main" val="1789834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305" y="1209090"/>
            <a:ext cx="11357811" cy="4524315"/>
          </a:xfrm>
          <a:prstGeom prst="rect">
            <a:avLst/>
          </a:prstGeom>
        </p:spPr>
        <p:txBody>
          <a:bodyPr wrap="square">
            <a:spAutoFit/>
          </a:bodyPr>
          <a:lstStyle/>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Cứ vào giờ ra chơi là nhóm lớp em sẽ xuống sân trường chơi nhảy dây. Nhóm của em chơi thường có năm đến mười bạn, chia ra làm hai nhóm. Một nhóm sẽ đảm nhận nhiệm vụ quăng dây. Nhóm còn lại sẽ nhảy dây. Khi sợi dây thừng được quất lên sẽ tạo thành một vòng cung, các bạn sẽ lần lượt vào nhảy. Em rất vui khi chơi nhảy dây cùng các bạn.</a:t>
            </a:r>
          </a:p>
        </p:txBody>
      </p:sp>
    </p:spTree>
    <p:extLst>
      <p:ext uri="{BB962C8B-B14F-4D97-AF65-F5344CB8AC3E}">
        <p14:creationId xmlns:p14="http://schemas.microsoft.com/office/powerpoint/2010/main" val="2442039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2312524" y="338131"/>
            <a:ext cx="8088015"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187293" cy="1158955"/>
            <a:chOff x="774356" y="888444"/>
            <a:chExt cx="10187293" cy="115895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Học sinh viết được 3, 4 câu kể về một hoạt động em tham gia cùng các bạn.</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12524" y="2788062"/>
            <a:ext cx="9225470" cy="1186373"/>
            <a:chOff x="752655" y="2065203"/>
            <a:chExt cx="9225470" cy="118637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7921549"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Góp phần phát triển năng lực sử dụng ngôn ngữ cho học sinh.</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4086680" y="4306457"/>
            <a:ext cx="7354190" cy="1140500"/>
            <a:chOff x="778314" y="3315253"/>
            <a:chExt cx="7354190" cy="1140500"/>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6048899"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Giáo dục học sinh biết trân trọng, gìn </a:t>
              </a:r>
            </a:p>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giữ tình cảm bạn bè.</a:t>
              </a:r>
            </a:p>
          </p:txBody>
        </p:sp>
      </p:grpSp>
    </p:spTree>
    <p:extLst>
      <p:ext uri="{BB962C8B-B14F-4D97-AF65-F5344CB8AC3E}">
        <p14:creationId xmlns:p14="http://schemas.microsoft.com/office/powerpoint/2010/main" val="27402028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209090"/>
            <a:ext cx="9047018" cy="2219838"/>
          </a:xfrm>
          <a:prstGeom prst="rect">
            <a:avLst/>
          </a:prstGeom>
        </p:spPr>
        <p:txBody>
          <a:bodyPr wrap="square">
            <a:spAutoFit/>
          </a:bodyPr>
          <a:lstStyle/>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VẬN DỤNG</a:t>
            </a:r>
          </a:p>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Chuẩn bị bài sau: viết 3, 4 câu giới thiệu một đồ chơi mà trẻ em yêu thích</a:t>
            </a:r>
          </a:p>
        </p:txBody>
      </p:sp>
    </p:spTree>
    <p:extLst>
      <p:ext uri="{BB962C8B-B14F-4D97-AF65-F5344CB8AC3E}">
        <p14:creationId xmlns:p14="http://schemas.microsoft.com/office/powerpoint/2010/main" val="3225361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927" y="1072362"/>
            <a:ext cx="10723417"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456" y="-383335"/>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1"/>
            <a:ext cx="2140971" cy="2150944"/>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6042554" y="2080798"/>
            <a:ext cx="18473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17" name="文本框 22">
            <a:extLst>
              <a:ext uri="{FF2B5EF4-FFF2-40B4-BE49-F238E27FC236}">
                <a16:creationId xmlns:a16="http://schemas.microsoft.com/office/drawing/2014/main" id="{8E852256-A333-49D6-ADCD-2215C66790B1}"/>
              </a:ext>
            </a:extLst>
          </p:cNvPr>
          <p:cNvSpPr txBox="1"/>
          <p:nvPr/>
        </p:nvSpPr>
        <p:spPr>
          <a:xfrm>
            <a:off x="1773383" y="1894681"/>
            <a:ext cx="9919854" cy="2585323"/>
          </a:xfrm>
          <a:prstGeom prst="rect">
            <a:avLst/>
          </a:prstGeom>
          <a:noFill/>
        </p:spPr>
        <p:txBody>
          <a:bodyPr wrap="square" rtlCol="0">
            <a:spAutoFit/>
          </a:bodyPr>
          <a:lstStyle/>
          <a:p>
            <a:pPr algn="ct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Viết đoạn văn kể về một hoạt động em tham gia cùng bạn </a:t>
            </a:r>
          </a:p>
          <a:p>
            <a:pPr algn="ctr"/>
            <a:r>
              <a:rPr lang="en-US" altLang="zh-CN" sz="5400" dirty="0">
                <a:latin typeface="Times New Roman" panose="02020603050405020304" pitchFamily="18" charset="0"/>
                <a:ea typeface="思源黑体 CN Bold" panose="020B0800000000000000" pitchFamily="34" charset="-122"/>
                <a:cs typeface="Times New Roman" panose="02020603050405020304" pitchFamily="18" charset="0"/>
              </a:rPr>
              <a:t>Tr. </a:t>
            </a:r>
            <a:r>
              <a:rPr lang="en-US" altLang="zh-CN" sz="5400">
                <a:latin typeface="Times New Roman" panose="02020603050405020304" pitchFamily="18" charset="0"/>
                <a:ea typeface="思源黑体 CN Bold" panose="020B0800000000000000" pitchFamily="34" charset="-122"/>
                <a:cs typeface="Times New Roman" panose="02020603050405020304" pitchFamily="18" charset="0"/>
              </a:rPr>
              <a:t>85 </a:t>
            </a:r>
            <a:endParaRPr lang="zh-CN" altLang="en-US" sz="5400" dirty="0">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7539938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nodePh="1">
                                  <p:stCondLst>
                                    <p:cond delay="0"/>
                                  </p:stCondLst>
                                  <p:endCondLst>
                                    <p:cond evt="begin" delay="0">
                                      <p:tn val="38"/>
                                    </p:cond>
                                  </p:end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2506045" y="397772"/>
            <a:ext cx="8265768"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187293" cy="1158955"/>
            <a:chOff x="774356" y="888444"/>
            <a:chExt cx="10187293" cy="115895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Học sinh viết được 3, 4 câu kể về một hoạt động em tham gia cùng các bạn.</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12524" y="2788062"/>
            <a:ext cx="9225470" cy="1186373"/>
            <a:chOff x="752655" y="2065203"/>
            <a:chExt cx="9225470" cy="118637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7921549"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Góp phần phát triển năng lực sử dụng ngôn ngữ cho học sinh.</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4086680" y="4306457"/>
            <a:ext cx="7354190" cy="1140500"/>
            <a:chOff x="778314" y="3315253"/>
            <a:chExt cx="7354190" cy="1140500"/>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6048899"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Giáo dục học sinh biết trân trọng, gìn </a:t>
              </a:r>
            </a:p>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giữ tình cảm bạn bè.</a:t>
              </a:r>
            </a:p>
          </p:txBody>
        </p:sp>
      </p:gr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Nói về việc làm của các bạn trong mỗi tranh.</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42" t="32675" r="24459" b="39035"/>
          <a:stretch/>
        </p:blipFill>
        <p:spPr bwMode="auto">
          <a:xfrm>
            <a:off x="7860628" y="838797"/>
            <a:ext cx="3304677" cy="327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7537476" y="4140835"/>
            <a:ext cx="2482090" cy="1257985"/>
            <a:chOff x="3759267" y="334167"/>
            <a:chExt cx="5621970" cy="1403180"/>
          </a:xfrm>
        </p:grpSpPr>
        <p:sp>
          <p:nvSpPr>
            <p:cNvPr id="10" name="Cloud Callout 9"/>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110641" y="503641"/>
              <a:ext cx="4919222" cy="1064229"/>
            </a:xfrm>
            <a:prstGeom prst="rect">
              <a:avLst/>
            </a:prstGeom>
            <a:noFill/>
            <a:ln>
              <a:noFill/>
            </a:ln>
          </p:spPr>
          <p:txBody>
            <a:bodyPr wrap="square" rtlCol="0">
              <a:spAutoFit/>
            </a:bodyPr>
            <a:lstStyle/>
            <a:p>
              <a:pPr algn="ctr"/>
              <a:r>
                <a:rPr 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 luận nhóm</a:t>
              </a:r>
            </a:p>
          </p:txBody>
        </p:sp>
      </p:grpSp>
      <p:pic>
        <p:nvPicPr>
          <p:cNvPr id="16" name="Picture 1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4526684" y="4481714"/>
            <a:ext cx="3246872" cy="1861264"/>
          </a:xfrm>
          <a:prstGeom prst="rect">
            <a:avLst/>
          </a:prstGeom>
        </p:spPr>
      </p:pic>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350" t="32675" r="40555" b="39035"/>
          <a:stretch/>
        </p:blipFill>
        <p:spPr bwMode="auto">
          <a:xfrm>
            <a:off x="4469538" y="838796"/>
            <a:ext cx="3304018" cy="327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77" t="32675" r="56279" b="39035"/>
          <a:stretch/>
        </p:blipFill>
        <p:spPr bwMode="auto">
          <a:xfrm>
            <a:off x="966479" y="867775"/>
            <a:ext cx="3560205" cy="327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53"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 fill="hold"/>
                                        <p:tgtEl>
                                          <p:spTgt spid="1026"/>
                                        </p:tgtEl>
                                        <p:attrNameLst>
                                          <p:attrName>ppt_w</p:attrName>
                                        </p:attrNameLst>
                                      </p:cBhvr>
                                      <p:tavLst>
                                        <p:tav tm="0">
                                          <p:val>
                                            <p:fltVal val="0"/>
                                          </p:val>
                                        </p:tav>
                                        <p:tav tm="100000">
                                          <p:val>
                                            <p:strVal val="#ppt_w"/>
                                          </p:val>
                                        </p:tav>
                                      </p:tavLst>
                                    </p:anim>
                                    <p:anim calcmode="lin" valueType="num">
                                      <p:cBhvr>
                                        <p:cTn id="25" dur="500" fill="hold"/>
                                        <p:tgtEl>
                                          <p:spTgt spid="1026"/>
                                        </p:tgtEl>
                                        <p:attrNameLst>
                                          <p:attrName>ppt_h</p:attrName>
                                        </p:attrNameLst>
                                      </p:cBhvr>
                                      <p:tavLst>
                                        <p:tav tm="0">
                                          <p:val>
                                            <p:fltVal val="0"/>
                                          </p:val>
                                        </p:tav>
                                        <p:tav tm="100000">
                                          <p:val>
                                            <p:strVal val="#ppt_h"/>
                                          </p:val>
                                        </p:tav>
                                      </p:tavLst>
                                    </p:anim>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par>
                                <p:cTn id="32" presetID="21" presetClass="entr" presetSubtype="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Nói về việc làm của các bạn trong mỗi tranh.</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77" t="32675" r="56279" b="39035"/>
          <a:stretch/>
        </p:blipFill>
        <p:spPr bwMode="auto">
          <a:xfrm>
            <a:off x="562393" y="1152712"/>
            <a:ext cx="4717216" cy="434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696285" y="1713341"/>
            <a:ext cx="6142789" cy="3970318"/>
          </a:xfrm>
          <a:prstGeom prst="rect">
            <a:avLst/>
          </a:prstGeom>
          <a:noFill/>
        </p:spPr>
        <p:txBody>
          <a:bodyPr wrap="square" rtlCol="0">
            <a:spAutoFit/>
          </a:bodyPr>
          <a:lstStyle/>
          <a:p>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 - Bức tranh nói về hai bạn học sinh đang nói chuyện ríu rít, trên vai khoác chiếc cặp nhỏ tung tăng đến trường.</a:t>
            </a:r>
          </a:p>
          <a:p>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 Phía xa xa, mẹ dắt con cùng đến trường, vừa đi vừa kể chuyện cho nhau nghe.</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10" name="Rounded Rectangle 9"/>
          <p:cNvSpPr/>
          <p:nvPr/>
        </p:nvSpPr>
        <p:spPr>
          <a:xfrm>
            <a:off x="5582654" y="1540838"/>
            <a:ext cx="6128084" cy="4315325"/>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71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Nói về việc làm của các bạn trong mỗi tranh.</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sp>
        <p:nvSpPr>
          <p:cNvPr id="9" name="TextBox 8"/>
          <p:cNvSpPr txBox="1"/>
          <p:nvPr/>
        </p:nvSpPr>
        <p:spPr>
          <a:xfrm>
            <a:off x="5696284" y="2038412"/>
            <a:ext cx="6142789" cy="2862322"/>
          </a:xfrm>
          <a:prstGeom prst="rect">
            <a:avLst/>
          </a:prstGeom>
          <a:noFill/>
        </p:spPr>
        <p:txBody>
          <a:bodyPr wrap="square" rtlCol="0">
            <a:spAutoFit/>
          </a:bodyPr>
          <a:lstStyle/>
          <a:p>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 - Bức tranh nói về 3 bạn nhỏ đang thảo luận nhóm về một bài tập với nhau rất sôi nổi. Mỗi bạn đều chỉ ra những ý kiến của riêng mình. </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350" t="32675" r="40555" b="39035"/>
          <a:stretch/>
        </p:blipFill>
        <p:spPr bwMode="auto">
          <a:xfrm>
            <a:off x="627439" y="1193200"/>
            <a:ext cx="4587123" cy="45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5582654" y="2038412"/>
            <a:ext cx="6128084" cy="3014851"/>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00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Nói về việc làm của các bạn trong mỗi tranh.</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sp>
        <p:nvSpPr>
          <p:cNvPr id="9" name="TextBox 8"/>
          <p:cNvSpPr txBox="1"/>
          <p:nvPr/>
        </p:nvSpPr>
        <p:spPr>
          <a:xfrm>
            <a:off x="5817718" y="1766628"/>
            <a:ext cx="6142789" cy="4462760"/>
          </a:xfrm>
          <a:prstGeom prst="rect">
            <a:avLst/>
          </a:prstGeom>
          <a:noFill/>
        </p:spPr>
        <p:txBody>
          <a:bodyPr wrap="square" rtlCol="0">
            <a:spAutoFit/>
          </a:bodyPr>
          <a:lstStyle/>
          <a:p>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 - Bức tranh nói về một giờ học thể dục hoặc giờ ra chơi của các bạn học sinh.</a:t>
            </a:r>
          </a:p>
          <a:p>
            <a:pPr marL="571500" indent="-571500">
              <a:buFontTx/>
              <a:buChar char="-"/>
            </a:pPr>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Một nhóm đang chơi đá cầu.</a:t>
            </a:r>
          </a:p>
          <a:p>
            <a:pPr marL="571500" indent="-571500">
              <a:buFontTx/>
              <a:buChar char="-"/>
            </a:pPr>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Xa xa có 2 bạn nữ đang chơi nhảy dây.</a:t>
            </a:r>
          </a:p>
          <a:p>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42" t="32675" r="24459" b="39035"/>
          <a:stretch/>
        </p:blipFill>
        <p:spPr bwMode="auto">
          <a:xfrm>
            <a:off x="667083" y="1232993"/>
            <a:ext cx="4507835" cy="447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5567949" y="1721514"/>
            <a:ext cx="6128084" cy="4263649"/>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337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83074" y="192466"/>
            <a:ext cx="10873685" cy="1077218"/>
            <a:chOff x="238537" y="232458"/>
            <a:chExt cx="10873685" cy="1077218"/>
          </a:xfrm>
        </p:grpSpPr>
        <p:sp>
          <p:nvSpPr>
            <p:cNvPr id="16" name="TextBox 15"/>
            <p:cNvSpPr txBox="1"/>
            <p:nvPr/>
          </p:nvSpPr>
          <p:spPr>
            <a:xfrm>
              <a:off x="818532" y="232458"/>
              <a:ext cx="10293690" cy="1077218"/>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 Viết 3 – 4 câu kể về một hoạt động em tham gia </a:t>
              </a:r>
            </a:p>
            <a:p>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cùng các bạn.</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37" y="1629730"/>
            <a:ext cx="10796337" cy="4286161"/>
          </a:xfrm>
          <a:prstGeom prst="rect">
            <a:avLst/>
          </a:prstGeom>
        </p:spPr>
      </p:pic>
      <p:sp>
        <p:nvSpPr>
          <p:cNvPr id="9" name="TextBox 8">
            <a:extLst>
              <a:ext uri="{FF2B5EF4-FFF2-40B4-BE49-F238E27FC236}">
                <a16:creationId xmlns:a16="http://schemas.microsoft.com/office/drawing/2014/main" id="{D4F928FB-968A-4666-9173-178A617D7C9E}"/>
              </a:ext>
            </a:extLst>
          </p:cNvPr>
          <p:cNvSpPr txBox="1"/>
          <p:nvPr/>
        </p:nvSpPr>
        <p:spPr>
          <a:xfrm>
            <a:off x="1306381" y="1908712"/>
            <a:ext cx="10227893" cy="3046988"/>
          </a:xfrm>
          <a:prstGeom prst="rect">
            <a:avLst/>
          </a:prstGeom>
          <a:noFill/>
        </p:spPr>
        <p:txBody>
          <a:bodyPr wrap="square" rtlCol="0">
            <a:spAutoFit/>
          </a:bodyPr>
          <a:lstStyle/>
          <a:p>
            <a:pPr marL="457200" indent="-457200">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Em đã tham gia hoạt động gì cùng các bạn? (học tập, vui chơi, ...)</a:t>
            </a:r>
          </a:p>
          <a:p>
            <a:pPr marL="457200" indent="-457200">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Hoạt động đó diễn ra ở đâu? Có những bạn nào cùng tham gia?</a:t>
            </a:r>
          </a:p>
          <a:p>
            <a:pPr marL="457200" indent="-457200">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Em và các bạn đã làm những việc gì?</a:t>
            </a:r>
          </a:p>
          <a:p>
            <a:pPr marL="457200" indent="-457200">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Em cảm thấy thế nào khi tham gia hoạt động đó?</a:t>
            </a:r>
          </a:p>
        </p:txBody>
      </p:sp>
    </p:spTree>
    <p:extLst>
      <p:ext uri="{BB962C8B-B14F-4D97-AF65-F5344CB8AC3E}">
        <p14:creationId xmlns:p14="http://schemas.microsoft.com/office/powerpoint/2010/main"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83074" y="192466"/>
            <a:ext cx="10873685" cy="1077218"/>
            <a:chOff x="238537" y="232458"/>
            <a:chExt cx="10873685" cy="1077218"/>
          </a:xfrm>
        </p:grpSpPr>
        <p:sp>
          <p:nvSpPr>
            <p:cNvPr id="16" name="TextBox 15"/>
            <p:cNvSpPr txBox="1"/>
            <p:nvPr/>
          </p:nvSpPr>
          <p:spPr>
            <a:xfrm>
              <a:off x="818532" y="232458"/>
              <a:ext cx="10293690" cy="1077218"/>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 Viết 3 – 4 câu kể về một hoạt động em tham gia </a:t>
              </a:r>
            </a:p>
            <a:p>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cùng các bạn.</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37" y="1629730"/>
            <a:ext cx="10796337" cy="4286161"/>
          </a:xfrm>
          <a:prstGeom prst="rect">
            <a:avLst/>
          </a:prstGeom>
        </p:spPr>
      </p:pic>
      <p:sp>
        <p:nvSpPr>
          <p:cNvPr id="9" name="TextBox 8">
            <a:extLst>
              <a:ext uri="{FF2B5EF4-FFF2-40B4-BE49-F238E27FC236}">
                <a16:creationId xmlns:a16="http://schemas.microsoft.com/office/drawing/2014/main" id="{D4F928FB-968A-4666-9173-178A617D7C9E}"/>
              </a:ext>
            </a:extLst>
          </p:cNvPr>
          <p:cNvSpPr txBox="1"/>
          <p:nvPr/>
        </p:nvSpPr>
        <p:spPr>
          <a:xfrm>
            <a:off x="1306381" y="1908712"/>
            <a:ext cx="10227893" cy="255454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Lưu ý: </a:t>
            </a:r>
          </a:p>
          <a:p>
            <a:pPr marL="457200" indent="-457200">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Đoạn văn viết về một hoạt động em tham gia cùng các bạn.</a:t>
            </a:r>
          </a:p>
          <a:p>
            <a:pPr marL="457200" indent="-457200">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Đoạn văn viết từ 3 đến 4 câu.</a:t>
            </a:r>
          </a:p>
          <a:p>
            <a:pPr marL="457200" indent="-457200">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Đầu câu viết hoa, cuối câu sử dụng dấu câu thích hợp.</a:t>
            </a:r>
          </a:p>
        </p:txBody>
      </p:sp>
    </p:spTree>
    <p:extLst>
      <p:ext uri="{BB962C8B-B14F-4D97-AF65-F5344CB8AC3E}">
        <p14:creationId xmlns:p14="http://schemas.microsoft.com/office/powerpoint/2010/main" val="390579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637</Words>
  <Application>Microsoft Office PowerPoint</Application>
  <PresentationFormat>Widescreen</PresentationFormat>
  <Paragraphs>51</Paragraphs>
  <Slides>14</Slides>
  <Notes>2</Notes>
  <HiddenSlides>0</HiddenSlides>
  <MMClips>2</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Calibri Light</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Nguyen Kim Chi</cp:lastModifiedBy>
  <cp:revision>210</cp:revision>
  <dcterms:created xsi:type="dcterms:W3CDTF">2021-05-29T04:05:18Z</dcterms:created>
  <dcterms:modified xsi:type="dcterms:W3CDTF">2022-11-26T14:51:16Z</dcterms:modified>
</cp:coreProperties>
</file>