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UhRGLIfDa7akmJyGvKLFDTezn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4"/>
          <p:cNvPicPr preferRelativeResize="0"/>
          <p:nvPr/>
        </p:nvPicPr>
        <p:blipFill rotWithShape="1">
          <a:blip r:embed="rId15">
            <a:alphaModFix/>
          </a:blip>
          <a:srcRect l="28194" t="23703" r="40138" b="10616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050"/>
                </a:solidFill>
                <a:latin typeface="Arial"/>
              </a:rPr>
              <a:t>CHÀO MỪNG CÁC CON</a:t>
            </a:r>
            <a:br>
              <a:rPr b="1" i="0">
                <a:ln>
                  <a:noFill/>
                </a:ln>
                <a:solidFill>
                  <a:srgbClr val="00B050"/>
                </a:solidFill>
                <a:latin typeface="Arial"/>
              </a:rPr>
            </a:br>
            <a:r>
              <a:rPr b="1" i="0">
                <a:ln>
                  <a:noFill/>
                </a:ln>
                <a:solidFill>
                  <a:srgbClr val="00B050"/>
                </a:solidFill>
                <a:latin typeface="Arial"/>
              </a:rPr>
              <a:t>ĐẾN VỚI TIẾT HỌC</a:t>
            </a: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0"/>
          <p:cNvPicPr preferRelativeResize="0"/>
          <p:nvPr/>
        </p:nvPicPr>
        <p:blipFill rotWithShape="1">
          <a:blip r:embed="rId3">
            <a:alphaModFix/>
          </a:blip>
          <a:srcRect t="1179" r="1088" b="-1"/>
          <a:stretch/>
        </p:blipFill>
        <p:spPr>
          <a:xfrm>
            <a:off x="474563" y="181209"/>
            <a:ext cx="10997228" cy="667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4222" y="655093"/>
            <a:ext cx="1143361" cy="267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7222" y="2511699"/>
            <a:ext cx="1771710" cy="316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47149" y="2752436"/>
            <a:ext cx="1197370" cy="3099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/>
          <p:nvPr/>
        </p:nvSpPr>
        <p:spPr>
          <a:xfrm>
            <a:off x="2610917" y="3406799"/>
            <a:ext cx="62757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Bài giải</a:t>
            </a:r>
            <a:endParaRPr sz="32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Rô – bốt làm được số tấm thiệp là: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27 x 3 = 81 ( tấm thiệp)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Đáp số: 81 tấm thiệp</a:t>
            </a: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1443854" y="731365"/>
            <a:ext cx="1017712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Mai làm 27 tấm thiệp, số tấm thiệp làm được của Rô – bốt gấp 3 lần của Mai. Hỏi Rô – bốt làm được bao nhiêu tấm thiệp?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72" name="Google Shape;272;p11"/>
          <p:cNvCxnSpPr/>
          <p:nvPr/>
        </p:nvCxnSpPr>
        <p:spPr>
          <a:xfrm>
            <a:off x="4472424" y="1670731"/>
            <a:ext cx="6275722" cy="32943"/>
          </a:xfrm>
          <a:prstGeom prst="straightConnector1">
            <a:avLst/>
          </a:prstGeom>
          <a:noFill/>
          <a:ln w="25400" cap="flat" cmpd="sng">
            <a:solidFill>
              <a:srgbClr val="FF0000">
                <a:alpha val="9764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3" name="Google Shape;273;p11"/>
          <p:cNvSpPr/>
          <p:nvPr/>
        </p:nvSpPr>
        <p:spPr>
          <a:xfrm>
            <a:off x="890485" y="664752"/>
            <a:ext cx="553369" cy="553369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/>
          </a:p>
        </p:txBody>
      </p:sp>
      <p:cxnSp>
        <p:nvCxnSpPr>
          <p:cNvPr id="274" name="Google Shape;274;p11"/>
          <p:cNvCxnSpPr/>
          <p:nvPr/>
        </p:nvCxnSpPr>
        <p:spPr>
          <a:xfrm>
            <a:off x="1830014" y="1231568"/>
            <a:ext cx="3267635" cy="1588"/>
          </a:xfrm>
          <a:prstGeom prst="straightConnector1">
            <a:avLst/>
          </a:prstGeom>
          <a:noFill/>
          <a:ln w="38100" cap="flat" cmpd="sng">
            <a:solidFill>
              <a:srgbClr val="000D26">
                <a:alpha val="52549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5" name="Google Shape;275;p11"/>
          <p:cNvCxnSpPr/>
          <p:nvPr/>
        </p:nvCxnSpPr>
        <p:spPr>
          <a:xfrm>
            <a:off x="5587253" y="1218121"/>
            <a:ext cx="5755341" cy="13447"/>
          </a:xfrm>
          <a:prstGeom prst="straightConnector1">
            <a:avLst/>
          </a:prstGeom>
          <a:noFill/>
          <a:ln w="38100" cap="flat" cmpd="sng">
            <a:solidFill>
              <a:srgbClr val="000D26">
                <a:alpha val="5294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6" name="Google Shape;276;p11"/>
          <p:cNvCxnSpPr/>
          <p:nvPr/>
        </p:nvCxnSpPr>
        <p:spPr>
          <a:xfrm>
            <a:off x="1443854" y="1657284"/>
            <a:ext cx="2135103" cy="0"/>
          </a:xfrm>
          <a:prstGeom prst="straightConnector1">
            <a:avLst/>
          </a:prstGeom>
          <a:noFill/>
          <a:ln w="38100" cap="flat" cmpd="sng">
            <a:solidFill>
              <a:srgbClr val="000D26">
                <a:alpha val="5294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7" name="Google Shape;277;p11"/>
          <p:cNvSpPr/>
          <p:nvPr/>
        </p:nvSpPr>
        <p:spPr>
          <a:xfrm>
            <a:off x="8597075" y="1979789"/>
            <a:ext cx="3038349" cy="1023243"/>
          </a:xfrm>
          <a:prstGeom prst="cloud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Làm bài vào vở ghi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32684" y="1703211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Tóm tắt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-1095437" y="273142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D26"/>
                </a:solidFill>
                <a:latin typeface="Cambria"/>
                <a:ea typeface="Cambria"/>
                <a:cs typeface="Cambria"/>
                <a:sym typeface="Cambria"/>
              </a:rPr>
              <a:t>Rô – bốt </a:t>
            </a:r>
            <a:r>
              <a:rPr lang="en-US" sz="2800">
                <a:solidFill>
                  <a:srgbClr val="000D26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2800">
              <a:solidFill>
                <a:srgbClr val="000D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715530" y="2282951"/>
            <a:ext cx="24740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D26"/>
                </a:solidFill>
                <a:latin typeface="Cambria"/>
                <a:ea typeface="Cambria"/>
                <a:cs typeface="Cambria"/>
                <a:sym typeface="Cambria"/>
              </a:rPr>
              <a:t>Mai          :</a:t>
            </a:r>
            <a:endParaRPr sz="2400">
              <a:solidFill>
                <a:srgbClr val="000D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1" name="Google Shape;281;p11"/>
          <p:cNvGrpSpPr/>
          <p:nvPr/>
        </p:nvGrpSpPr>
        <p:grpSpPr>
          <a:xfrm>
            <a:off x="2766250" y="2880483"/>
            <a:ext cx="2453949" cy="245097"/>
            <a:chOff x="1602557" y="1979629"/>
            <a:chExt cx="2453949" cy="245097"/>
          </a:xfrm>
        </p:grpSpPr>
        <p:cxnSp>
          <p:nvCxnSpPr>
            <p:cNvPr id="282" name="Google Shape;282;p11"/>
            <p:cNvCxnSpPr/>
            <p:nvPr/>
          </p:nvCxnSpPr>
          <p:spPr>
            <a:xfrm>
              <a:off x="1602557" y="197978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11"/>
            <p:cNvCxnSpPr/>
            <p:nvPr/>
          </p:nvCxnSpPr>
          <p:spPr>
            <a:xfrm>
              <a:off x="1602557" y="2092990"/>
              <a:ext cx="8283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" name="Google Shape;284;p11"/>
            <p:cNvCxnSpPr/>
            <p:nvPr/>
          </p:nvCxnSpPr>
          <p:spPr>
            <a:xfrm>
              <a:off x="2413262" y="197978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11"/>
            <p:cNvCxnSpPr/>
            <p:nvPr/>
          </p:nvCxnSpPr>
          <p:spPr>
            <a:xfrm>
              <a:off x="2403835" y="2092990"/>
              <a:ext cx="8283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11"/>
            <p:cNvCxnSpPr/>
            <p:nvPr/>
          </p:nvCxnSpPr>
          <p:spPr>
            <a:xfrm>
              <a:off x="3228161" y="197962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" name="Google Shape;287;p11"/>
            <p:cNvCxnSpPr/>
            <p:nvPr/>
          </p:nvCxnSpPr>
          <p:spPr>
            <a:xfrm>
              <a:off x="3228161" y="2092830"/>
              <a:ext cx="8283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" name="Google Shape;288;p11"/>
            <p:cNvCxnSpPr/>
            <p:nvPr/>
          </p:nvCxnSpPr>
          <p:spPr>
            <a:xfrm>
              <a:off x="4049668" y="197978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9" name="Google Shape;289;p11"/>
          <p:cNvGrpSpPr/>
          <p:nvPr/>
        </p:nvGrpSpPr>
        <p:grpSpPr>
          <a:xfrm>
            <a:off x="2748610" y="2448731"/>
            <a:ext cx="828345" cy="244937"/>
            <a:chOff x="1602557" y="1979789"/>
            <a:chExt cx="828345" cy="244937"/>
          </a:xfrm>
        </p:grpSpPr>
        <p:cxnSp>
          <p:nvCxnSpPr>
            <p:cNvPr id="290" name="Google Shape;290;p11"/>
            <p:cNvCxnSpPr/>
            <p:nvPr/>
          </p:nvCxnSpPr>
          <p:spPr>
            <a:xfrm>
              <a:off x="1602557" y="197978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" name="Google Shape;291;p11"/>
            <p:cNvCxnSpPr/>
            <p:nvPr/>
          </p:nvCxnSpPr>
          <p:spPr>
            <a:xfrm>
              <a:off x="1602557" y="2092990"/>
              <a:ext cx="8283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" name="Google Shape;292;p11"/>
            <p:cNvCxnSpPr/>
            <p:nvPr/>
          </p:nvCxnSpPr>
          <p:spPr>
            <a:xfrm>
              <a:off x="2422689" y="197978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3" name="Google Shape;293;p11"/>
          <p:cNvSpPr txBox="1"/>
          <p:nvPr/>
        </p:nvSpPr>
        <p:spPr>
          <a:xfrm>
            <a:off x="2511405" y="2079399"/>
            <a:ext cx="66411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27 tấm thiệp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1"/>
          <p:cNvSpPr/>
          <p:nvPr/>
        </p:nvSpPr>
        <p:spPr>
          <a:xfrm rot="-5400000">
            <a:off x="3898880" y="1985560"/>
            <a:ext cx="165643" cy="2430384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 txBox="1"/>
          <p:nvPr/>
        </p:nvSpPr>
        <p:spPr>
          <a:xfrm>
            <a:off x="3211825" y="3219197"/>
            <a:ext cx="66411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tấm thiệp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2" descr="C:\Users\hp\Pictures\Screenshots\Screenshot (8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849" y="4541761"/>
            <a:ext cx="1304363" cy="161699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2"/>
          <p:cNvSpPr/>
          <p:nvPr/>
        </p:nvSpPr>
        <p:spPr>
          <a:xfrm>
            <a:off x="1324510" y="2705527"/>
            <a:ext cx="80682" cy="4571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 txBox="1"/>
          <p:nvPr/>
        </p:nvSpPr>
        <p:spPr>
          <a:xfrm>
            <a:off x="442801" y="3764192"/>
            <a:ext cx="9893391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Bài giải</a:t>
            </a:r>
            <a:endParaRPr sz="2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Buổi chiều cửa hàng đó bán được số ki- lô – gam gạo  là: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30 : 2 = 15 (kg)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Đáp số: 15 kg gạo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04" name="Google Shape;304;p12"/>
          <p:cNvCxnSpPr/>
          <p:nvPr/>
        </p:nvCxnSpPr>
        <p:spPr>
          <a:xfrm>
            <a:off x="1685559" y="1279261"/>
            <a:ext cx="6520892" cy="0"/>
          </a:xfrm>
          <a:prstGeom prst="straightConnector1">
            <a:avLst/>
          </a:prstGeom>
          <a:noFill/>
          <a:ln w="25400" cap="flat" cmpd="sng">
            <a:solidFill>
              <a:srgbClr val="000D26">
                <a:alpha val="7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12"/>
          <p:cNvCxnSpPr/>
          <p:nvPr/>
        </p:nvCxnSpPr>
        <p:spPr>
          <a:xfrm>
            <a:off x="8364072" y="1252367"/>
            <a:ext cx="2792136" cy="26894"/>
          </a:xfrm>
          <a:prstGeom prst="straightConnector1">
            <a:avLst/>
          </a:prstGeom>
          <a:noFill/>
          <a:ln w="28575" cap="flat" cmpd="sng">
            <a:solidFill>
              <a:srgbClr val="000D26">
                <a:alpha val="75686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12"/>
          <p:cNvCxnSpPr/>
          <p:nvPr/>
        </p:nvCxnSpPr>
        <p:spPr>
          <a:xfrm>
            <a:off x="1629134" y="1692614"/>
            <a:ext cx="7838957" cy="26895"/>
          </a:xfrm>
          <a:prstGeom prst="straightConnector1">
            <a:avLst/>
          </a:prstGeom>
          <a:noFill/>
          <a:ln w="28575" cap="flat" cmpd="sng">
            <a:solidFill>
              <a:srgbClr val="000D26">
                <a:alpha val="71764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12"/>
          <p:cNvCxnSpPr/>
          <p:nvPr/>
        </p:nvCxnSpPr>
        <p:spPr>
          <a:xfrm rot="10800000" flipH="1">
            <a:off x="9760140" y="1682797"/>
            <a:ext cx="1502027" cy="9817"/>
          </a:xfrm>
          <a:prstGeom prst="straightConnector1">
            <a:avLst/>
          </a:prstGeom>
          <a:noFill/>
          <a:ln w="25400" cap="flat" cmpd="sng">
            <a:solidFill>
              <a:srgbClr val="FF0000">
                <a:alpha val="8470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8" name="Google Shape;308;p12"/>
          <p:cNvSpPr/>
          <p:nvPr/>
        </p:nvSpPr>
        <p:spPr>
          <a:xfrm>
            <a:off x="1075765" y="726002"/>
            <a:ext cx="553369" cy="553369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/>
          </a:p>
        </p:txBody>
      </p:sp>
      <p:sp>
        <p:nvSpPr>
          <p:cNvPr id="309" name="Google Shape;309;p12"/>
          <p:cNvSpPr txBox="1"/>
          <p:nvPr/>
        </p:nvSpPr>
        <p:spPr>
          <a:xfrm>
            <a:off x="1629134" y="802317"/>
            <a:ext cx="963303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Buổi sáng cửa hàng bán được 30 kg gạo. Số gạo buổi chiều bán được bằng số gạo buổi sáng giảm đi 2 lần. Hỏi buổi chiều cửa hàng đó bán được bao nhiêu ki-lô-gam gạo?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10" name="Google Shape;310;p12"/>
          <p:cNvCxnSpPr/>
          <p:nvPr/>
        </p:nvCxnSpPr>
        <p:spPr>
          <a:xfrm>
            <a:off x="1685559" y="2180588"/>
            <a:ext cx="8650633" cy="6724"/>
          </a:xfrm>
          <a:prstGeom prst="straightConnector1">
            <a:avLst/>
          </a:prstGeom>
          <a:noFill/>
          <a:ln w="25400" cap="flat" cmpd="sng">
            <a:solidFill>
              <a:srgbClr val="FF0000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1" name="Google Shape;311;p12"/>
          <p:cNvSpPr txBox="1"/>
          <p:nvPr/>
        </p:nvSpPr>
        <p:spPr>
          <a:xfrm>
            <a:off x="289685" y="2201127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Tóm tắt</a:t>
            </a:r>
            <a:endParaRPr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12"/>
          <p:cNvSpPr txBox="1"/>
          <p:nvPr/>
        </p:nvSpPr>
        <p:spPr>
          <a:xfrm>
            <a:off x="-947349" y="312653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D26"/>
                </a:solidFill>
                <a:latin typeface="Cambria"/>
                <a:ea typeface="Cambria"/>
                <a:cs typeface="Cambria"/>
                <a:sym typeface="Cambria"/>
              </a:rPr>
              <a:t>Buổi chiều:</a:t>
            </a:r>
            <a:endParaRPr sz="2800">
              <a:solidFill>
                <a:srgbClr val="000D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" name="Google Shape;313;p12"/>
          <p:cNvSpPr txBox="1"/>
          <p:nvPr/>
        </p:nvSpPr>
        <p:spPr>
          <a:xfrm>
            <a:off x="863618" y="2640580"/>
            <a:ext cx="24740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D26"/>
                </a:solidFill>
                <a:latin typeface="Cambria"/>
                <a:ea typeface="Cambria"/>
                <a:cs typeface="Cambria"/>
                <a:sym typeface="Cambria"/>
              </a:rPr>
              <a:t>Buổi sáng   :</a:t>
            </a:r>
            <a:endParaRPr sz="2400">
              <a:solidFill>
                <a:srgbClr val="000D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14" name="Google Shape;314;p12"/>
          <p:cNvGrpSpPr/>
          <p:nvPr/>
        </p:nvGrpSpPr>
        <p:grpSpPr>
          <a:xfrm>
            <a:off x="2915256" y="2787530"/>
            <a:ext cx="3213428" cy="327431"/>
            <a:chOff x="1602557" y="1979629"/>
            <a:chExt cx="1629623" cy="245097"/>
          </a:xfrm>
        </p:grpSpPr>
        <p:cxnSp>
          <p:nvCxnSpPr>
            <p:cNvPr id="315" name="Google Shape;315;p12"/>
            <p:cNvCxnSpPr/>
            <p:nvPr/>
          </p:nvCxnSpPr>
          <p:spPr>
            <a:xfrm>
              <a:off x="1602557" y="197978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6" name="Google Shape;316;p12"/>
            <p:cNvCxnSpPr/>
            <p:nvPr/>
          </p:nvCxnSpPr>
          <p:spPr>
            <a:xfrm>
              <a:off x="1602557" y="2092990"/>
              <a:ext cx="8283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7" name="Google Shape;317;p12"/>
            <p:cNvCxnSpPr/>
            <p:nvPr/>
          </p:nvCxnSpPr>
          <p:spPr>
            <a:xfrm>
              <a:off x="2413262" y="197978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8" name="Google Shape;318;p12"/>
            <p:cNvCxnSpPr/>
            <p:nvPr/>
          </p:nvCxnSpPr>
          <p:spPr>
            <a:xfrm>
              <a:off x="2403835" y="2092990"/>
              <a:ext cx="8283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9" name="Google Shape;319;p12"/>
            <p:cNvCxnSpPr/>
            <p:nvPr/>
          </p:nvCxnSpPr>
          <p:spPr>
            <a:xfrm>
              <a:off x="3228161" y="197962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20" name="Google Shape;320;p12"/>
          <p:cNvGrpSpPr/>
          <p:nvPr/>
        </p:nvGrpSpPr>
        <p:grpSpPr>
          <a:xfrm>
            <a:off x="2915256" y="3340203"/>
            <a:ext cx="1580028" cy="135018"/>
            <a:chOff x="1602557" y="1979789"/>
            <a:chExt cx="828345" cy="244937"/>
          </a:xfrm>
        </p:grpSpPr>
        <p:cxnSp>
          <p:nvCxnSpPr>
            <p:cNvPr id="321" name="Google Shape;321;p12"/>
            <p:cNvCxnSpPr/>
            <p:nvPr/>
          </p:nvCxnSpPr>
          <p:spPr>
            <a:xfrm>
              <a:off x="1602557" y="197978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12"/>
            <p:cNvCxnSpPr/>
            <p:nvPr/>
          </p:nvCxnSpPr>
          <p:spPr>
            <a:xfrm>
              <a:off x="1602557" y="2092990"/>
              <a:ext cx="8283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12"/>
            <p:cNvCxnSpPr/>
            <p:nvPr/>
          </p:nvCxnSpPr>
          <p:spPr>
            <a:xfrm>
              <a:off x="2422689" y="1979789"/>
              <a:ext cx="0" cy="24493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4" name="Google Shape;324;p12"/>
          <p:cNvSpPr/>
          <p:nvPr/>
        </p:nvSpPr>
        <p:spPr>
          <a:xfrm rot="-5400000" flipH="1">
            <a:off x="4414384" y="1233062"/>
            <a:ext cx="240307" cy="312292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2"/>
          <p:cNvSpPr txBox="1"/>
          <p:nvPr/>
        </p:nvSpPr>
        <p:spPr>
          <a:xfrm>
            <a:off x="4090514" y="2356372"/>
            <a:ext cx="67769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30 kg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2"/>
          <p:cNvSpPr txBox="1"/>
          <p:nvPr/>
        </p:nvSpPr>
        <p:spPr>
          <a:xfrm>
            <a:off x="3337685" y="3475221"/>
            <a:ext cx="67769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?kg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2"/>
          <p:cNvSpPr/>
          <p:nvPr/>
        </p:nvSpPr>
        <p:spPr>
          <a:xfrm rot="-5400000">
            <a:off x="3551774" y="2803995"/>
            <a:ext cx="225834" cy="1467386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3"/>
          <p:cNvPicPr preferRelativeResize="0"/>
          <p:nvPr/>
        </p:nvPicPr>
        <p:blipFill rotWithShape="1">
          <a:blip r:embed="rId3">
            <a:alphaModFix/>
          </a:blip>
          <a:srcRect t="3561" b="1205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3"/>
          <p:cNvSpPr/>
          <p:nvPr/>
        </p:nvSpPr>
        <p:spPr>
          <a:xfrm>
            <a:off x="2215628" y="1222840"/>
            <a:ext cx="745594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 Rounded"/>
              <a:buNone/>
            </a:pPr>
            <a:r>
              <a:rPr lang="en-US" sz="72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Chuẩn bị bài sau: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</a:pPr>
            <a:r>
              <a:rPr lang="en-US" sz="4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 tập</a:t>
            </a:r>
            <a:endParaRPr sz="44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 cap="flat" cmpd="sng">
            <a:solidFill>
              <a:srgbClr val="E77E3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l="63088" t="11370" r="19404" b="43290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l="84636" t="839" r="380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t="11756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 l="28194" t="23703" r="40138" b="10616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3116180" y="2257471"/>
            <a:ext cx="5727032" cy="14465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11425" cap="flat" cmpd="sng">
                  <a:solidFill>
                    <a:srgbClr val="F4F7F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gradFill>
                  <a:gsLst>
                    <a:gs pos="0">
                      <a:srgbClr val="5FAFFF"/>
                    </a:gs>
                    <a:gs pos="10000">
                      <a:srgbClr val="5FAFFF"/>
                    </a:gs>
                    <a:gs pos="75000">
                      <a:srgbClr val="2B72B1"/>
                    </a:gs>
                    <a:gs pos="100000">
                      <a:srgbClr val="2B72B1"/>
                    </a:gs>
                  </a:gsLst>
                  <a:lin ang="5400000" scaled="0"/>
                </a:gradFill>
                <a:latin typeface="Arial"/>
              </a:rPr>
              <a:t>KHỞI ĐỘNG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22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22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22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145125" tIns="72550" rIns="145125" bIns="72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23" y="2445485"/>
            <a:ext cx="491067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3616015"/>
            <a:ext cx="5236308" cy="3286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0" y="-25400"/>
            <a:ext cx="12192000" cy="3320467"/>
          </a:xfrm>
          <a:custGeom>
            <a:avLst/>
            <a:gdLst/>
            <a:ahLst/>
            <a:cxnLst/>
            <a:rect l="l" t="t" r="r" b="b"/>
            <a:pathLst>
              <a:path w="9144000" h="3404828" extrusionOk="0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spcFirstLastPara="1" wrap="square" lIns="145125" tIns="72550" rIns="145125" bIns="72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7213" y="3619342"/>
            <a:ext cx="3310565" cy="186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084698" y="3615950"/>
            <a:ext cx="448734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63393" y="3056600"/>
            <a:ext cx="3046729" cy="382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4593" y="1197938"/>
            <a:ext cx="3153403" cy="35678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3"/>
          <p:cNvGrpSpPr/>
          <p:nvPr/>
        </p:nvGrpSpPr>
        <p:grpSpPr>
          <a:xfrm>
            <a:off x="12238892" y="5267398"/>
            <a:ext cx="2395204" cy="1089217"/>
            <a:chOff x="9540552" y="4420621"/>
            <a:chExt cx="1619672" cy="982061"/>
          </a:xfrm>
        </p:grpSpPr>
        <p:pic>
          <p:nvPicPr>
            <p:cNvPr id="116" name="Google Shape;116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" name="Google Shape;117;p3"/>
            <p:cNvSpPr txBox="1"/>
            <p:nvPr/>
          </p:nvSpPr>
          <p:spPr>
            <a:xfrm>
              <a:off x="10094177" y="4633824"/>
              <a:ext cx="325409" cy="693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12272022" y="3293128"/>
            <a:ext cx="2107669" cy="958463"/>
            <a:chOff x="9540552" y="4420621"/>
            <a:chExt cx="1619672" cy="982061"/>
          </a:xfrm>
        </p:grpSpPr>
        <p:pic>
          <p:nvPicPr>
            <p:cNvPr id="119" name="Google Shape;119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 txBox="1"/>
            <p:nvPr/>
          </p:nvSpPr>
          <p:spPr>
            <a:xfrm>
              <a:off x="10070625" y="4590511"/>
              <a:ext cx="369803" cy="78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3"/>
          <p:cNvGrpSpPr/>
          <p:nvPr/>
        </p:nvGrpSpPr>
        <p:grpSpPr>
          <a:xfrm flipH="1">
            <a:off x="-2133155" y="5432313"/>
            <a:ext cx="2107669" cy="963565"/>
            <a:chOff x="9540552" y="4420621"/>
            <a:chExt cx="1619672" cy="987289"/>
          </a:xfrm>
        </p:grpSpPr>
        <p:pic>
          <p:nvPicPr>
            <p:cNvPr id="122" name="Google Shape;122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3"/>
            <p:cNvSpPr txBox="1"/>
            <p:nvPr/>
          </p:nvSpPr>
          <p:spPr>
            <a:xfrm>
              <a:off x="10239244" y="4619525"/>
              <a:ext cx="369803" cy="78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3"/>
          <p:cNvGrpSpPr/>
          <p:nvPr/>
        </p:nvGrpSpPr>
        <p:grpSpPr>
          <a:xfrm flipH="1">
            <a:off x="-2371214" y="3641115"/>
            <a:ext cx="2266948" cy="1030895"/>
            <a:chOff x="9540552" y="4420621"/>
            <a:chExt cx="1619672" cy="982061"/>
          </a:xfrm>
        </p:grpSpPr>
        <p:pic>
          <p:nvPicPr>
            <p:cNvPr id="125" name="Google Shape;125;p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3"/>
            <p:cNvSpPr txBox="1"/>
            <p:nvPr/>
          </p:nvSpPr>
          <p:spPr>
            <a:xfrm>
              <a:off x="10112257" y="4665786"/>
              <a:ext cx="343820" cy="732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63813" y="937919"/>
            <a:ext cx="5634948" cy="2153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3"/>
          <p:cNvGrpSpPr/>
          <p:nvPr/>
        </p:nvGrpSpPr>
        <p:grpSpPr>
          <a:xfrm flipH="1">
            <a:off x="8031773" y="480299"/>
            <a:ext cx="1646228" cy="740061"/>
            <a:chOff x="9540552" y="4420621"/>
            <a:chExt cx="1619672" cy="982061"/>
          </a:xfrm>
        </p:grpSpPr>
        <p:pic>
          <p:nvPicPr>
            <p:cNvPr id="129" name="Google Shape;129;p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3"/>
            <p:cNvSpPr txBox="1"/>
            <p:nvPr/>
          </p:nvSpPr>
          <p:spPr>
            <a:xfrm>
              <a:off x="10223610" y="4557691"/>
              <a:ext cx="394602" cy="77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1" name="Google Shape;13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065680" y="4352665"/>
            <a:ext cx="360441" cy="253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3201" y="3429000"/>
            <a:ext cx="491067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74347" y="2503687"/>
            <a:ext cx="990240" cy="34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8030" y="2213277"/>
            <a:ext cx="827758" cy="620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271380" y="239294"/>
            <a:ext cx="6007827" cy="82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25" tIns="72550" rIns="145125" bIns="72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 giảm đi 9 lần bằng?</a:t>
            </a:r>
            <a:endParaRPr sz="4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83566" y="2534067"/>
            <a:ext cx="609874" cy="45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9479" y="3596284"/>
            <a:ext cx="460071" cy="58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145125" tIns="72550" rIns="145125" bIns="72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23" y="2445485"/>
            <a:ext cx="491067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3616015"/>
            <a:ext cx="5236308" cy="328673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0" y="-25400"/>
            <a:ext cx="12192000" cy="3320467"/>
          </a:xfrm>
          <a:custGeom>
            <a:avLst/>
            <a:gdLst/>
            <a:ahLst/>
            <a:cxnLst/>
            <a:rect l="l" t="t" r="r" b="b"/>
            <a:pathLst>
              <a:path w="9144000" h="3404828" extrusionOk="0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spcFirstLastPara="1" wrap="square" lIns="145125" tIns="72550" rIns="145125" bIns="72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5498" y="3523090"/>
            <a:ext cx="3310565" cy="186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084698" y="3615950"/>
            <a:ext cx="448734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63393" y="3056600"/>
            <a:ext cx="3046729" cy="382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4593" y="1197938"/>
            <a:ext cx="3153403" cy="35678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4"/>
          <p:cNvGrpSpPr/>
          <p:nvPr/>
        </p:nvGrpSpPr>
        <p:grpSpPr>
          <a:xfrm>
            <a:off x="12149614" y="3355504"/>
            <a:ext cx="2395204" cy="1089217"/>
            <a:chOff x="9540552" y="4420621"/>
            <a:chExt cx="1619672" cy="982061"/>
          </a:xfrm>
        </p:grpSpPr>
        <p:pic>
          <p:nvPicPr>
            <p:cNvPr id="151" name="Google Shape;151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4"/>
            <p:cNvSpPr txBox="1"/>
            <p:nvPr/>
          </p:nvSpPr>
          <p:spPr>
            <a:xfrm>
              <a:off x="10094177" y="4633824"/>
              <a:ext cx="325409" cy="693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 flipH="1">
            <a:off x="-1769563" y="3813275"/>
            <a:ext cx="2107669" cy="958463"/>
            <a:chOff x="9540552" y="4420621"/>
            <a:chExt cx="1619672" cy="982061"/>
          </a:xfrm>
        </p:grpSpPr>
        <p:pic>
          <p:nvPicPr>
            <p:cNvPr id="154" name="Google Shape;154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4"/>
            <p:cNvSpPr txBox="1"/>
            <p:nvPr/>
          </p:nvSpPr>
          <p:spPr>
            <a:xfrm>
              <a:off x="10202761" y="4590511"/>
              <a:ext cx="369803" cy="78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 flipH="1">
            <a:off x="-2133155" y="5432313"/>
            <a:ext cx="2107669" cy="963565"/>
            <a:chOff x="9540552" y="4420621"/>
            <a:chExt cx="1619672" cy="987289"/>
          </a:xfrm>
        </p:grpSpPr>
        <p:pic>
          <p:nvPicPr>
            <p:cNvPr id="157" name="Google Shape;157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4"/>
            <p:cNvSpPr txBox="1"/>
            <p:nvPr/>
          </p:nvSpPr>
          <p:spPr>
            <a:xfrm>
              <a:off x="10239244" y="4619525"/>
              <a:ext cx="369803" cy="78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12259381" y="5337045"/>
            <a:ext cx="2266948" cy="1030895"/>
            <a:chOff x="9540552" y="4420621"/>
            <a:chExt cx="1619672" cy="982061"/>
          </a:xfrm>
        </p:grpSpPr>
        <p:pic>
          <p:nvPicPr>
            <p:cNvPr id="160" name="Google Shape;160;p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4"/>
            <p:cNvSpPr txBox="1"/>
            <p:nvPr/>
          </p:nvSpPr>
          <p:spPr>
            <a:xfrm>
              <a:off x="9989405" y="4665786"/>
              <a:ext cx="343820" cy="732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2" name="Google Shape;162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63813" y="937919"/>
            <a:ext cx="5634948" cy="2153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4"/>
          <p:cNvGrpSpPr/>
          <p:nvPr/>
        </p:nvGrpSpPr>
        <p:grpSpPr>
          <a:xfrm flipH="1">
            <a:off x="8031773" y="480299"/>
            <a:ext cx="1646228" cy="740061"/>
            <a:chOff x="9540552" y="4420621"/>
            <a:chExt cx="1619672" cy="982061"/>
          </a:xfrm>
        </p:grpSpPr>
        <p:pic>
          <p:nvPicPr>
            <p:cNvPr id="164" name="Google Shape;164;p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4"/>
            <p:cNvSpPr txBox="1"/>
            <p:nvPr/>
          </p:nvSpPr>
          <p:spPr>
            <a:xfrm>
              <a:off x="10223610" y="4557691"/>
              <a:ext cx="394602" cy="77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065680" y="4352665"/>
            <a:ext cx="360441" cy="253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3201" y="3429000"/>
            <a:ext cx="491067" cy="3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"/>
          <p:cNvSpPr txBox="1"/>
          <p:nvPr/>
        </p:nvSpPr>
        <p:spPr>
          <a:xfrm>
            <a:off x="819308" y="847217"/>
            <a:ext cx="6007827" cy="82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25" tIns="72550" rIns="145125" bIns="72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 giảm đi 8 lần bằng?</a:t>
            </a:r>
            <a:endParaRPr sz="4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74347" y="2503687"/>
            <a:ext cx="990240" cy="34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8030" y="2213277"/>
            <a:ext cx="827758" cy="62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83566" y="2534067"/>
            <a:ext cx="609874" cy="45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9479" y="3596284"/>
            <a:ext cx="460071" cy="58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/>
          <p:nvPr/>
        </p:nvSpPr>
        <p:spPr>
          <a:xfrm>
            <a:off x="0" y="2501864"/>
            <a:ext cx="12192000" cy="4381536"/>
          </a:xfrm>
          <a:prstGeom prst="rect">
            <a:avLst/>
          </a:prstGeom>
          <a:solidFill>
            <a:srgbClr val="ACB8CA"/>
          </a:solidFill>
          <a:ln>
            <a:noFill/>
          </a:ln>
        </p:spPr>
        <p:txBody>
          <a:bodyPr spcFirstLastPara="1" wrap="square" lIns="145125" tIns="72550" rIns="145125" bIns="72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623" y="2445485"/>
            <a:ext cx="491067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3616015"/>
            <a:ext cx="5236308" cy="328673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/>
          <p:nvPr/>
        </p:nvSpPr>
        <p:spPr>
          <a:xfrm>
            <a:off x="0" y="-25400"/>
            <a:ext cx="12192000" cy="3320467"/>
          </a:xfrm>
          <a:custGeom>
            <a:avLst/>
            <a:gdLst/>
            <a:ahLst/>
            <a:cxnLst/>
            <a:rect l="l" t="t" r="r" b="b"/>
            <a:pathLst>
              <a:path w="9144000" h="3404828" extrusionOk="0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spcFirstLastPara="1" wrap="square" lIns="145125" tIns="72550" rIns="145125" bIns="72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5498" y="3523090"/>
            <a:ext cx="3310565" cy="1862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084698" y="3615950"/>
            <a:ext cx="448734" cy="5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63393" y="3056600"/>
            <a:ext cx="3046729" cy="382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4593" y="1197938"/>
            <a:ext cx="3153403" cy="35678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5"/>
          <p:cNvGrpSpPr/>
          <p:nvPr/>
        </p:nvGrpSpPr>
        <p:grpSpPr>
          <a:xfrm>
            <a:off x="12238892" y="5267398"/>
            <a:ext cx="2395204" cy="1089217"/>
            <a:chOff x="9540552" y="4420621"/>
            <a:chExt cx="1619672" cy="982061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5"/>
            <p:cNvSpPr txBox="1"/>
            <p:nvPr/>
          </p:nvSpPr>
          <p:spPr>
            <a:xfrm>
              <a:off x="10094177" y="4633824"/>
              <a:ext cx="325409" cy="693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5"/>
          <p:cNvGrpSpPr/>
          <p:nvPr/>
        </p:nvGrpSpPr>
        <p:grpSpPr>
          <a:xfrm flipH="1">
            <a:off x="-2070352" y="3873433"/>
            <a:ext cx="2107669" cy="958463"/>
            <a:chOff x="9540552" y="4420621"/>
            <a:chExt cx="1619672" cy="982061"/>
          </a:xfrm>
        </p:grpSpPr>
        <p:pic>
          <p:nvPicPr>
            <p:cNvPr id="189" name="Google Shape;189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p5"/>
            <p:cNvSpPr txBox="1"/>
            <p:nvPr/>
          </p:nvSpPr>
          <p:spPr>
            <a:xfrm>
              <a:off x="10202761" y="4590511"/>
              <a:ext cx="369803" cy="78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5"/>
          <p:cNvGrpSpPr/>
          <p:nvPr/>
        </p:nvGrpSpPr>
        <p:grpSpPr>
          <a:xfrm flipH="1">
            <a:off x="-2133155" y="5432313"/>
            <a:ext cx="2107669" cy="963565"/>
            <a:chOff x="9540552" y="4420621"/>
            <a:chExt cx="1619672" cy="987289"/>
          </a:xfrm>
        </p:grpSpPr>
        <p:pic>
          <p:nvPicPr>
            <p:cNvPr id="192" name="Google Shape;192;p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5"/>
            <p:cNvSpPr txBox="1"/>
            <p:nvPr/>
          </p:nvSpPr>
          <p:spPr>
            <a:xfrm>
              <a:off x="10239244" y="4619525"/>
              <a:ext cx="369803" cy="788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5"/>
          <p:cNvGrpSpPr/>
          <p:nvPr/>
        </p:nvGrpSpPr>
        <p:grpSpPr>
          <a:xfrm>
            <a:off x="12303020" y="3429397"/>
            <a:ext cx="2266948" cy="1030895"/>
            <a:chOff x="9540552" y="4420621"/>
            <a:chExt cx="1619672" cy="982061"/>
          </a:xfrm>
        </p:grpSpPr>
        <p:pic>
          <p:nvPicPr>
            <p:cNvPr id="195" name="Google Shape;195;p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5"/>
            <p:cNvSpPr txBox="1"/>
            <p:nvPr/>
          </p:nvSpPr>
          <p:spPr>
            <a:xfrm>
              <a:off x="9989405" y="4665786"/>
              <a:ext cx="343820" cy="732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7" name="Google Shape;197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63813" y="937919"/>
            <a:ext cx="5634948" cy="2153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5"/>
          <p:cNvGrpSpPr/>
          <p:nvPr/>
        </p:nvGrpSpPr>
        <p:grpSpPr>
          <a:xfrm flipH="1">
            <a:off x="8031773" y="480299"/>
            <a:ext cx="1646228" cy="740061"/>
            <a:chOff x="9540552" y="4420621"/>
            <a:chExt cx="1619672" cy="982061"/>
          </a:xfrm>
        </p:grpSpPr>
        <p:pic>
          <p:nvPicPr>
            <p:cNvPr id="199" name="Google Shape;199;p5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5"/>
            <p:cNvSpPr txBox="1"/>
            <p:nvPr/>
          </p:nvSpPr>
          <p:spPr>
            <a:xfrm>
              <a:off x="10223610" y="4557691"/>
              <a:ext cx="394602" cy="77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1" name="Google Shape;2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065680" y="4352665"/>
            <a:ext cx="360441" cy="2535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3201" y="3429000"/>
            <a:ext cx="491067" cy="34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"/>
          <p:cNvSpPr txBox="1"/>
          <p:nvPr/>
        </p:nvSpPr>
        <p:spPr>
          <a:xfrm>
            <a:off x="819309" y="847217"/>
            <a:ext cx="6007827" cy="82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25" tIns="72550" rIns="145125" bIns="725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 giảm đi 7 lần bằng?</a:t>
            </a:r>
            <a:endParaRPr sz="4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74347" y="2503687"/>
            <a:ext cx="990240" cy="345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8030" y="2213277"/>
            <a:ext cx="827758" cy="62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83566" y="2534067"/>
            <a:ext cx="609874" cy="45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9479" y="3596284"/>
            <a:ext cx="460071" cy="58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 cap="flat" cmpd="sng">
            <a:solidFill>
              <a:srgbClr val="E77E3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3">
            <a:alphaModFix/>
          </a:blip>
          <a:srcRect l="84636" t="839" r="380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 l="63088" t="11370" r="19404" b="43290"/>
          <a:stretch/>
        </p:blipFill>
        <p:spPr>
          <a:xfrm rot="-4795234">
            <a:off x="9132359" y="412833"/>
            <a:ext cx="1768500" cy="131787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127841" y="1394300"/>
            <a:ext cx="332994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1465007" y="2533940"/>
            <a:ext cx="9429135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BÀI 29: LUYỆN TẬP CHUNG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TIẾT 1</a:t>
            </a:r>
            <a:endParaRPr sz="4400" b="1" cap="none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25" name="Google Shape;225;p7"/>
          <p:cNvSpPr/>
          <p:nvPr/>
        </p:nvSpPr>
        <p:spPr>
          <a:xfrm>
            <a:off x="3753807" y="589835"/>
            <a:ext cx="5033262" cy="71724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 CẦU CẦN ĐẠT:</a:t>
            </a:r>
            <a:endParaRPr/>
          </a:p>
        </p:txBody>
      </p:sp>
      <p:pic>
        <p:nvPicPr>
          <p:cNvPr id="226" name="Google Shape;226;p7" descr="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3645" y="2081797"/>
            <a:ext cx="9721070" cy="184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7" descr="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3645" y="3851699"/>
            <a:ext cx="9856632" cy="19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7"/>
          <p:cNvSpPr txBox="1"/>
          <p:nvPr/>
        </p:nvSpPr>
        <p:spPr>
          <a:xfrm>
            <a:off x="2881142" y="2353344"/>
            <a:ext cx="79874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Biết tính nhẩm nhân số có hai chữ số với số có một chữ số và chia nhẩm số có hai chữ số với số có một chữ số</a:t>
            </a:r>
            <a:endParaRPr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2881142" y="4276238"/>
            <a:ext cx="7837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Vận dụng kiến thức gấp một số lên một số lần, giảm một số đi một số lần vào giải toán có lời văn </a:t>
            </a:r>
            <a:endParaRPr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1817880" y="2353344"/>
            <a:ext cx="1063262" cy="956936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31" name="Google Shape;231;p7"/>
          <p:cNvSpPr/>
          <p:nvPr/>
        </p:nvSpPr>
        <p:spPr>
          <a:xfrm>
            <a:off x="1817880" y="4257597"/>
            <a:ext cx="1063262" cy="994000"/>
          </a:xfrm>
          <a:prstGeom prst="flowChartConnector">
            <a:avLst/>
          </a:prstGeom>
          <a:solidFill>
            <a:srgbClr val="F1C9F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282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8"/>
          <p:cNvSpPr txBox="1"/>
          <p:nvPr/>
        </p:nvSpPr>
        <p:spPr>
          <a:xfrm>
            <a:off x="1053353" y="1799363"/>
            <a:ext cx="1008529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a) 10 x 7 =		20 x 4 = 	        40 x 2 =               30 x 3 =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9103494" y="429875"/>
            <a:ext cx="2281622" cy="1023243"/>
          </a:xfrm>
          <a:prstGeom prst="cloud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Làm bài vào SGK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8"/>
          <p:cNvSpPr txBox="1"/>
          <p:nvPr/>
        </p:nvSpPr>
        <p:spPr>
          <a:xfrm>
            <a:off x="1774075" y="565121"/>
            <a:ext cx="63550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Tính nhẩm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1196788" y="550046"/>
            <a:ext cx="553369" cy="553369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/>
          </a:p>
        </p:txBody>
      </p:sp>
      <p:sp>
        <p:nvSpPr>
          <p:cNvPr id="242" name="Google Shape;242;p8"/>
          <p:cNvSpPr txBox="1"/>
          <p:nvPr/>
        </p:nvSpPr>
        <p:spPr>
          <a:xfrm>
            <a:off x="1053353" y="2677305"/>
            <a:ext cx="9798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b) 60 : 2 = 		90 : 3 = 	        70 : 7 =                40 : 2 =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2866465" y="1784289"/>
            <a:ext cx="761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70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2769188" y="2662231"/>
            <a:ext cx="761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30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5190613" y="1784289"/>
            <a:ext cx="761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5190613" y="2662231"/>
            <a:ext cx="761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30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7593344" y="1806111"/>
            <a:ext cx="761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80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 txBox="1"/>
          <p:nvPr/>
        </p:nvSpPr>
        <p:spPr>
          <a:xfrm>
            <a:off x="7580448" y="2662231"/>
            <a:ext cx="761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10089825" y="1784289"/>
            <a:ext cx="761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90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10089825" y="2638680"/>
            <a:ext cx="761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20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9"/>
          <p:cNvPicPr preferRelativeResize="0"/>
          <p:nvPr/>
        </p:nvPicPr>
        <p:blipFill rotWithShape="1">
          <a:blip r:embed="rId3">
            <a:alphaModFix/>
          </a:blip>
          <a:srcRect t="1179" r="1088" b="-1"/>
          <a:stretch/>
        </p:blipFill>
        <p:spPr>
          <a:xfrm>
            <a:off x="2306389" y="1354238"/>
            <a:ext cx="7370048" cy="460647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9"/>
          <p:cNvSpPr txBox="1"/>
          <p:nvPr/>
        </p:nvSpPr>
        <p:spPr>
          <a:xfrm>
            <a:off x="1495257" y="700516"/>
            <a:ext cx="124335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Mỗi bạn cần đi qua cây cầu nào để lấy được giỏ táo thích hợp? </a:t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941888" y="700516"/>
            <a:ext cx="553369" cy="553369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Widescreen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Rounded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2019-12-28T02:24:06Z</dcterms:created>
  <dcterms:modified xsi:type="dcterms:W3CDTF">2023-11-17T04:04:52Z</dcterms:modified>
</cp:coreProperties>
</file>