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700" r:id="rId2"/>
    <p:sldMasterId id="2147483715" r:id="rId3"/>
    <p:sldMasterId id="2147483761" r:id="rId4"/>
  </p:sldMasterIdLst>
  <p:notesMasterIdLst>
    <p:notesMasterId r:id="rId26"/>
  </p:notesMasterIdLst>
  <p:sldIdLst>
    <p:sldId id="259" r:id="rId5"/>
    <p:sldId id="444" r:id="rId6"/>
    <p:sldId id="279" r:id="rId7"/>
    <p:sldId id="432" r:id="rId8"/>
    <p:sldId id="280" r:id="rId9"/>
    <p:sldId id="445" r:id="rId10"/>
    <p:sldId id="318" r:id="rId11"/>
    <p:sldId id="3920" r:id="rId12"/>
    <p:sldId id="3934" r:id="rId13"/>
    <p:sldId id="3933" r:id="rId14"/>
    <p:sldId id="3936" r:id="rId15"/>
    <p:sldId id="351" r:id="rId16"/>
    <p:sldId id="438" r:id="rId17"/>
    <p:sldId id="435" r:id="rId18"/>
    <p:sldId id="3937" r:id="rId19"/>
    <p:sldId id="352" r:id="rId20"/>
    <p:sldId id="427" r:id="rId21"/>
    <p:sldId id="294" r:id="rId22"/>
    <p:sldId id="441" r:id="rId23"/>
    <p:sldId id="443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301" y="5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436AE-F87C-412A-B759-C4A99F3EB83E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D1787-BB02-4461-96DC-A74B58AB6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777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00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1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23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3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2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221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920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02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359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2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96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9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defRPr/>
            </a:pPr>
            <a:fld id="{00000000-1234-1234-1234-123412341234}" type="slidenum">
              <a:rPr lang="en-GB" sz="1333" smtClean="0">
                <a:solidFill>
                  <a:srgbClr val="595959"/>
                </a:solidFill>
                <a:latin typeface="Arial"/>
              </a:rPr>
              <a:pPr>
                <a:defRPr/>
              </a:pPr>
              <a:t>‹#›</a:t>
            </a:fld>
            <a:endParaRPr lang="en-GB" sz="1333">
              <a:solidFill>
                <a:srgbClr val="59595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0383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30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0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767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59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857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6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45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58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56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879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19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35452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377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914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314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787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64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1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211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54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77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4340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634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6755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773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186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919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27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0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35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314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435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8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01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93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50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244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333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93B47-0902-45BE-9793-AF9A287A6B8B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5F0176-433E-4505-9ABD-E6851F279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08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3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7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9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6A485-8933-446C-AC72-17F0DDE79653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373E-0194-43AD-8435-16AD5E581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="1">
                <a:solidFill>
                  <a:schemeClr val="tx1">
                    <a:tint val="75000"/>
                  </a:schemeClr>
                </a:solidFill>
                <a:latin typeface="Vladimir Script" panose="03050402040407070305" pitchFamily="66" charset="0"/>
                <a:ea typeface="印品黑体" panose="00000500000000000000" pitchFamily="2" charset="-122"/>
              </a:defRPr>
            </a:lvl1pPr>
          </a:lstStyle>
          <a:p>
            <a:r>
              <a:rPr lang="en-US" altLang="zh-CN"/>
              <a:t>KTUTS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39014" y="-7745478"/>
            <a:ext cx="5187604" cy="4149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3303" y="17988454"/>
            <a:ext cx="5187604" cy="41498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F4E886-009F-4D4D-8CBB-FAF75C2C3AFB}"/>
              </a:ext>
            </a:extLst>
          </p:cNvPr>
          <p:cNvSpPr txBox="1"/>
          <p:nvPr userDrawn="1"/>
        </p:nvSpPr>
        <p:spPr>
          <a:xfrm>
            <a:off x="1562102" y="6521422"/>
            <a:ext cx="109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>
                    <a:lumMod val="60000"/>
                    <a:lumOff val="40000"/>
                  </a:schemeClr>
                </a:solidFill>
                <a:latin typeface="UTM Than Chien Tranh" panose="020404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68268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440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 smtClean="0"/>
              <a:pPr>
                <a:defRPr/>
              </a:pPr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58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6581" y="1613379"/>
            <a:ext cx="4212050" cy="307776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1" y="3189831"/>
            <a:ext cx="12191999" cy="3668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-3251200"/>
            <a:ext cx="13016611" cy="9865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938" y="-16042"/>
            <a:ext cx="5664435" cy="6850808"/>
          </a:xfrm>
          <a:prstGeom prst="rect">
            <a:avLst/>
          </a:prstGeom>
        </p:spPr>
      </p:pic>
      <p:sp>
        <p:nvSpPr>
          <p:cNvPr id="7" name="文本框 34">
            <a:extLst>
              <a:ext uri="{FF2B5EF4-FFF2-40B4-BE49-F238E27FC236}">
                <a16:creationId xmlns:a16="http://schemas.microsoft.com/office/drawing/2014/main" id="{2B8075FB-CC11-41C6-892F-DBCE6CA63AB1}"/>
              </a:ext>
            </a:extLst>
          </p:cNvPr>
          <p:cNvSpPr txBox="1"/>
          <p:nvPr/>
        </p:nvSpPr>
        <p:spPr>
          <a:xfrm>
            <a:off x="1474279" y="1696258"/>
            <a:ext cx="96632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Hoạt động sản xuất nông nghiệp làm ra các sản phẩm để phục vụ cuộc sống con người (thức ăn, đồ uống, trang trí nhà cửa, thuốc,...)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àm nguyên liệu cho các ngành sản xuất khác (sản xuất thủ công, công nghiệp)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em bán hoặc xuất khẩu thu lại lợi ích kinh tế, ...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0857BC-AABE-4DEA-B12D-DCA21412A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14" y="513531"/>
            <a:ext cx="326773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269F48E-044D-4413-8A91-9584E92B0E16}"/>
              </a:ext>
            </a:extLst>
          </p:cNvPr>
          <p:cNvSpPr/>
          <p:nvPr/>
        </p:nvSpPr>
        <p:spPr>
          <a:xfrm>
            <a:off x="146665" y="1619362"/>
            <a:ext cx="11898669" cy="19597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文本框 34">
            <a:extLst>
              <a:ext uri="{FF2B5EF4-FFF2-40B4-BE49-F238E27FC236}">
                <a16:creationId xmlns:a16="http://schemas.microsoft.com/office/drawing/2014/main" id="{3E3995BC-6FF0-493B-8464-758C13D952F1}"/>
              </a:ext>
            </a:extLst>
          </p:cNvPr>
          <p:cNvSpPr txBox="1"/>
          <p:nvPr/>
        </p:nvSpPr>
        <p:spPr>
          <a:xfrm>
            <a:off x="146665" y="1899950"/>
            <a:ext cx="11898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</a:rPr>
              <a:t>Ích lợi của một số sản phẩm nông nghiệp</a:t>
            </a:r>
            <a:r>
              <a:rPr lang="en-US" sz="4400" b="1" dirty="0">
                <a:solidFill>
                  <a:srgbClr val="00B050"/>
                </a:solidFill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</a:rPr>
              <a:t>địa</a:t>
            </a:r>
            <a:r>
              <a:rPr lang="en-US" sz="4400" b="1" dirty="0">
                <a:solidFill>
                  <a:srgbClr val="00B050"/>
                </a:solidFill>
              </a:rPr>
              <a:t> </a:t>
            </a:r>
            <a:r>
              <a:rPr lang="en-US" sz="4400" b="1" dirty="0" err="1">
                <a:solidFill>
                  <a:srgbClr val="00B050"/>
                </a:solidFill>
              </a:rPr>
              <a:t>phương</a:t>
            </a:r>
            <a:endParaRPr lang="en-US" sz="4400" b="1" dirty="0">
              <a:solidFill>
                <a:srgbClr val="00B050"/>
              </a:solidFill>
            </a:endParaRPr>
          </a:p>
          <a:p>
            <a:pPr lvl="0" algn="ctr" defTabSz="685800"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81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36098E-509C-4A0C-862A-5CA8696B5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47" y="2329116"/>
            <a:ext cx="4955690" cy="40310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8FC79C6-460E-4DA6-AB3C-AC020D4C0ADC}"/>
              </a:ext>
            </a:extLst>
          </p:cNvPr>
          <p:cNvSpPr txBox="1"/>
          <p:nvPr/>
        </p:nvSpPr>
        <p:spPr>
          <a:xfrm>
            <a:off x="5691431" y="2954286"/>
            <a:ext cx="6120137" cy="1569660"/>
          </a:xfrm>
          <a:custGeom>
            <a:avLst/>
            <a:gdLst>
              <a:gd name="connsiteX0" fmla="*/ 0 w 6120137"/>
              <a:gd name="connsiteY0" fmla="*/ 0 h 1569660"/>
              <a:gd name="connsiteX1" fmla="*/ 6120137 w 6120137"/>
              <a:gd name="connsiteY1" fmla="*/ 0 h 1569660"/>
              <a:gd name="connsiteX2" fmla="*/ 6120137 w 6120137"/>
              <a:gd name="connsiteY2" fmla="*/ 1569660 h 1569660"/>
              <a:gd name="connsiteX3" fmla="*/ 0 w 6120137"/>
              <a:gd name="connsiteY3" fmla="*/ 1569660 h 1569660"/>
              <a:gd name="connsiteX4" fmla="*/ 0 w 612013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569660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217698" y="257633"/>
                  <a:pt x="6071746" y="890565"/>
                  <a:pt x="6120137" y="1569660"/>
                </a:cubicBezTo>
                <a:cubicBezTo>
                  <a:pt x="3916427" y="1404899"/>
                  <a:pt x="67607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120137" h="1569660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94249" y="662121"/>
                  <a:pt x="6189549" y="1402874"/>
                  <a:pt x="6120137" y="1569660"/>
                </a:cubicBezTo>
                <a:cubicBezTo>
                  <a:pt x="3970262" y="1423800"/>
                  <a:pt x="1845372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4CEA217-CEA6-4D29-9019-FCAE04A2E038}"/>
              </a:ext>
            </a:extLst>
          </p:cNvPr>
          <p:cNvSpPr txBox="1"/>
          <p:nvPr/>
        </p:nvSpPr>
        <p:spPr>
          <a:xfrm>
            <a:off x="5691431" y="5003300"/>
            <a:ext cx="6120137" cy="1077218"/>
          </a:xfrm>
          <a:custGeom>
            <a:avLst/>
            <a:gdLst>
              <a:gd name="connsiteX0" fmla="*/ 0 w 6120137"/>
              <a:gd name="connsiteY0" fmla="*/ 0 h 1200329"/>
              <a:gd name="connsiteX1" fmla="*/ 6120137 w 6120137"/>
              <a:gd name="connsiteY1" fmla="*/ 0 h 1200329"/>
              <a:gd name="connsiteX2" fmla="*/ 6120137 w 6120137"/>
              <a:gd name="connsiteY2" fmla="*/ 1200329 h 1200329"/>
              <a:gd name="connsiteX3" fmla="*/ 0 w 6120137"/>
              <a:gd name="connsiteY3" fmla="*/ 1200329 h 1200329"/>
              <a:gd name="connsiteX4" fmla="*/ 0 w 6120137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137" h="1200329" fill="none" extrusionOk="0">
                <a:moveTo>
                  <a:pt x="0" y="0"/>
                </a:moveTo>
                <a:cubicBezTo>
                  <a:pt x="2698884" y="5222"/>
                  <a:pt x="4874690" y="24918"/>
                  <a:pt x="6120137" y="0"/>
                </a:cubicBezTo>
                <a:cubicBezTo>
                  <a:pt x="6186871" y="180425"/>
                  <a:pt x="6173154" y="1037242"/>
                  <a:pt x="6120137" y="1200329"/>
                </a:cubicBezTo>
                <a:cubicBezTo>
                  <a:pt x="3916427" y="1035568"/>
                  <a:pt x="676076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6120137" h="1200329" stroke="0" extrusionOk="0">
                <a:moveTo>
                  <a:pt x="0" y="0"/>
                </a:moveTo>
                <a:cubicBezTo>
                  <a:pt x="1555041" y="11849"/>
                  <a:pt x="5157834" y="-161459"/>
                  <a:pt x="6120137" y="0"/>
                </a:cubicBezTo>
                <a:cubicBezTo>
                  <a:pt x="6045095" y="255061"/>
                  <a:pt x="6190659" y="845340"/>
                  <a:pt x="6120137" y="1200329"/>
                </a:cubicBezTo>
                <a:cubicBezTo>
                  <a:pt x="3970262" y="1054469"/>
                  <a:pt x="184537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F495B8B-618F-4870-B9F8-9E5F095BFB85}"/>
              </a:ext>
            </a:extLst>
          </p:cNvPr>
          <p:cNvSpPr txBox="1"/>
          <p:nvPr/>
        </p:nvSpPr>
        <p:spPr>
          <a:xfrm>
            <a:off x="1009607" y="810711"/>
            <a:ext cx="10896229" cy="646986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pPr algn="ctr" defTabSz="914309"/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Thảo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chia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tin</a:t>
            </a:r>
            <a:r>
              <a:rPr lang="vi-VN" sz="3200" b="1" dirty="0">
                <a:solidFill>
                  <a:prstClr val="black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E58C6-EAEA-494A-8EC7-08D74C196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3802" y="1277253"/>
            <a:ext cx="1900855" cy="15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EE8FCB6-E4C4-4844-B123-D268DCF12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943" y="531163"/>
            <a:ext cx="2344917" cy="107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dsxlua">
            <a:hlinkClick r:id="" action="ppaction://media"/>
            <a:extLst>
              <a:ext uri="{FF2B5EF4-FFF2-40B4-BE49-F238E27FC236}">
                <a16:creationId xmlns:a16="http://schemas.microsoft.com/office/drawing/2014/main" id="{54C9B338-0322-4AC0-AA44-286B6CBD52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11697" y="1782713"/>
            <a:ext cx="8576623" cy="48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6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21163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80" y="287027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4E52B4-123B-4285-992D-234C38B65C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944" y="2175300"/>
            <a:ext cx="5540967" cy="4507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0021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00F6C-5E3F-2802-1826-79A318B8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598E6-B828-7360-AA9F-BD251391A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9A3A677-F131-F0EC-B69A-06CF1B9CF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1" y="2407251"/>
            <a:ext cx="4381126" cy="35636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74F81-C140-9021-09F3-1F89C917AFA6}"/>
              </a:ext>
            </a:extLst>
          </p:cNvPr>
          <p:cNvSpPr txBox="1"/>
          <p:nvPr/>
        </p:nvSpPr>
        <p:spPr>
          <a:xfrm>
            <a:off x="3430976" y="244475"/>
            <a:ext cx="7958384" cy="1077218"/>
          </a:xfrm>
          <a:custGeom>
            <a:avLst/>
            <a:gdLst>
              <a:gd name="connsiteX0" fmla="*/ 0 w 7958384"/>
              <a:gd name="connsiteY0" fmla="*/ 0 h 1077218"/>
              <a:gd name="connsiteX1" fmla="*/ 7958384 w 7958384"/>
              <a:gd name="connsiteY1" fmla="*/ 0 h 1077218"/>
              <a:gd name="connsiteX2" fmla="*/ 7958384 w 7958384"/>
              <a:gd name="connsiteY2" fmla="*/ 1077218 h 1077218"/>
              <a:gd name="connsiteX3" fmla="*/ 0 w 7958384"/>
              <a:gd name="connsiteY3" fmla="*/ 1077218 h 1077218"/>
              <a:gd name="connsiteX4" fmla="*/ 0 w 7958384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58384" h="1077218" fill="none" extrusionOk="0">
                <a:moveTo>
                  <a:pt x="0" y="0"/>
                </a:moveTo>
                <a:cubicBezTo>
                  <a:pt x="2415216" y="5222"/>
                  <a:pt x="5153913" y="24918"/>
                  <a:pt x="7958384" y="0"/>
                </a:cubicBezTo>
                <a:cubicBezTo>
                  <a:pt x="7996246" y="476103"/>
                  <a:pt x="7899781" y="631043"/>
                  <a:pt x="7958384" y="1077218"/>
                </a:cubicBezTo>
                <a:cubicBezTo>
                  <a:pt x="4894105" y="912457"/>
                  <a:pt x="2912658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958384" h="1077218" stroke="0" extrusionOk="0">
                <a:moveTo>
                  <a:pt x="0" y="0"/>
                </a:moveTo>
                <a:cubicBezTo>
                  <a:pt x="1910461" y="11849"/>
                  <a:pt x="7140994" y="-161459"/>
                  <a:pt x="7958384" y="0"/>
                </a:cubicBezTo>
                <a:cubicBezTo>
                  <a:pt x="8010419" y="144312"/>
                  <a:pt x="8050527" y="673209"/>
                  <a:pt x="7958384" y="1077218"/>
                </a:cubicBezTo>
                <a:cubicBezTo>
                  <a:pt x="5008871" y="931358"/>
                  <a:pt x="2430941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A15FB-EC74-4872-302E-4B74F03F80C2}"/>
              </a:ext>
            </a:extLst>
          </p:cNvPr>
          <p:cNvSpPr txBox="1"/>
          <p:nvPr/>
        </p:nvSpPr>
        <p:spPr>
          <a:xfrm>
            <a:off x="5021130" y="2433502"/>
            <a:ext cx="7071360" cy="3539430"/>
          </a:xfrm>
          <a:custGeom>
            <a:avLst/>
            <a:gdLst>
              <a:gd name="connsiteX0" fmla="*/ 0 w 7071360"/>
              <a:gd name="connsiteY0" fmla="*/ 0 h 3416320"/>
              <a:gd name="connsiteX1" fmla="*/ 7071360 w 7071360"/>
              <a:gd name="connsiteY1" fmla="*/ 0 h 3416320"/>
              <a:gd name="connsiteX2" fmla="*/ 7071360 w 7071360"/>
              <a:gd name="connsiteY2" fmla="*/ 3416320 h 3416320"/>
              <a:gd name="connsiteX3" fmla="*/ 0 w 7071360"/>
              <a:gd name="connsiteY3" fmla="*/ 3416320 h 3416320"/>
              <a:gd name="connsiteX4" fmla="*/ 0 w 7071360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3416320" fill="none" extrusionOk="0">
                <a:moveTo>
                  <a:pt x="0" y="0"/>
                </a:moveTo>
                <a:cubicBezTo>
                  <a:pt x="863087" y="5222"/>
                  <a:pt x="4187760" y="24918"/>
                  <a:pt x="7071360" y="0"/>
                </a:cubicBezTo>
                <a:cubicBezTo>
                  <a:pt x="6910115" y="1219428"/>
                  <a:pt x="7027600" y="2405311"/>
                  <a:pt x="7071360" y="3416320"/>
                </a:cubicBezTo>
                <a:cubicBezTo>
                  <a:pt x="5102348" y="3251559"/>
                  <a:pt x="2709235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7071360" h="3416320" stroke="0" extrusionOk="0">
                <a:moveTo>
                  <a:pt x="0" y="0"/>
                </a:moveTo>
                <a:cubicBezTo>
                  <a:pt x="2985505" y="11849"/>
                  <a:pt x="4420656" y="-161459"/>
                  <a:pt x="7071360" y="0"/>
                </a:cubicBezTo>
                <a:cubicBezTo>
                  <a:pt x="7074490" y="1548882"/>
                  <a:pt x="6970184" y="2955689"/>
                  <a:pt x="7071360" y="3416320"/>
                </a:cubicBezTo>
                <a:cubicBezTo>
                  <a:pt x="5113334" y="3270460"/>
                  <a:pt x="2492942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7071360"/>
                      <a:gd name="connsiteY0" fmla="*/ 0 h 3539430"/>
                      <a:gd name="connsiteX1" fmla="*/ 7071360 w 7071360"/>
                      <a:gd name="connsiteY1" fmla="*/ 0 h 3539430"/>
                      <a:gd name="connsiteX2" fmla="*/ 7071360 w 7071360"/>
                      <a:gd name="connsiteY2" fmla="*/ 3539430 h 3539430"/>
                      <a:gd name="connsiteX3" fmla="*/ 0 w 7071360"/>
                      <a:gd name="connsiteY3" fmla="*/ 3539430 h 3539430"/>
                      <a:gd name="connsiteX4" fmla="*/ 0 w 7071360"/>
                      <a:gd name="connsiteY4" fmla="*/ 0 h 3539430"/>
                      <a:gd name="connsiteX0" fmla="*/ 0 w 7071360"/>
                      <a:gd name="connsiteY0" fmla="*/ 0 h 3539430"/>
                      <a:gd name="connsiteX1" fmla="*/ 7071360 w 7071360"/>
                      <a:gd name="connsiteY1" fmla="*/ 0 h 3539430"/>
                      <a:gd name="connsiteX2" fmla="*/ 7071360 w 7071360"/>
                      <a:gd name="connsiteY2" fmla="*/ 3539430 h 3539430"/>
                      <a:gd name="connsiteX3" fmla="*/ 0 w 7071360"/>
                      <a:gd name="connsiteY3" fmla="*/ 3539430 h 3539430"/>
                      <a:gd name="connsiteX4" fmla="*/ 0 w 7071360"/>
                      <a:gd name="connsiteY4" fmla="*/ 0 h 35394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71360" h="3539430" fill="none" extrusionOk="0">
                        <a:moveTo>
                          <a:pt x="0" y="0"/>
                        </a:moveTo>
                        <a:cubicBezTo>
                          <a:pt x="863087" y="5222"/>
                          <a:pt x="4187760" y="24918"/>
                          <a:pt x="7071360" y="0"/>
                        </a:cubicBezTo>
                        <a:cubicBezTo>
                          <a:pt x="6895993" y="1226326"/>
                          <a:pt x="6946230" y="2321744"/>
                          <a:pt x="7071360" y="3539430"/>
                        </a:cubicBezTo>
                        <a:cubicBezTo>
                          <a:pt x="4784226" y="3566252"/>
                          <a:pt x="3021489" y="3707176"/>
                          <a:pt x="0" y="3539430"/>
                        </a:cubicBezTo>
                        <a:cubicBezTo>
                          <a:pt x="112350" y="3017485"/>
                          <a:pt x="20387" y="1428858"/>
                          <a:pt x="0" y="0"/>
                        </a:cubicBezTo>
                        <a:close/>
                      </a:path>
                      <a:path w="7071360" h="3539430" stroke="0" extrusionOk="0">
                        <a:moveTo>
                          <a:pt x="0" y="0"/>
                        </a:moveTo>
                        <a:cubicBezTo>
                          <a:pt x="3258087" y="8254"/>
                          <a:pt x="4698377" y="-242764"/>
                          <a:pt x="7071360" y="0"/>
                        </a:cubicBezTo>
                        <a:cubicBezTo>
                          <a:pt x="7057465" y="1589064"/>
                          <a:pt x="7052750" y="3038922"/>
                          <a:pt x="7071360" y="3539430"/>
                        </a:cubicBezTo>
                        <a:cubicBezTo>
                          <a:pt x="5374800" y="3614156"/>
                          <a:pt x="2447215" y="3155899"/>
                          <a:pt x="0" y="3539430"/>
                        </a:cubicBezTo>
                        <a:cubicBezTo>
                          <a:pt x="-17580" y="2611129"/>
                          <a:pt x="313021" y="1711238"/>
                          <a:pt x="0" y="0"/>
                        </a:cubicBezTo>
                        <a:close/>
                      </a:path>
                      <a:path w="7071360" h="3539430" fill="none" stroke="0" extrusionOk="0">
                        <a:moveTo>
                          <a:pt x="0" y="0"/>
                        </a:moveTo>
                        <a:cubicBezTo>
                          <a:pt x="2985505" y="11849"/>
                          <a:pt x="4420656" y="-161459"/>
                          <a:pt x="7071360" y="0"/>
                        </a:cubicBezTo>
                        <a:cubicBezTo>
                          <a:pt x="7051457" y="1377941"/>
                          <a:pt x="6955463" y="2608101"/>
                          <a:pt x="7071360" y="3539430"/>
                        </a:cubicBezTo>
                        <a:cubicBezTo>
                          <a:pt x="5173660" y="3504749"/>
                          <a:pt x="2818672" y="3806435"/>
                          <a:pt x="0" y="3539430"/>
                        </a:cubicBezTo>
                        <a:cubicBezTo>
                          <a:pt x="-78968" y="3053410"/>
                          <a:pt x="42863" y="144519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đó có ích lợi cung cấp lương thực, thực phẩm, trang trí nhà cửa,...</a:t>
            </a:r>
            <a:endParaRPr lang="en-US" sz="32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ung cấp cho các hoạt động sản xuất khác (chế biến)</a:t>
            </a:r>
            <a:endParaRPr lang="en-US" sz="3200" dirty="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uôn bán và mang lại các lợi ích kinh tế,...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F6F90A-BFCC-E222-AC5A-4F5560F6F32C}"/>
              </a:ext>
            </a:extLst>
          </p:cNvPr>
          <p:cNvSpPr/>
          <p:nvPr/>
        </p:nvSpPr>
        <p:spPr>
          <a:xfrm>
            <a:off x="4381163" y="1422373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E739C953-8CDD-4F1F-BF24-05A9C87448D3}"/>
              </a:ext>
            </a:extLst>
          </p:cNvPr>
          <p:cNvSpPr/>
          <p:nvPr/>
        </p:nvSpPr>
        <p:spPr>
          <a:xfrm>
            <a:off x="227344" y="2138301"/>
            <a:ext cx="11593869" cy="12938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文本框 34">
            <a:extLst>
              <a:ext uri="{FF2B5EF4-FFF2-40B4-BE49-F238E27FC236}">
                <a16:creationId xmlns:a16="http://schemas.microsoft.com/office/drawing/2014/main" id="{4B849292-C383-415D-A59A-A111F24D567F}"/>
              </a:ext>
            </a:extLst>
          </p:cNvPr>
          <p:cNvSpPr txBox="1"/>
          <p:nvPr/>
        </p:nvSpPr>
        <p:spPr>
          <a:xfrm>
            <a:off x="417943" y="2400490"/>
            <a:ext cx="114282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kern="0" dirty="0" err="1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kern="0" dirty="0">
                <a:solidFill>
                  <a:srgbClr val="00BC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C5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C0BE8050-AA1C-47AB-B591-F58BC9AC0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781332"/>
              </p:ext>
            </p:extLst>
          </p:nvPr>
        </p:nvGraphicFramePr>
        <p:xfrm>
          <a:off x="4141392" y="2833149"/>
          <a:ext cx="7874001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212">
                  <a:extLst>
                    <a:ext uri="{9D8B030D-6E8A-4147-A177-3AD203B41FA5}">
                      <a16:colId xmlns:a16="http://schemas.microsoft.com/office/drawing/2014/main" val="971977862"/>
                    </a:ext>
                  </a:extLst>
                </a:gridCol>
                <a:gridCol w="1738525">
                  <a:extLst>
                    <a:ext uri="{9D8B030D-6E8A-4147-A177-3AD203B41FA5}">
                      <a16:colId xmlns:a16="http://schemas.microsoft.com/office/drawing/2014/main" val="1990488393"/>
                    </a:ext>
                  </a:extLst>
                </a:gridCol>
                <a:gridCol w="4039264">
                  <a:extLst>
                    <a:ext uri="{9D8B030D-6E8A-4147-A177-3AD203B41FA5}">
                      <a16:colId xmlns:a16="http://schemas.microsoft.com/office/drawing/2014/main" val="4292263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phầm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Ích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37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quả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bưởi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chuối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uống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bán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90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98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1188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61A2F9B-BAD2-4415-A657-5720784038C0}"/>
              </a:ext>
            </a:extLst>
          </p:cNvPr>
          <p:cNvSpPr txBox="1"/>
          <p:nvPr/>
        </p:nvSpPr>
        <p:spPr>
          <a:xfrm>
            <a:off x="970303" y="829940"/>
            <a:ext cx="1025139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defTabSz="914309"/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Chia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sẻ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về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ích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lợi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của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hoạt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động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sản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xuất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nông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nghiệp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ở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địa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phương em theo </a:t>
            </a:r>
            <a:r>
              <a:rPr lang="vi-VN" sz="3200" dirty="0" err="1">
                <a:solidFill>
                  <a:srgbClr val="0070C0"/>
                </a:solidFill>
                <a:latin typeface="#9Slide03 AmpleSoft Bold" panose="020B0604020202020204" charset="0"/>
              </a:rPr>
              <a:t>gợi</a:t>
            </a:r>
            <a:r>
              <a:rPr lang="vi-VN" sz="3200" dirty="0">
                <a:solidFill>
                  <a:srgbClr val="0070C0"/>
                </a:solidFill>
                <a:latin typeface="#9Slide03 AmpleSoft Bold" panose="020B0604020202020204" charset="0"/>
              </a:rPr>
              <a:t> ý sau:</a:t>
            </a:r>
            <a:endParaRPr lang="en-US" sz="3200" dirty="0">
              <a:solidFill>
                <a:srgbClr val="0070C0"/>
              </a:solidFill>
              <a:latin typeface="#9Slide03 AmpleSoft Bold" panose="020B060402020202020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B3F545BC-CB1D-489C-92F0-0769AFE7BCF6}"/>
              </a:ext>
            </a:extLst>
          </p:cNvPr>
          <p:cNvGrpSpPr/>
          <p:nvPr/>
        </p:nvGrpSpPr>
        <p:grpSpPr>
          <a:xfrm>
            <a:off x="176607" y="2976844"/>
            <a:ext cx="3637280" cy="2656396"/>
            <a:chOff x="5876916" y="975793"/>
            <a:chExt cx="4684259" cy="2641495"/>
          </a:xfrm>
        </p:grpSpPr>
        <p:grpSp>
          <p:nvGrpSpPr>
            <p:cNvPr id="12" name="Google Shape;1024;p13">
              <a:extLst>
                <a:ext uri="{FF2B5EF4-FFF2-40B4-BE49-F238E27FC236}">
                  <a16:creationId xmlns:a16="http://schemas.microsoft.com/office/drawing/2014/main" id="{D2FDDAAA-8082-435C-8E80-256AC303D89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4" name="Google Shape;1025;p13" descr="2">
                <a:extLst>
                  <a:ext uri="{FF2B5EF4-FFF2-40B4-BE49-F238E27FC236}">
                    <a16:creationId xmlns:a16="http://schemas.microsoft.com/office/drawing/2014/main" id="{3A64AA68-986B-445E-A7D4-ED7B048BA0D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Google Shape;1026;p13" descr="1">
                <a:extLst>
                  <a:ext uri="{FF2B5EF4-FFF2-40B4-BE49-F238E27FC236}">
                    <a16:creationId xmlns:a16="http://schemas.microsoft.com/office/drawing/2014/main" id="{3E36470E-B723-42BC-803E-B30BC1B40DD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Google Shape;1027;p13" descr="3">
                <a:extLst>
                  <a:ext uri="{FF2B5EF4-FFF2-40B4-BE49-F238E27FC236}">
                    <a16:creationId xmlns:a16="http://schemas.microsoft.com/office/drawing/2014/main" id="{E8C54CC5-CD83-480D-9649-2BC41CC1066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" name="Google Shape;1028;p13">
              <a:extLst>
                <a:ext uri="{FF2B5EF4-FFF2-40B4-BE49-F238E27FC236}">
                  <a16:creationId xmlns:a16="http://schemas.microsoft.com/office/drawing/2014/main" id="{6AA9E9F3-9EA7-42DA-92EF-3AF1EEF90766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348CC5-A502-4765-BFAE-B7E73B07A5FA}"/>
              </a:ext>
            </a:extLst>
          </p:cNvPr>
          <p:cNvSpPr/>
          <p:nvPr/>
        </p:nvSpPr>
        <p:spPr>
          <a:xfrm>
            <a:off x="10244882" y="6159149"/>
            <a:ext cx="1657389" cy="5679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Bắt</a:t>
            </a:r>
            <a:r>
              <a:rPr lang="en-US" sz="3200" dirty="0"/>
              <a:t> </a:t>
            </a:r>
            <a:r>
              <a:rPr lang="en-US" sz="3200" dirty="0" err="1"/>
              <a:t>đầu</a:t>
            </a:r>
            <a:endParaRPr lang="en-US" sz="3200" dirty="0"/>
          </a:p>
        </p:txBody>
      </p:sp>
      <p:pic>
        <p:nvPicPr>
          <p:cNvPr id="20" name="vui nhộn">
            <a:hlinkClick r:id="" action="ppaction://media"/>
            <a:extLst>
              <a:ext uri="{FF2B5EF4-FFF2-40B4-BE49-F238E27FC236}">
                <a16:creationId xmlns:a16="http://schemas.microsoft.com/office/drawing/2014/main" id="{715C6826-58FF-4AEE-B764-06E8B2122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4920" y="6073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8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4795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2010696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-5819" y="0"/>
            <a:ext cx="12197819" cy="689465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34837F-BBCE-491A-9F28-EF8C81AA497A}"/>
              </a:ext>
            </a:extLst>
          </p:cNvPr>
          <p:cNvSpPr/>
          <p:nvPr/>
        </p:nvSpPr>
        <p:spPr>
          <a:xfrm>
            <a:off x="380432" y="414872"/>
            <a:ext cx="11750721" cy="6346209"/>
          </a:xfrm>
          <a:prstGeom prst="roundRect">
            <a:avLst>
              <a:gd name="adj" fmla="val 849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1" name="Bảng 4">
            <a:extLst>
              <a:ext uri="{FF2B5EF4-FFF2-40B4-BE49-F238E27FC236}">
                <a16:creationId xmlns:a16="http://schemas.microsoft.com/office/drawing/2014/main" id="{44869B15-ADFE-4445-9484-77F00921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614615"/>
              </p:ext>
            </p:extLst>
          </p:nvPr>
        </p:nvGraphicFramePr>
        <p:xfrm>
          <a:off x="-5819" y="-84719"/>
          <a:ext cx="12346279" cy="70855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15426">
                  <a:extLst>
                    <a:ext uri="{9D8B030D-6E8A-4147-A177-3AD203B41FA5}">
                      <a16:colId xmlns:a16="http://schemas.microsoft.com/office/drawing/2014/main" val="930856181"/>
                    </a:ext>
                  </a:extLst>
                </a:gridCol>
                <a:gridCol w="3521835">
                  <a:extLst>
                    <a:ext uri="{9D8B030D-6E8A-4147-A177-3AD203B41FA5}">
                      <a16:colId xmlns:a16="http://schemas.microsoft.com/office/drawing/2014/main" val="149741875"/>
                    </a:ext>
                  </a:extLst>
                </a:gridCol>
                <a:gridCol w="4709018">
                  <a:extLst>
                    <a:ext uri="{9D8B030D-6E8A-4147-A177-3AD203B41FA5}">
                      <a16:colId xmlns:a16="http://schemas.microsoft.com/office/drawing/2014/main" val="1035853617"/>
                    </a:ext>
                  </a:extLst>
                </a:gridCol>
              </a:tblGrid>
              <a:tr h="1321746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Hoạt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động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xuất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Tên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sản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phẩm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Ích</a:t>
                      </a:r>
                      <a:r>
                        <a:rPr lang="en-US" sz="3600" b="1" dirty="0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FF00"/>
                          </a:solidFill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lợi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51005967"/>
                  </a:ext>
                </a:extLst>
              </a:tr>
              <a:tr h="188428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0762641"/>
                  </a:ext>
                </a:extLst>
              </a:tr>
              <a:tr h="122859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576147864"/>
                  </a:ext>
                </a:extLst>
              </a:tr>
              <a:tr h="1422383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004683676"/>
                  </a:ext>
                </a:extLst>
              </a:tr>
              <a:tr h="1228592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604020202020204" pitchFamily="34" charset="0"/>
                        <a:ea typeface="Open Sans Light" panose="020B0604020202020204" pitchFamily="34" charset="0"/>
                        <a:cs typeface="Open Sans Light" panose="020B0604020202020204" pitchFamily="34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965663804"/>
                  </a:ext>
                </a:extLst>
              </a:tr>
            </a:tbl>
          </a:graphicData>
        </a:graphic>
      </p:graphicFrame>
      <p:sp>
        <p:nvSpPr>
          <p:cNvPr id="22" name="Hộp Văn bản 11">
            <a:extLst>
              <a:ext uri="{FF2B5EF4-FFF2-40B4-BE49-F238E27FC236}">
                <a16:creationId xmlns:a16="http://schemas.microsoft.com/office/drawing/2014/main" id="{7FF2FDDD-408B-4325-B1A1-B1313F3CF1B5}"/>
              </a:ext>
            </a:extLst>
          </p:cNvPr>
          <p:cNvSpPr txBox="1"/>
          <p:nvPr/>
        </p:nvSpPr>
        <p:spPr>
          <a:xfrm>
            <a:off x="38223" y="1964989"/>
            <a:ext cx="405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quả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3" name="Hộp Văn bản 12">
            <a:extLst>
              <a:ext uri="{FF2B5EF4-FFF2-40B4-BE49-F238E27FC236}">
                <a16:creationId xmlns:a16="http://schemas.microsoft.com/office/drawing/2014/main" id="{086610AD-4A74-499A-B28D-B5FCD399C4DA}"/>
              </a:ext>
            </a:extLst>
          </p:cNvPr>
          <p:cNvSpPr txBox="1"/>
          <p:nvPr/>
        </p:nvSpPr>
        <p:spPr>
          <a:xfrm>
            <a:off x="567860" y="3297959"/>
            <a:ext cx="2997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Hộp Văn bản 13">
            <a:extLst>
              <a:ext uri="{FF2B5EF4-FFF2-40B4-BE49-F238E27FC236}">
                <a16:creationId xmlns:a16="http://schemas.microsoft.com/office/drawing/2014/main" id="{3F1A4AD6-4A1E-4648-ADF8-33C3756AA782}"/>
              </a:ext>
            </a:extLst>
          </p:cNvPr>
          <p:cNvSpPr txBox="1"/>
          <p:nvPr/>
        </p:nvSpPr>
        <p:spPr>
          <a:xfrm>
            <a:off x="620750" y="4691117"/>
            <a:ext cx="28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5" name="Hộp Văn bản 15">
            <a:extLst>
              <a:ext uri="{FF2B5EF4-FFF2-40B4-BE49-F238E27FC236}">
                <a16:creationId xmlns:a16="http://schemas.microsoft.com/office/drawing/2014/main" id="{9B8BF478-BEF2-48E5-94A4-B02510234A19}"/>
              </a:ext>
            </a:extLst>
          </p:cNvPr>
          <p:cNvSpPr txBox="1"/>
          <p:nvPr/>
        </p:nvSpPr>
        <p:spPr>
          <a:xfrm>
            <a:off x="620750" y="6084275"/>
            <a:ext cx="280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Chăn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nuôi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26" name="Hộp Văn bản 16">
            <a:extLst>
              <a:ext uri="{FF2B5EF4-FFF2-40B4-BE49-F238E27FC236}">
                <a16:creationId xmlns:a16="http://schemas.microsoft.com/office/drawing/2014/main" id="{DF8F330D-1566-4A56-97FD-E08BDC663D67}"/>
              </a:ext>
            </a:extLst>
          </p:cNvPr>
          <p:cNvSpPr txBox="1"/>
          <p:nvPr/>
        </p:nvSpPr>
        <p:spPr>
          <a:xfrm>
            <a:off x="4680911" y="1623133"/>
            <a:ext cx="29728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Cam,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bưởi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chuối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7" name="Hộp Văn bản 17">
            <a:extLst>
              <a:ext uri="{FF2B5EF4-FFF2-40B4-BE49-F238E27FC236}">
                <a16:creationId xmlns:a16="http://schemas.microsoft.com/office/drawing/2014/main" id="{4024E0AD-12C9-4932-A64A-C2CDB79EE8E7}"/>
              </a:ext>
            </a:extLst>
          </p:cNvPr>
          <p:cNvSpPr txBox="1"/>
          <p:nvPr/>
        </p:nvSpPr>
        <p:spPr>
          <a:xfrm>
            <a:off x="5178809" y="3297959"/>
            <a:ext cx="1981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8" name="Hộp Văn bản 18">
            <a:extLst>
              <a:ext uri="{FF2B5EF4-FFF2-40B4-BE49-F238E27FC236}">
                <a16:creationId xmlns:a16="http://schemas.microsoft.com/office/drawing/2014/main" id="{3C1202E9-CE69-470C-B3BD-CAB7A92C46ED}"/>
              </a:ext>
            </a:extLst>
          </p:cNvPr>
          <p:cNvSpPr txBox="1"/>
          <p:nvPr/>
        </p:nvSpPr>
        <p:spPr>
          <a:xfrm>
            <a:off x="4213333" y="4630928"/>
            <a:ext cx="3746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gà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trứng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,…</a:t>
            </a:r>
          </a:p>
        </p:txBody>
      </p:sp>
      <p:sp>
        <p:nvSpPr>
          <p:cNvPr id="29" name="Hộp Văn bản 19">
            <a:extLst>
              <a:ext uri="{FF2B5EF4-FFF2-40B4-BE49-F238E27FC236}">
                <a16:creationId xmlns:a16="http://schemas.microsoft.com/office/drawing/2014/main" id="{01CB20FD-953A-46E4-9DD1-71C0AD909281}"/>
              </a:ext>
            </a:extLst>
          </p:cNvPr>
          <p:cNvSpPr txBox="1"/>
          <p:nvPr/>
        </p:nvSpPr>
        <p:spPr>
          <a:xfrm>
            <a:off x="4747218" y="5938508"/>
            <a:ext cx="24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lang="en-US" sz="3200" b="1" dirty="0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3296C"/>
                </a:solidFill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sữa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0" name="Hộp Văn bản 20">
            <a:extLst>
              <a:ext uri="{FF2B5EF4-FFF2-40B4-BE49-F238E27FC236}">
                <a16:creationId xmlns:a16="http://schemas.microsoft.com/office/drawing/2014/main" id="{2E63F823-17E3-4113-972B-52E93D6A563D}"/>
              </a:ext>
            </a:extLst>
          </p:cNvPr>
          <p:cNvSpPr txBox="1"/>
          <p:nvPr/>
        </p:nvSpPr>
        <p:spPr>
          <a:xfrm>
            <a:off x="7827221" y="1491860"/>
            <a:ext cx="45132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1" name="Hộp Văn bản 21">
            <a:extLst>
              <a:ext uri="{FF2B5EF4-FFF2-40B4-BE49-F238E27FC236}">
                <a16:creationId xmlns:a16="http://schemas.microsoft.com/office/drawing/2014/main" id="{61E322EE-BD1F-4776-AD9F-3EB327D3552D}"/>
              </a:ext>
            </a:extLst>
          </p:cNvPr>
          <p:cNvSpPr txBox="1"/>
          <p:nvPr/>
        </p:nvSpPr>
        <p:spPr>
          <a:xfrm>
            <a:off x="8417790" y="3064431"/>
            <a:ext cx="3713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2" name="Hộp Văn bản 22">
            <a:extLst>
              <a:ext uri="{FF2B5EF4-FFF2-40B4-BE49-F238E27FC236}">
                <a16:creationId xmlns:a16="http://schemas.microsoft.com/office/drawing/2014/main" id="{E4014818-40F8-4D9D-99AC-FE58B4FD67E8}"/>
              </a:ext>
            </a:extLst>
          </p:cNvPr>
          <p:cNvSpPr txBox="1"/>
          <p:nvPr/>
        </p:nvSpPr>
        <p:spPr>
          <a:xfrm>
            <a:off x="8246265" y="4495984"/>
            <a:ext cx="3396814" cy="1098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ăn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effectLst/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effectLst/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  <p:sp>
        <p:nvSpPr>
          <p:cNvPr id="33" name="Hộp Văn bản 23">
            <a:extLst>
              <a:ext uri="{FF2B5EF4-FFF2-40B4-BE49-F238E27FC236}">
                <a16:creationId xmlns:a16="http://schemas.microsoft.com/office/drawing/2014/main" id="{929405D3-637B-483E-B17A-B5E00EB99272}"/>
              </a:ext>
            </a:extLst>
          </p:cNvPr>
          <p:cNvSpPr txBox="1"/>
          <p:nvPr/>
        </p:nvSpPr>
        <p:spPr>
          <a:xfrm>
            <a:off x="8070350" y="5817434"/>
            <a:ext cx="37412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uống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thịt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3296C"/>
                </a:solidFill>
                <a:uLnTx/>
                <a:uFillTx/>
                <a:latin typeface="Nunito Black" panose="00000A00000000000000" pitchFamily="2" charset="0"/>
                <a:ea typeface="Open Sans Light" panose="020B0604020202020204" pitchFamily="34" charset="0"/>
                <a:cs typeface="Open Sans Light" panose="020B0604020202020204" pitchFamily="34" charset="0"/>
              </a:rPr>
              <a:t>bán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3296C"/>
              </a:solidFill>
              <a:uLnTx/>
              <a:uFillTx/>
              <a:latin typeface="Nunito Black" panose="00000A00000000000000" pitchFamily="2" charset="0"/>
              <a:ea typeface="Open Sans Light" panose="020B0604020202020204" pitchFamily="34" charset="0"/>
              <a:cs typeface="Open Sans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2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CCC7-BDD5-7CD3-FF1F-A309CA83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39D86-E03F-9995-A799-A9602FE06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902340C4-E4ED-3AC5-FA81-731D29397A2A}"/>
              </a:ext>
            </a:extLst>
          </p:cNvPr>
          <p:cNvSpPr/>
          <p:nvPr/>
        </p:nvSpPr>
        <p:spPr>
          <a:xfrm>
            <a:off x="1935126" y="882502"/>
            <a:ext cx="8739962" cy="435133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thường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4554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">
            <a:extLst>
              <a:ext uri="{FF2B5EF4-FFF2-40B4-BE49-F238E27FC236}">
                <a16:creationId xmlns:a16="http://schemas.microsoft.com/office/drawing/2014/main" id="{7B7B8FFA-8BAE-4C12-BCF2-5AD721DD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7">
            <a:extLst>
              <a:ext uri="{FF2B5EF4-FFF2-40B4-BE49-F238E27FC236}">
                <a16:creationId xmlns:a16="http://schemas.microsoft.com/office/drawing/2014/main" id="{B47CAB10-805F-4B9D-8D0C-8754BFC2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250E9567-350F-47FE-8964-B346EA8280DB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20" name="图片 71686" descr="11">
            <a:extLst>
              <a:ext uri="{FF2B5EF4-FFF2-40B4-BE49-F238E27FC236}">
                <a16:creationId xmlns:a16="http://schemas.microsoft.com/office/drawing/2014/main" id="{436253F7-7781-444A-859F-867A929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09" y="4616801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71688" descr="9">
            <a:extLst>
              <a:ext uri="{FF2B5EF4-FFF2-40B4-BE49-F238E27FC236}">
                <a16:creationId xmlns:a16="http://schemas.microsoft.com/office/drawing/2014/main" id="{0C6F4796-F8B6-40AB-BC50-9CE6EC7C1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71689" descr="10">
            <a:extLst>
              <a:ext uri="{FF2B5EF4-FFF2-40B4-BE49-F238E27FC236}">
                <a16:creationId xmlns:a16="http://schemas.microsoft.com/office/drawing/2014/main" id="{8D00DD17-572E-4CFA-BB28-3A2DE9449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54605D-C9B2-48BB-82EE-147FDC76FF9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Trình bày được ích lợi của hoạt động sản xuất nông nghiệp ở địa phương 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48E39-A486-4368-81C5-9F595003B0F6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êu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được những việc nên làm để tiêu dùng tiết kiệm, bảo vệ môi trường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525811-A505-45F6-A772-C39E0B517163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6C0DF7F-85EA-4D15-B175-B0156E667EEE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4067607-26E6-485D-9FDA-DF54D80ACD5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E1E69F0-DB79-4C54-BAEC-9CCF494DF429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AE4B61-3986-48AA-BB92-86347AEB0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2D30EB-AE56-4D76-BC93-EDAE511C1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5C870-8B14-469E-8C3A-317F95F954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0821B9-9514-4156-ADF9-16AE62511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EC6BF8-9958-4BA3-8E68-0C6218E3A8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25194" y="3746750"/>
            <a:ext cx="9152633" cy="22533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36206" y="5312058"/>
            <a:ext cx="9141620" cy="161186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1820" y="2990942"/>
            <a:ext cx="607807" cy="7176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011" y="1137681"/>
            <a:ext cx="1143758" cy="20473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5486" y="4670591"/>
            <a:ext cx="8952341" cy="20896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56769" y="1147761"/>
            <a:ext cx="7423414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TIẾP NỐI: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9: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7C24A-BECC-42D4-9696-9F3C2CE01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903" y="97756"/>
            <a:ext cx="1290415" cy="1290415"/>
          </a:xfrm>
          <a:prstGeom prst="ellipse">
            <a:avLst/>
          </a:prstGeom>
          <a:ln w="3175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237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D48B98C-EBA0-43F2-92BB-3C17B328F25E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3B5064-72BA-46BA-8224-FD5BCEAE9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7DBAD-4582-4B26-B5E0-ED7834641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54BD6F-7240-4C18-BE20-E458153311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8599" y="2817494"/>
            <a:ext cx="8522186" cy="2467075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052" y="4199320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5">
            <a:extLst>
              <a:ext uri="{FF2B5EF4-FFF2-40B4-BE49-F238E27FC236}">
                <a16:creationId xmlns:a16="http://schemas.microsoft.com/office/drawing/2014/main" id="{7B7B8FFA-8BAE-4C12-BCF2-5AD721DD6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7">
            <a:extLst>
              <a:ext uri="{FF2B5EF4-FFF2-40B4-BE49-F238E27FC236}">
                <a16:creationId xmlns:a16="http://schemas.microsoft.com/office/drawing/2014/main" id="{B47CAB10-805F-4B9D-8D0C-8754BFC24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63" y="844068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250E9567-350F-47FE-8964-B346EA8280DB}"/>
              </a:ext>
            </a:extLst>
          </p:cNvPr>
          <p:cNvSpPr/>
          <p:nvPr/>
        </p:nvSpPr>
        <p:spPr>
          <a:xfrm>
            <a:off x="4536173" y="1454906"/>
            <a:ext cx="3607148" cy="514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ĐẠT:</a:t>
            </a:r>
          </a:p>
        </p:txBody>
      </p:sp>
      <p:pic>
        <p:nvPicPr>
          <p:cNvPr id="20" name="图片 71686" descr="11">
            <a:extLst>
              <a:ext uri="{FF2B5EF4-FFF2-40B4-BE49-F238E27FC236}">
                <a16:creationId xmlns:a16="http://schemas.microsoft.com/office/drawing/2014/main" id="{436253F7-7781-444A-859F-867A929FE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709" y="4616801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71688" descr="9">
            <a:extLst>
              <a:ext uri="{FF2B5EF4-FFF2-40B4-BE49-F238E27FC236}">
                <a16:creationId xmlns:a16="http://schemas.microsoft.com/office/drawing/2014/main" id="{0C6F4796-F8B6-40AB-BC50-9CE6EC7C1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490" y="2292366"/>
            <a:ext cx="7375245" cy="1239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71689" descr="10">
            <a:extLst>
              <a:ext uri="{FF2B5EF4-FFF2-40B4-BE49-F238E27FC236}">
                <a16:creationId xmlns:a16="http://schemas.microsoft.com/office/drawing/2014/main" id="{8D00DD17-572E-4CFA-BB28-3A2DE9449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3" y="3429001"/>
            <a:ext cx="7249756" cy="1140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54605D-C9B2-48BB-82EE-147FDC76FF9E}"/>
              </a:ext>
            </a:extLst>
          </p:cNvPr>
          <p:cNvSpPr txBox="1"/>
          <p:nvPr/>
        </p:nvSpPr>
        <p:spPr>
          <a:xfrm>
            <a:off x="3425491" y="2419805"/>
            <a:ext cx="593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được ích lợi của hoạt động sản xuất nông nghiệp ở địa phương em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648E39-A486-4368-81C5-9F595003B0F6}"/>
              </a:ext>
            </a:extLst>
          </p:cNvPr>
          <p:cNvSpPr txBox="1"/>
          <p:nvPr/>
        </p:nvSpPr>
        <p:spPr>
          <a:xfrm>
            <a:off x="3456579" y="3595681"/>
            <a:ext cx="615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sz="2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êu</a:t>
            </a:r>
            <a:r>
              <a:rPr lang="vi-VN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được những việc nên làm để tiêu dùng tiết kiệm, bảo vệ môi trường</a:t>
            </a:r>
            <a:endParaRPr lang="zh-CN" alt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C525811-A505-45F6-A772-C39E0B517163}"/>
              </a:ext>
            </a:extLst>
          </p:cNvPr>
          <p:cNvSpPr/>
          <p:nvPr/>
        </p:nvSpPr>
        <p:spPr>
          <a:xfrm>
            <a:off x="3328826" y="4747752"/>
            <a:ext cx="6190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 thiệu được một số các sản phẩm nông nghiệp của địa phương 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16C0DF7F-85EA-4D15-B175-B0156E667EEE}"/>
              </a:ext>
            </a:extLst>
          </p:cNvPr>
          <p:cNvSpPr/>
          <p:nvPr/>
        </p:nvSpPr>
        <p:spPr>
          <a:xfrm>
            <a:off x="2536713" y="2419805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54067607-26E6-485D-9FDA-DF54D80ACD51}"/>
              </a:ext>
            </a:extLst>
          </p:cNvPr>
          <p:cNvSpPr/>
          <p:nvPr/>
        </p:nvSpPr>
        <p:spPr>
          <a:xfrm>
            <a:off x="2498097" y="35791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2E1E69F0-DB79-4C54-BAEC-9CCF494DF429}"/>
              </a:ext>
            </a:extLst>
          </p:cNvPr>
          <p:cNvSpPr/>
          <p:nvPr/>
        </p:nvSpPr>
        <p:spPr>
          <a:xfrm>
            <a:off x="2498097" y="4696476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3AE4B61-3986-48AA-BB92-86347AEB0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720" y="4160967"/>
            <a:ext cx="3098735" cy="309873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E2D30EB-AE56-4D76-BC93-EDAE511C13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9277755" y="4032304"/>
            <a:ext cx="3055596" cy="23494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35C870-8B14-469E-8C3A-317F95F954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50" b="32800" l="64850" r="8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47" t="9218" r="14915" b="65943"/>
          <a:stretch/>
        </p:blipFill>
        <p:spPr>
          <a:xfrm>
            <a:off x="2578973" y="4716417"/>
            <a:ext cx="600248" cy="7275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50821B9-9514-4156-ADF9-16AE625110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350" b="31950" l="39800" r="618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87" t="9837" r="38034" b="65555"/>
          <a:stretch/>
        </p:blipFill>
        <p:spPr>
          <a:xfrm>
            <a:off x="2569904" y="3603060"/>
            <a:ext cx="584434" cy="7083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7EC6BF8-9958-4BA3-8E68-0C6218E3A8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175" b="32046" l="21295" r="367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9691" r="61282" b="65470"/>
          <a:stretch/>
        </p:blipFill>
        <p:spPr>
          <a:xfrm>
            <a:off x="2663490" y="2402800"/>
            <a:ext cx="514640" cy="6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7"/>
            <a:ext cx="3637280" cy="1691603"/>
          </a:xfrm>
          <a:prstGeom prst="rect">
            <a:avLst/>
          </a:prstGeom>
        </p:spPr>
      </p:pic>
      <p:pic>
        <p:nvPicPr>
          <p:cNvPr id="16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1F7628AC-3599-4454-9EFF-2667D603B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5211" y="4192531"/>
            <a:ext cx="3355780" cy="268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7269F48E-044D-4413-8A91-9584E92B0E16}"/>
              </a:ext>
            </a:extLst>
          </p:cNvPr>
          <p:cNvSpPr/>
          <p:nvPr/>
        </p:nvSpPr>
        <p:spPr>
          <a:xfrm>
            <a:off x="146665" y="1619362"/>
            <a:ext cx="11898669" cy="1959771"/>
          </a:xfrm>
          <a:prstGeom prst="roundRect">
            <a:avLst/>
          </a:prstGeom>
          <a:solidFill>
            <a:schemeClr val="bg1">
              <a:alpha val="83000"/>
            </a:schemeClr>
          </a:solidFill>
          <a:ln w="98425" cmpd="thickThin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文本框 34">
            <a:extLst>
              <a:ext uri="{FF2B5EF4-FFF2-40B4-BE49-F238E27FC236}">
                <a16:creationId xmlns:a16="http://schemas.microsoft.com/office/drawing/2014/main" id="{3E3995BC-6FF0-493B-8464-758C13D952F1}"/>
              </a:ext>
            </a:extLst>
          </p:cNvPr>
          <p:cNvSpPr txBox="1"/>
          <p:nvPr/>
        </p:nvSpPr>
        <p:spPr>
          <a:xfrm>
            <a:off x="146665" y="1899950"/>
            <a:ext cx="11898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defRPr/>
            </a:pP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vi-VN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>
                <a:solidFill>
                  <a:srgbClr val="00B050"/>
                </a:solidFill>
              </a:rPr>
              <a:t>Ích lợi của một số sản phẩm nông nghiệp</a:t>
            </a:r>
            <a:endParaRPr lang="en-US" sz="4400" b="1" dirty="0">
              <a:solidFill>
                <a:srgbClr val="00B050"/>
              </a:solidFill>
            </a:endParaRPr>
          </a:p>
          <a:p>
            <a:pPr lvl="0" algn="ctr" defTabSz="685800">
              <a:defRPr/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1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317788-E3FD-711A-6B71-2232A5D4A8B4}"/>
              </a:ext>
            </a:extLst>
          </p:cNvPr>
          <p:cNvSpPr/>
          <p:nvPr/>
        </p:nvSpPr>
        <p:spPr>
          <a:xfrm>
            <a:off x="1282099" y="115683"/>
            <a:ext cx="10322460" cy="1200329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AD1FB-EDE2-64F0-61DE-19062AEB20C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" y="237348"/>
            <a:ext cx="1075978" cy="10759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211B2-5A9C-0A37-A243-B1D1A8E7F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1" y="1374036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DA675-7EB2-9C2D-06D4-4E9473013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095" y="1343681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4DA89F-0346-08A0-7993-BA48E8517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86" y="4166396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2B3229-77F0-A388-9C5B-A18FAF1DD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962" y="4018101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4964D9-0DD5-7736-9FD7-93DF6F17EE24}"/>
              </a:ext>
            </a:extLst>
          </p:cNvPr>
          <p:cNvGrpSpPr/>
          <p:nvPr/>
        </p:nvGrpSpPr>
        <p:grpSpPr>
          <a:xfrm>
            <a:off x="8724501" y="4765040"/>
            <a:ext cx="3312161" cy="1910080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A2A766-3ADA-81C2-82B1-D588FCE9E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2A21A2A-55E1-9839-2275-C00E7B647F5E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5644" y="-73017"/>
            <a:ext cx="7392921" cy="6850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30E17D-438F-4B34-AE22-153AECD80883}"/>
              </a:ext>
            </a:extLst>
          </p:cNvPr>
          <p:cNvSpPr txBox="1"/>
          <p:nvPr/>
        </p:nvSpPr>
        <p:spPr>
          <a:xfrm>
            <a:off x="5164696" y="2235164"/>
            <a:ext cx="6515896" cy="2308324"/>
          </a:xfrm>
          <a:custGeom>
            <a:avLst/>
            <a:gdLst>
              <a:gd name="connsiteX0" fmla="*/ 0 w 6515896"/>
              <a:gd name="connsiteY0" fmla="*/ 0 h 1569660"/>
              <a:gd name="connsiteX1" fmla="*/ 6515896 w 6515896"/>
              <a:gd name="connsiteY1" fmla="*/ 0 h 1569660"/>
              <a:gd name="connsiteX2" fmla="*/ 6515896 w 6515896"/>
              <a:gd name="connsiteY2" fmla="*/ 1569660 h 1569660"/>
              <a:gd name="connsiteX3" fmla="*/ 0 w 6515896"/>
              <a:gd name="connsiteY3" fmla="*/ 1569660 h 1569660"/>
              <a:gd name="connsiteX4" fmla="*/ 0 w 651589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1569660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613457" y="257633"/>
                  <a:pt x="6467505" y="890565"/>
                  <a:pt x="6515896" y="1569660"/>
                </a:cubicBezTo>
                <a:cubicBezTo>
                  <a:pt x="4119697" y="1404899"/>
                  <a:pt x="1326059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515896" h="1569660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490008" y="662121"/>
                  <a:pt x="6585308" y="1402874"/>
                  <a:pt x="6515896" y="1569660"/>
                </a:cubicBezTo>
                <a:cubicBezTo>
                  <a:pt x="5773674" y="1423800"/>
                  <a:pt x="157943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515896"/>
                      <a:gd name="connsiteY0" fmla="*/ 0 h 2308324"/>
                      <a:gd name="connsiteX1" fmla="*/ 6515896 w 6515896"/>
                      <a:gd name="connsiteY1" fmla="*/ 0 h 2308324"/>
                      <a:gd name="connsiteX2" fmla="*/ 6515896 w 6515896"/>
                      <a:gd name="connsiteY2" fmla="*/ 2308324 h 2308324"/>
                      <a:gd name="connsiteX3" fmla="*/ 0 w 6515896"/>
                      <a:gd name="connsiteY3" fmla="*/ 2308324 h 2308324"/>
                      <a:gd name="connsiteX4" fmla="*/ 0 w 6515896"/>
                      <a:gd name="connsiteY4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896" h="2308324" fill="none" extrusionOk="0">
                        <a:moveTo>
                          <a:pt x="0" y="0"/>
                        </a:moveTo>
                        <a:cubicBezTo>
                          <a:pt x="3134374" y="5222"/>
                          <a:pt x="4547068" y="24918"/>
                          <a:pt x="6515896" y="0"/>
                        </a:cubicBezTo>
                        <a:cubicBezTo>
                          <a:pt x="6354651" y="295473"/>
                          <a:pt x="6472136" y="1186317"/>
                          <a:pt x="6515896" y="2308324"/>
                        </a:cubicBezTo>
                        <a:cubicBezTo>
                          <a:pt x="4119697" y="2143563"/>
                          <a:pt x="1326059" y="2426474"/>
                          <a:pt x="0" y="2308324"/>
                        </a:cubicBezTo>
                        <a:cubicBezTo>
                          <a:pt x="-55725" y="1490219"/>
                          <a:pt x="17072" y="609588"/>
                          <a:pt x="0" y="0"/>
                        </a:cubicBezTo>
                        <a:close/>
                      </a:path>
                      <a:path w="6515896" h="2308324" stroke="0" extrusionOk="0">
                        <a:moveTo>
                          <a:pt x="0" y="0"/>
                        </a:moveTo>
                        <a:cubicBezTo>
                          <a:pt x="2742344" y="11849"/>
                          <a:pt x="5062017" y="-161459"/>
                          <a:pt x="6515896" y="0"/>
                        </a:cubicBezTo>
                        <a:cubicBezTo>
                          <a:pt x="6519026" y="699270"/>
                          <a:pt x="6414720" y="2031698"/>
                          <a:pt x="6515896" y="2308324"/>
                        </a:cubicBezTo>
                        <a:cubicBezTo>
                          <a:pt x="5773674" y="2162464"/>
                          <a:pt x="1579434" y="2230000"/>
                          <a:pt x="0" y="2308324"/>
                        </a:cubicBezTo>
                        <a:cubicBezTo>
                          <a:pt x="74291" y="1581858"/>
                          <a:pt x="168006" y="10773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nông nghiệp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ương thực, thực phẩm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phục vụ con người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607ED-3571-E628-57A5-DD3295CB5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0" y="419100"/>
            <a:ext cx="40386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586AC-1B78-46D3-968D-74E7E3086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5" y="3429000"/>
            <a:ext cx="41052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26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B39FB7-92AE-7990-3246-792740375C29}"/>
              </a:ext>
            </a:extLst>
          </p:cNvPr>
          <p:cNvSpPr txBox="1"/>
          <p:nvPr/>
        </p:nvSpPr>
        <p:spPr>
          <a:xfrm>
            <a:off x="5226787" y="2530253"/>
            <a:ext cx="6515896" cy="2308324"/>
          </a:xfrm>
          <a:custGeom>
            <a:avLst/>
            <a:gdLst>
              <a:gd name="connsiteX0" fmla="*/ 0 w 6515896"/>
              <a:gd name="connsiteY0" fmla="*/ 0 h 2062103"/>
              <a:gd name="connsiteX1" fmla="*/ 6515896 w 6515896"/>
              <a:gd name="connsiteY1" fmla="*/ 0 h 2062103"/>
              <a:gd name="connsiteX2" fmla="*/ 6515896 w 6515896"/>
              <a:gd name="connsiteY2" fmla="*/ 2062103 h 2062103"/>
              <a:gd name="connsiteX3" fmla="*/ 0 w 6515896"/>
              <a:gd name="connsiteY3" fmla="*/ 2062103 h 2062103"/>
              <a:gd name="connsiteX4" fmla="*/ 0 w 6515896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896" h="2062103" fill="none" extrusionOk="0">
                <a:moveTo>
                  <a:pt x="0" y="0"/>
                </a:moveTo>
                <a:cubicBezTo>
                  <a:pt x="3134374" y="5222"/>
                  <a:pt x="4547068" y="24918"/>
                  <a:pt x="6515896" y="0"/>
                </a:cubicBezTo>
                <a:cubicBezTo>
                  <a:pt x="6354651" y="602541"/>
                  <a:pt x="6472136" y="1321515"/>
                  <a:pt x="6515896" y="2062103"/>
                </a:cubicBezTo>
                <a:cubicBezTo>
                  <a:pt x="4119697" y="1897342"/>
                  <a:pt x="1326059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515896" h="2062103" stroke="0" extrusionOk="0">
                <a:moveTo>
                  <a:pt x="0" y="0"/>
                </a:moveTo>
                <a:cubicBezTo>
                  <a:pt x="2742344" y="11849"/>
                  <a:pt x="5062017" y="-161459"/>
                  <a:pt x="6515896" y="0"/>
                </a:cubicBezTo>
                <a:cubicBezTo>
                  <a:pt x="6519026" y="760657"/>
                  <a:pt x="6414720" y="1587749"/>
                  <a:pt x="6515896" y="2062103"/>
                </a:cubicBezTo>
                <a:cubicBezTo>
                  <a:pt x="5773674" y="1916243"/>
                  <a:pt x="1579434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custGeom>
                    <a:avLst/>
                    <a:gdLst>
                      <a:gd name="connsiteX0" fmla="*/ 0 w 6515896"/>
                      <a:gd name="connsiteY0" fmla="*/ 0 h 2308324"/>
                      <a:gd name="connsiteX1" fmla="*/ 6515896 w 6515896"/>
                      <a:gd name="connsiteY1" fmla="*/ 0 h 2308324"/>
                      <a:gd name="connsiteX2" fmla="*/ 6515896 w 6515896"/>
                      <a:gd name="connsiteY2" fmla="*/ 2308324 h 2308324"/>
                      <a:gd name="connsiteX3" fmla="*/ 0 w 6515896"/>
                      <a:gd name="connsiteY3" fmla="*/ 2308324 h 2308324"/>
                      <a:gd name="connsiteX4" fmla="*/ 0 w 6515896"/>
                      <a:gd name="connsiteY4" fmla="*/ 0 h 230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15896" h="2308324" fill="none" extrusionOk="0">
                        <a:moveTo>
                          <a:pt x="0" y="0"/>
                        </a:moveTo>
                        <a:cubicBezTo>
                          <a:pt x="3134374" y="5222"/>
                          <a:pt x="4547068" y="24918"/>
                          <a:pt x="6515896" y="0"/>
                        </a:cubicBezTo>
                        <a:cubicBezTo>
                          <a:pt x="6354651" y="295473"/>
                          <a:pt x="6472136" y="1186317"/>
                          <a:pt x="6515896" y="2308324"/>
                        </a:cubicBezTo>
                        <a:cubicBezTo>
                          <a:pt x="4119697" y="2143563"/>
                          <a:pt x="1326059" y="2426474"/>
                          <a:pt x="0" y="2308324"/>
                        </a:cubicBezTo>
                        <a:cubicBezTo>
                          <a:pt x="-55725" y="1490219"/>
                          <a:pt x="17072" y="609588"/>
                          <a:pt x="0" y="0"/>
                        </a:cubicBezTo>
                        <a:close/>
                      </a:path>
                      <a:path w="6515896" h="2308324" stroke="0" extrusionOk="0">
                        <a:moveTo>
                          <a:pt x="0" y="0"/>
                        </a:moveTo>
                        <a:cubicBezTo>
                          <a:pt x="2742344" y="11849"/>
                          <a:pt x="5062017" y="-161459"/>
                          <a:pt x="6515896" y="0"/>
                        </a:cubicBezTo>
                        <a:cubicBezTo>
                          <a:pt x="6519026" y="699270"/>
                          <a:pt x="6414720" y="2031698"/>
                          <a:pt x="6515896" y="2308324"/>
                        </a:cubicBezTo>
                        <a:cubicBezTo>
                          <a:pt x="5773674" y="2162464"/>
                          <a:pt x="1579434" y="2230000"/>
                          <a:pt x="0" y="2308324"/>
                        </a:cubicBezTo>
                        <a:cubicBezTo>
                          <a:pt x="74291" y="1581858"/>
                          <a:pt x="168006" y="10773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Hoạt động sản xuất thủ công, công nghiệp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74FF5-0465-C044-8284-5479277B4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17" y="497274"/>
            <a:ext cx="3960335" cy="2931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D42D1-E5DB-EC08-8AB3-F2419B9D0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7" y="3684415"/>
            <a:ext cx="4183539" cy="2992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97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</TotalTime>
  <Words>559</Words>
  <Application>Microsoft Office PowerPoint</Application>
  <PresentationFormat>Widescreen</PresentationFormat>
  <Paragraphs>73</Paragraphs>
  <Slides>21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#9Slide03 AmpleSoft Bold</vt:lpstr>
      <vt:lpstr>等线</vt:lpstr>
      <vt:lpstr>UTM Than Chien Tranh</vt:lpstr>
      <vt:lpstr>印品黑体</vt:lpstr>
      <vt:lpstr>Arial</vt:lpstr>
      <vt:lpstr>Calibri</vt:lpstr>
      <vt:lpstr>Calibri Light</vt:lpstr>
      <vt:lpstr>Cambria</vt:lpstr>
      <vt:lpstr>Georgia</vt:lpstr>
      <vt:lpstr>Nunito Black</vt:lpstr>
      <vt:lpstr>Open Sans Extrabold</vt:lpstr>
      <vt:lpstr>Open Sans Light</vt:lpstr>
      <vt:lpstr>Open Sans SemiBold</vt:lpstr>
      <vt:lpstr>Times New Roman</vt:lpstr>
      <vt:lpstr>Vladimir Script</vt:lpstr>
      <vt:lpstr>1_Office Theme</vt:lpstr>
      <vt:lpstr>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anh nguyễn</cp:lastModifiedBy>
  <cp:revision>108</cp:revision>
  <dcterms:created xsi:type="dcterms:W3CDTF">2022-10-21T05:48:11Z</dcterms:created>
  <dcterms:modified xsi:type="dcterms:W3CDTF">2022-11-06T12:01:54Z</dcterms:modified>
</cp:coreProperties>
</file>