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5"/>
  </p:notesMasterIdLst>
  <p:sldIdLst>
    <p:sldId id="303" r:id="rId2"/>
    <p:sldId id="293" r:id="rId3"/>
    <p:sldId id="257" r:id="rId4"/>
    <p:sldId id="259" r:id="rId5"/>
    <p:sldId id="313" r:id="rId6"/>
    <p:sldId id="260" r:id="rId7"/>
    <p:sldId id="305" r:id="rId8"/>
    <p:sldId id="261" r:id="rId9"/>
    <p:sldId id="262" r:id="rId10"/>
    <p:sldId id="296" r:id="rId11"/>
    <p:sldId id="306" r:id="rId12"/>
    <p:sldId id="298" r:id="rId13"/>
    <p:sldId id="308" r:id="rId14"/>
    <p:sldId id="267" r:id="rId15"/>
    <p:sldId id="299" r:id="rId16"/>
    <p:sldId id="309" r:id="rId17"/>
    <p:sldId id="310" r:id="rId18"/>
    <p:sldId id="311" r:id="rId19"/>
    <p:sldId id="312" r:id="rId20"/>
    <p:sldId id="297" r:id="rId21"/>
    <p:sldId id="301" r:id="rId22"/>
    <p:sldId id="302" r:id="rId23"/>
    <p:sldId id="284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652" autoAdjust="0"/>
    <p:restoredTop sz="94660"/>
  </p:normalViewPr>
  <p:slideViewPr>
    <p:cSldViewPr snapToGrid="0">
      <p:cViewPr>
        <p:scale>
          <a:sx n="10" d="100"/>
          <a:sy n="10" d="100"/>
        </p:scale>
        <p:origin x="2304" y="154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B18213-A26E-4229-9EF8-AC850BAF0A57}" type="datetimeFigureOut">
              <a:rPr lang="en-US" smtClean="0"/>
              <a:t>13/11/2022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E5043A-E829-464F-9559-C506B0CFCC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25434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509350-700E-4B0C-A3E5-C1D9554BB8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95FB096-5C12-4D67-9A50-27E1F7F99E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5A4A05-0477-4D9E-A8DB-731A2BD50E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325E0-8F25-4BC0-ADD0-87EF17F80CAD}" type="datetimeFigureOut">
              <a:rPr lang="en-US" smtClean="0"/>
              <a:t>13/11/2022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C7CB5D-2637-421C-B549-485DE900B9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F9F00F-B768-4068-B350-E434E40B8C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A58AF-24B6-4497-A32B-0C9CE7E8C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14102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117A70-5DF0-4706-BE97-83CEB60724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279E524-5B41-4E0F-B34D-657C6152FC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66EED4-FE8F-471A-B4C5-9F11D9177E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325E0-8F25-4BC0-ADD0-87EF17F80CAD}" type="datetimeFigureOut">
              <a:rPr lang="en-US" smtClean="0"/>
              <a:t>13/11/2022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CD0A23-611E-4FF7-A46E-75C1BA08A7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8C4916-7F47-4A0E-AFCA-3213F13F85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A58AF-24B6-4497-A32B-0C9CE7E8C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85842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E23A9D7-7BB4-4421-88D5-027FE48D161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4D12F70-FBF9-4564-8CBD-5D21E1650B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7164B2-7A17-4FC3-95C7-182EBA991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325E0-8F25-4BC0-ADD0-87EF17F80CAD}" type="datetimeFigureOut">
              <a:rPr lang="en-US" smtClean="0"/>
              <a:t>13/11/2022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91C72C-44BD-44E1-9058-C64C8CB56E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DDA14B-2151-42B8-A27C-F14E1DA478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A58AF-24B6-4497-A32B-0C9CE7E8C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89208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29F497-ADE5-44AD-9B5C-12C5D94BEB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E5E7B7-14A7-4AEE-A40D-9DFA2CA515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13D514-E1C1-4667-91D0-8A7B2C58A7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325E0-8F25-4BC0-ADD0-87EF17F80CAD}" type="datetimeFigureOut">
              <a:rPr lang="en-US" smtClean="0"/>
              <a:t>13/11/2022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7B63D8-9E4F-43DA-8B36-53E5D44051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1707D3-F83F-45BB-86AA-F8CDC32CDA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A58AF-24B6-4497-A32B-0C9CE7E8C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52217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6D43F2-68F2-451B-936B-7E740A9E02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4629C5-A859-4AC2-B016-6B053451CA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E89A62-E802-4D13-8A76-2A7646437F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325E0-8F25-4BC0-ADD0-87EF17F80CAD}" type="datetimeFigureOut">
              <a:rPr lang="en-US" smtClean="0"/>
              <a:t>13/11/2022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4A9199-291E-44A7-BED3-C6263BAC1C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A6A6BC-FCBB-4D8C-AA6A-EA9B8E2FA9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A58AF-24B6-4497-A32B-0C9CE7E8C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56945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BA10B5-DB23-4E33-B736-161657400E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9C0811-2C17-492A-BE42-FB301509C43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5FA9F3-2A5C-4E0E-B47B-0E6381F1B0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631903-ED01-49C1-A7AE-569F4B3530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325E0-8F25-4BC0-ADD0-87EF17F80CAD}" type="datetimeFigureOut">
              <a:rPr lang="en-US" smtClean="0"/>
              <a:t>13/11/2022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563C52-21EF-4DC5-BA8A-FB7687386C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8D0B79-BF35-4E75-B826-37157BC600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A58AF-24B6-4497-A32B-0C9CE7E8C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46246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39DE74-8031-4332-8E16-3409E2C7EC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9FDC92-24BF-48A5-AB77-35421E2D84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EC0D8D8-D2AD-4D40-A50E-F5FDC9765A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5379F8E-2343-4787-8CB2-CA9F4B1BF6A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A671229-BFD5-4122-8DEB-286482231E0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ECD559C-289E-406C-A9F8-0B8D213EDC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325E0-8F25-4BC0-ADD0-87EF17F80CAD}" type="datetimeFigureOut">
              <a:rPr lang="en-US" smtClean="0"/>
              <a:t>13/11/2022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18DC19D-B160-4B22-B4E6-7B87291FA9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4E00B05-62D7-4898-9CC6-471BC0294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A58AF-24B6-4497-A32B-0C9CE7E8C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61649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8E807E-ECD4-4B27-A799-A20627211B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90F5F57-B950-4801-9F75-A326E47F3A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325E0-8F25-4BC0-ADD0-87EF17F80CAD}" type="datetimeFigureOut">
              <a:rPr lang="en-US" smtClean="0"/>
              <a:t>13/11/2022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B8A790C-CE61-4CFE-9EC7-F541DC9F4C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8DBEF2D-B19A-48C9-BB06-72983D20AB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A58AF-24B6-4497-A32B-0C9CE7E8C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85333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C0122E-0E2E-46B0-A3DC-0A42EC85C2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325E0-8F25-4BC0-ADD0-87EF17F80CAD}" type="datetimeFigureOut">
              <a:rPr lang="en-US" smtClean="0"/>
              <a:t>13/11/2022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5FA9ECA-94A7-4F30-A71D-D8716A85BB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CD885A-E635-4E4B-91BD-42210EBBF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A58AF-24B6-4497-A32B-0C9CE7E8C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87425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F6D3D8-330B-40CF-BAA1-832D9582D3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1E54ED-B6B5-49DC-ADF0-8B0B36BB45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736CEA5-8091-4C7C-B74E-6705BC2EBF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2783EA5-A629-487C-9BE5-597FDEF325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325E0-8F25-4BC0-ADD0-87EF17F80CAD}" type="datetimeFigureOut">
              <a:rPr lang="en-US" smtClean="0"/>
              <a:t>13/11/2022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9D0DD7-D414-4006-910E-3BF43BA798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0D499A-5565-4E7B-A65F-AF9E5A16C5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A58AF-24B6-4497-A32B-0C9CE7E8C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6887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4A9340-D308-4C9F-BFD3-B349FE80B0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9A6672E-850B-4ADC-8B76-F56BB091F7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921A86-6D7D-4587-A214-3230EB881B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291C2F-4234-4789-AE81-88F08EEECF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325E0-8F25-4BC0-ADD0-87EF17F80CAD}" type="datetimeFigureOut">
              <a:rPr lang="en-US" smtClean="0"/>
              <a:t>13/11/2022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A54AAD-31FB-4CD5-B625-1A83C7D384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D839D6-E2CC-453D-A3DD-C727590257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A58AF-24B6-4497-A32B-0C9CE7E8C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16552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993B65D-6905-4436-B008-309F5580E8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218471-A023-4997-A3CC-A775C02785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F0CE99-F86D-4D30-93D0-B7BCB2BE152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6325E0-8F25-4BC0-ADD0-87EF17F80CAD}" type="datetimeFigureOut">
              <a:rPr lang="en-US" smtClean="0"/>
              <a:t>13/11/2022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816C23-6405-4FA7-87DB-C944DB9733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779DC0-A053-4865-B989-7CF0C0035A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AA58AF-24B6-4497-A32B-0C9CE7E8C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05666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em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3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emf"/><Relationship Id="rId4" Type="http://schemas.openxmlformats.org/officeDocument/2006/relationships/image" Target="../media/image19.em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1.em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0.emf"/><Relationship Id="rId5" Type="http://schemas.openxmlformats.org/officeDocument/2006/relationships/image" Target="../media/image2.png"/><Relationship Id="rId4" Type="http://schemas.openxmlformats.org/officeDocument/2006/relationships/image" Target="../media/image29.emf"/><Relationship Id="rId9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5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3.emf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microsoft.com/office/2007/relationships/hdphoto" Target="../media/hdphoto3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16.png"/><Relationship Id="rId5" Type="http://schemas.openxmlformats.org/officeDocument/2006/relationships/image" Target="../media/image12.png"/><Relationship Id="rId10" Type="http://schemas.microsoft.com/office/2007/relationships/hdphoto" Target="../media/hdphoto2.wdp"/><Relationship Id="rId4" Type="http://schemas.openxmlformats.org/officeDocument/2006/relationships/image" Target="../media/image11.png"/><Relationship Id="rId9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emf"/><Relationship Id="rId4" Type="http://schemas.openxmlformats.org/officeDocument/2006/relationships/image" Target="../media/image19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B62F3B9-C78F-4098-8D35-FB49C2B2FD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14" y="0"/>
            <a:ext cx="12215813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D038CE0-6875-466E-B5CD-77C95F6DE8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38400" y="2161541"/>
            <a:ext cx="7315200" cy="251314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D8CA188-944A-4935-8354-04BDCAF46F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39200" y="2161541"/>
            <a:ext cx="2209800" cy="319224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3D1D8E7-8F7C-44D4-B043-87A8FF3D70BF}"/>
              </a:ext>
            </a:extLst>
          </p:cNvPr>
          <p:cNvSpPr txBox="1"/>
          <p:nvPr/>
        </p:nvSpPr>
        <p:spPr>
          <a:xfrm>
            <a:off x="3502152" y="2817948"/>
            <a:ext cx="57790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i="1" dirty="0" err="1">
                <a:solidFill>
                  <a:srgbClr val="FFC000"/>
                </a:solidFill>
                <a:latin typeface="Georgia" panose="02040502050405020303" pitchFamily="18" charset="0"/>
                <a:ea typeface="Segoe UI Symbol" panose="020B0502040204020203" pitchFamily="34" charset="0"/>
              </a:rPr>
              <a:t>Khởi</a:t>
            </a:r>
            <a:r>
              <a:rPr lang="en-US" sz="7200" b="1" i="1" dirty="0">
                <a:solidFill>
                  <a:srgbClr val="FFC000"/>
                </a:solidFill>
                <a:latin typeface="Georgia" panose="02040502050405020303" pitchFamily="18" charset="0"/>
                <a:ea typeface="Segoe UI Symbol" panose="020B0502040204020203" pitchFamily="34" charset="0"/>
              </a:rPr>
              <a:t> </a:t>
            </a:r>
            <a:r>
              <a:rPr lang="en-US" sz="7200" b="1" i="1" dirty="0" err="1">
                <a:solidFill>
                  <a:srgbClr val="FFC000"/>
                </a:solidFill>
                <a:latin typeface="Georgia" panose="02040502050405020303" pitchFamily="18" charset="0"/>
                <a:ea typeface="Segoe UI Symbol" panose="020B0502040204020203" pitchFamily="34" charset="0"/>
              </a:rPr>
              <a:t>động</a:t>
            </a:r>
            <a:endParaRPr lang="en-US" sz="7200" b="1" i="1" dirty="0">
              <a:solidFill>
                <a:srgbClr val="FFC000"/>
              </a:solidFill>
              <a:latin typeface="Georgia" panose="02040502050405020303" pitchFamily="18" charset="0"/>
              <a:ea typeface="Segoe UI Symbol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34691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8D793BA5-8222-4213-AEFF-02FEB2E497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13" y="0"/>
            <a:ext cx="12215813" cy="685800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FA3A6D4F-9D67-4B20-B500-8294818B73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0029" y="-3830874"/>
            <a:ext cx="8751940" cy="1178142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25FA937B-5AA6-47C9-A540-2227B4250C78}"/>
              </a:ext>
            </a:extLst>
          </p:cNvPr>
          <p:cNvGrpSpPr/>
          <p:nvPr/>
        </p:nvGrpSpPr>
        <p:grpSpPr>
          <a:xfrm>
            <a:off x="1966322" y="136276"/>
            <a:ext cx="9534797" cy="1270595"/>
            <a:chOff x="1905000" y="450289"/>
            <a:chExt cx="8382000" cy="2394208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B96785F7-945F-4188-8562-550076C4A763}"/>
                </a:ext>
              </a:extLst>
            </p:cNvPr>
            <p:cNvGrpSpPr/>
            <p:nvPr/>
          </p:nvGrpSpPr>
          <p:grpSpPr>
            <a:xfrm>
              <a:off x="1905000" y="450289"/>
              <a:ext cx="8382000" cy="1530911"/>
              <a:chOff x="2368419" y="-1613946"/>
              <a:chExt cx="7346706" cy="1338735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5" name="Rectangle: Diagonal Corners Rounded 4">
                <a:extLst>
                  <a:ext uri="{FF2B5EF4-FFF2-40B4-BE49-F238E27FC236}">
                    <a16:creationId xmlns:a16="http://schemas.microsoft.com/office/drawing/2014/main" id="{904F1DB8-4EB6-4756-9B94-F17BA31994BF}"/>
                  </a:ext>
                </a:extLst>
              </p:cNvPr>
              <p:cNvSpPr/>
              <p:nvPr/>
            </p:nvSpPr>
            <p:spPr>
              <a:xfrm>
                <a:off x="2453058" y="-1512534"/>
                <a:ext cx="7262067" cy="1237323"/>
              </a:xfrm>
              <a:prstGeom prst="round2DiagRect">
                <a:avLst>
                  <a:gd name="adj1" fmla="val 50000"/>
                  <a:gd name="adj2" fmla="val 13343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" name="Rectangle: Diagonal Corners Rounded 39">
                <a:extLst>
                  <a:ext uri="{FF2B5EF4-FFF2-40B4-BE49-F238E27FC236}">
                    <a16:creationId xmlns:a16="http://schemas.microsoft.com/office/drawing/2014/main" id="{BD0EAFBE-2AE9-489B-9B30-E923BA2D6D06}"/>
                  </a:ext>
                </a:extLst>
              </p:cNvPr>
              <p:cNvSpPr/>
              <p:nvPr/>
            </p:nvSpPr>
            <p:spPr>
              <a:xfrm>
                <a:off x="2368419" y="-1613946"/>
                <a:ext cx="7262067" cy="1237323"/>
              </a:xfrm>
              <a:prstGeom prst="round2DiagRect">
                <a:avLst>
                  <a:gd name="adj1" fmla="val 50000"/>
                  <a:gd name="adj2" fmla="val 13343"/>
                </a:avLst>
              </a:prstGeom>
              <a:noFill/>
              <a:ln w="50800">
                <a:solidFill>
                  <a:srgbClr val="FFC23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AE409B3E-F450-4FFE-8A25-9B7B5F82D1F8}"/>
                </a:ext>
              </a:extLst>
            </p:cNvPr>
            <p:cNvSpPr txBox="1"/>
            <p:nvPr/>
          </p:nvSpPr>
          <p:spPr>
            <a:xfrm>
              <a:off x="1929967" y="566260"/>
              <a:ext cx="8285434" cy="2278237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7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2.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Lợi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ích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của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một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số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hoạt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động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sản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xuất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thủ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công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43" name="Speech Bubble: Rectangle with Corners Rounded 42">
            <a:extLst>
              <a:ext uri="{FF2B5EF4-FFF2-40B4-BE49-F238E27FC236}">
                <a16:creationId xmlns:a16="http://schemas.microsoft.com/office/drawing/2014/main" id="{F6AFFC89-B360-443B-BD34-45DC88E4A956}"/>
              </a:ext>
            </a:extLst>
          </p:cNvPr>
          <p:cNvSpPr/>
          <p:nvPr/>
        </p:nvSpPr>
        <p:spPr>
          <a:xfrm flipH="1">
            <a:off x="7105995" y="2212307"/>
            <a:ext cx="5053409" cy="1047805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xuất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thủ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ích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lợi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CD619AA-DECA-1B4C-7B0B-74F88163ED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287" y="997067"/>
            <a:ext cx="6653608" cy="5635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6043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E9EAC02-8BDD-291E-ED9E-853FB93730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14" y="0"/>
            <a:ext cx="12215813" cy="6858000"/>
          </a:xfrm>
          <a:prstGeom prst="rect">
            <a:avLst/>
          </a:prstGeom>
        </p:spPr>
      </p:pic>
      <p:graphicFrame>
        <p:nvGraphicFramePr>
          <p:cNvPr id="2" name="Table 3">
            <a:extLst>
              <a:ext uri="{FF2B5EF4-FFF2-40B4-BE49-F238E27FC236}">
                <a16:creationId xmlns:a16="http://schemas.microsoft.com/office/drawing/2014/main" id="{D3B7314D-455D-03F1-C19E-258108480B7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89800713"/>
              </p:ext>
            </p:extLst>
          </p:nvPr>
        </p:nvGraphicFramePr>
        <p:xfrm>
          <a:off x="613314" y="1000606"/>
          <a:ext cx="10965372" cy="485678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83829">
                  <a:extLst>
                    <a:ext uri="{9D8B030D-6E8A-4147-A177-3AD203B41FA5}">
                      <a16:colId xmlns:a16="http://schemas.microsoft.com/office/drawing/2014/main" val="95104766"/>
                    </a:ext>
                  </a:extLst>
                </a:gridCol>
                <a:gridCol w="3162456">
                  <a:extLst>
                    <a:ext uri="{9D8B030D-6E8A-4147-A177-3AD203B41FA5}">
                      <a16:colId xmlns:a16="http://schemas.microsoft.com/office/drawing/2014/main" val="537763455"/>
                    </a:ext>
                  </a:extLst>
                </a:gridCol>
                <a:gridCol w="6519087">
                  <a:extLst>
                    <a:ext uri="{9D8B030D-6E8A-4147-A177-3AD203B41FA5}">
                      <a16:colId xmlns:a16="http://schemas.microsoft.com/office/drawing/2014/main" val="2981750534"/>
                    </a:ext>
                  </a:extLst>
                </a:gridCol>
              </a:tblGrid>
              <a:tr h="1420419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/>
                        <a:t>Hình</a:t>
                      </a:r>
                      <a:endParaRPr lang="en-US" sz="3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/>
                        <a:t>Sản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phẩm</a:t>
                      </a:r>
                      <a:endParaRPr lang="en-US" sz="3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/>
                        <a:t>Ích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lợi</a:t>
                      </a:r>
                      <a:endParaRPr lang="en-US" sz="32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91356165"/>
                  </a:ext>
                </a:extLst>
              </a:tr>
              <a:tr h="859092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42471024"/>
                  </a:ext>
                </a:extLst>
              </a:tr>
              <a:tr h="859092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32098693"/>
                  </a:ext>
                </a:extLst>
              </a:tr>
              <a:tr h="859092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30836535"/>
                  </a:ext>
                </a:extLst>
              </a:tr>
              <a:tr h="859092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7051844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605081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4A66DE39-8E0B-4C37-9516-1B5603FE64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14" y="0"/>
            <a:ext cx="12215813" cy="6858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6A7E6AD-5E08-424B-922C-C9221C63D8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2400" y="46896"/>
            <a:ext cx="6139538" cy="82647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E4543D1-A80B-491E-AD48-899EB61FE5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7960" y="1266612"/>
            <a:ext cx="3312697" cy="4116750"/>
          </a:xfrm>
          <a:prstGeom prst="rect">
            <a:avLst/>
          </a:prstGeom>
        </p:spPr>
      </p:pic>
      <p:graphicFrame>
        <p:nvGraphicFramePr>
          <p:cNvPr id="2" name="Table 3">
            <a:extLst>
              <a:ext uri="{FF2B5EF4-FFF2-40B4-BE49-F238E27FC236}">
                <a16:creationId xmlns:a16="http://schemas.microsoft.com/office/drawing/2014/main" id="{36FCDADA-C93D-92ED-1D0C-E778F95C00F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94943185"/>
              </p:ext>
            </p:extLst>
          </p:nvPr>
        </p:nvGraphicFramePr>
        <p:xfrm>
          <a:off x="298089" y="1047404"/>
          <a:ext cx="11622362" cy="56360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65446">
                  <a:extLst>
                    <a:ext uri="{9D8B030D-6E8A-4147-A177-3AD203B41FA5}">
                      <a16:colId xmlns:a16="http://schemas.microsoft.com/office/drawing/2014/main" val="95104766"/>
                    </a:ext>
                  </a:extLst>
                </a:gridCol>
                <a:gridCol w="2527069">
                  <a:extLst>
                    <a:ext uri="{9D8B030D-6E8A-4147-A177-3AD203B41FA5}">
                      <a16:colId xmlns:a16="http://schemas.microsoft.com/office/drawing/2014/main" val="537763455"/>
                    </a:ext>
                  </a:extLst>
                </a:gridCol>
                <a:gridCol w="8129847">
                  <a:extLst>
                    <a:ext uri="{9D8B030D-6E8A-4147-A177-3AD203B41FA5}">
                      <a16:colId xmlns:a16="http://schemas.microsoft.com/office/drawing/2014/main" val="2981750534"/>
                    </a:ext>
                  </a:extLst>
                </a:gridCol>
              </a:tblGrid>
              <a:tr h="76831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/>
                        <a:t>Hình</a:t>
                      </a:r>
                      <a:endParaRPr lang="en-US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/>
                        <a:t>Sản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phẩm</a:t>
                      </a:r>
                      <a:endParaRPr lang="en-US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/>
                        <a:t>Ích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lợi</a:t>
                      </a:r>
                      <a:endParaRPr lang="en-US" sz="28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91356165"/>
                  </a:ext>
                </a:extLst>
              </a:tr>
              <a:tr h="1259698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42471024"/>
                  </a:ext>
                </a:extLst>
              </a:tr>
              <a:tr h="1226305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32098693"/>
                  </a:ext>
                </a:extLst>
              </a:tr>
              <a:tr h="1275378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30836535"/>
                  </a:ext>
                </a:extLst>
              </a:tr>
              <a:tr h="1106337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70518443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9CE11AF0-6060-DBB9-3D91-B8BEE3AABC86}"/>
              </a:ext>
            </a:extLst>
          </p:cNvPr>
          <p:cNvSpPr txBox="1"/>
          <p:nvPr/>
        </p:nvSpPr>
        <p:spPr>
          <a:xfrm flipH="1">
            <a:off x="1406038" y="2252244"/>
            <a:ext cx="19952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Đồ</a:t>
            </a:r>
            <a:r>
              <a:rPr lang="en-US" sz="2400" dirty="0"/>
              <a:t> </a:t>
            </a:r>
            <a:r>
              <a:rPr lang="en-US" sz="2400" dirty="0" err="1"/>
              <a:t>gồm</a:t>
            </a:r>
            <a:r>
              <a:rPr lang="en-US" sz="2400" dirty="0"/>
              <a:t> </a:t>
            </a:r>
            <a:r>
              <a:rPr lang="en-US" sz="2400" dirty="0" err="1"/>
              <a:t>sứ</a:t>
            </a:r>
            <a:endParaRPr lang="en-US" sz="2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E7F1672-A2B8-71F3-5B89-0167D04D7B03}"/>
              </a:ext>
            </a:extLst>
          </p:cNvPr>
          <p:cNvSpPr txBox="1"/>
          <p:nvPr/>
        </p:nvSpPr>
        <p:spPr>
          <a:xfrm flipH="1">
            <a:off x="1406038" y="3362604"/>
            <a:ext cx="30600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Các</a:t>
            </a:r>
            <a:r>
              <a:rPr lang="en-US" sz="2400" dirty="0"/>
              <a:t> </a:t>
            </a:r>
            <a:r>
              <a:rPr lang="en-US" sz="2400" dirty="0" err="1"/>
              <a:t>sản</a:t>
            </a:r>
            <a:r>
              <a:rPr lang="en-US" sz="2400" dirty="0"/>
              <a:t> </a:t>
            </a:r>
            <a:r>
              <a:rPr lang="en-US" sz="2400" dirty="0" err="1"/>
              <a:t>phẩm</a:t>
            </a:r>
            <a:r>
              <a:rPr lang="en-US" sz="2400" dirty="0"/>
              <a:t> </a:t>
            </a:r>
          </a:p>
          <a:p>
            <a:r>
              <a:rPr lang="en-US" sz="2400" dirty="0"/>
              <a:t>    </a:t>
            </a:r>
            <a:r>
              <a:rPr lang="en-US" sz="2400" dirty="0" err="1"/>
              <a:t>thổ</a:t>
            </a:r>
            <a:r>
              <a:rPr lang="en-US" sz="2400" dirty="0"/>
              <a:t> </a:t>
            </a:r>
            <a:r>
              <a:rPr lang="en-US" sz="2400" dirty="0" err="1"/>
              <a:t>cẩm</a:t>
            </a:r>
            <a:endParaRPr lang="en-US" sz="2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A198DCC-92AD-28AF-D455-40DA3A5E0F2C}"/>
              </a:ext>
            </a:extLst>
          </p:cNvPr>
          <p:cNvSpPr txBox="1"/>
          <p:nvPr/>
        </p:nvSpPr>
        <p:spPr>
          <a:xfrm flipH="1">
            <a:off x="1406037" y="4638142"/>
            <a:ext cx="30600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Đồ</a:t>
            </a:r>
            <a:r>
              <a:rPr lang="en-US" sz="2400" dirty="0"/>
              <a:t> </a:t>
            </a:r>
            <a:r>
              <a:rPr lang="en-US" sz="2400" dirty="0" err="1"/>
              <a:t>mây</a:t>
            </a:r>
            <a:r>
              <a:rPr lang="en-US" sz="2400" dirty="0"/>
              <a:t> </a:t>
            </a:r>
            <a:r>
              <a:rPr lang="en-US" sz="2400" dirty="0" err="1"/>
              <a:t>tre</a:t>
            </a:r>
            <a:r>
              <a:rPr lang="en-US" sz="2400" dirty="0"/>
              <a:t> </a:t>
            </a:r>
            <a:r>
              <a:rPr lang="en-US" sz="2400" dirty="0" err="1"/>
              <a:t>đan</a:t>
            </a:r>
            <a:endParaRPr lang="en-US" sz="24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1BC19C0-F728-40CC-17C1-89603D4D97D0}"/>
              </a:ext>
            </a:extLst>
          </p:cNvPr>
          <p:cNvSpPr txBox="1"/>
          <p:nvPr/>
        </p:nvSpPr>
        <p:spPr>
          <a:xfrm flipH="1">
            <a:off x="1406037" y="5776605"/>
            <a:ext cx="30600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Tranh</a:t>
            </a:r>
            <a:r>
              <a:rPr lang="en-US" sz="2400" dirty="0"/>
              <a:t> ( </a:t>
            </a:r>
            <a:r>
              <a:rPr lang="en-US" sz="2400" dirty="0" err="1"/>
              <a:t>Đông</a:t>
            </a:r>
            <a:r>
              <a:rPr lang="en-US" sz="2400" dirty="0"/>
              <a:t> </a:t>
            </a:r>
            <a:r>
              <a:rPr lang="en-US" sz="2400" dirty="0" err="1"/>
              <a:t>Hồ</a:t>
            </a:r>
            <a:r>
              <a:rPr lang="en-US" sz="2400" dirty="0"/>
              <a:t>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C3834D4-1FC7-7797-8DDF-E835BBC6A88E}"/>
              </a:ext>
            </a:extLst>
          </p:cNvPr>
          <p:cNvSpPr txBox="1"/>
          <p:nvPr/>
        </p:nvSpPr>
        <p:spPr>
          <a:xfrm flipH="1">
            <a:off x="3870241" y="1866830"/>
            <a:ext cx="79691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- </a:t>
            </a:r>
            <a:r>
              <a:rPr lang="en-US" sz="2400" dirty="0" err="1"/>
              <a:t>Các</a:t>
            </a:r>
            <a:r>
              <a:rPr lang="en-US" sz="2400" dirty="0"/>
              <a:t> </a:t>
            </a:r>
            <a:r>
              <a:rPr lang="en-US" sz="2400" dirty="0" err="1"/>
              <a:t>đồ</a:t>
            </a:r>
            <a:r>
              <a:rPr lang="en-US" sz="2400" dirty="0"/>
              <a:t> </a:t>
            </a:r>
            <a:r>
              <a:rPr lang="en-US" sz="2400" dirty="0" err="1"/>
              <a:t>dùng</a:t>
            </a:r>
            <a:r>
              <a:rPr lang="en-US" sz="2400" dirty="0"/>
              <a:t>, </a:t>
            </a:r>
            <a:r>
              <a:rPr lang="en-US" sz="2400" dirty="0" err="1"/>
              <a:t>đồ</a:t>
            </a:r>
            <a:r>
              <a:rPr lang="en-US" sz="2400" dirty="0"/>
              <a:t> </a:t>
            </a:r>
            <a:r>
              <a:rPr lang="en-US" sz="2400" dirty="0" err="1"/>
              <a:t>trang</a:t>
            </a:r>
            <a:r>
              <a:rPr lang="en-US" sz="2400" dirty="0"/>
              <a:t> </a:t>
            </a:r>
            <a:r>
              <a:rPr lang="en-US" sz="2400" dirty="0" err="1"/>
              <a:t>trí</a:t>
            </a:r>
            <a:r>
              <a:rPr lang="en-US" sz="2400" dirty="0"/>
              <a:t> </a:t>
            </a:r>
            <a:r>
              <a:rPr lang="en-US" sz="2400" dirty="0" err="1"/>
              <a:t>bằng</a:t>
            </a:r>
            <a:r>
              <a:rPr lang="en-US" sz="2400" dirty="0"/>
              <a:t> </a:t>
            </a:r>
            <a:r>
              <a:rPr lang="en-US" sz="2400" dirty="0" err="1"/>
              <a:t>gốm</a:t>
            </a:r>
            <a:r>
              <a:rPr lang="en-US" sz="2400" dirty="0"/>
              <a:t>, </a:t>
            </a:r>
            <a:r>
              <a:rPr lang="en-US" sz="2400" dirty="0" err="1"/>
              <a:t>sứ</a:t>
            </a:r>
            <a:r>
              <a:rPr lang="en-US" sz="2400" dirty="0"/>
              <a:t> ( </a:t>
            </a:r>
            <a:r>
              <a:rPr lang="en-US" sz="2400" dirty="0" err="1"/>
              <a:t>lọ</a:t>
            </a:r>
            <a:r>
              <a:rPr lang="en-US" sz="2400" dirty="0"/>
              <a:t> </a:t>
            </a:r>
            <a:r>
              <a:rPr lang="en-US" sz="2400" dirty="0" err="1"/>
              <a:t>hoa</a:t>
            </a:r>
            <a:r>
              <a:rPr lang="en-US" sz="2400" dirty="0"/>
              <a:t>, </a:t>
            </a:r>
            <a:r>
              <a:rPr lang="en-US" sz="2400" dirty="0" err="1"/>
              <a:t>bát</a:t>
            </a:r>
            <a:r>
              <a:rPr lang="en-US" sz="2400" dirty="0"/>
              <a:t> </a:t>
            </a:r>
            <a:r>
              <a:rPr lang="en-US" sz="2400" dirty="0" err="1"/>
              <a:t>đĩa</a:t>
            </a:r>
            <a:r>
              <a:rPr lang="en-US" sz="2400" dirty="0"/>
              <a:t>, </a:t>
            </a:r>
            <a:r>
              <a:rPr lang="en-US" sz="2400" dirty="0" err="1"/>
              <a:t>tranh</a:t>
            </a:r>
            <a:r>
              <a:rPr lang="en-US" sz="2400" dirty="0"/>
              <a:t> </a:t>
            </a:r>
            <a:r>
              <a:rPr lang="en-US" sz="2400" dirty="0" err="1"/>
              <a:t>treo</a:t>
            </a:r>
            <a:r>
              <a:rPr lang="en-US" sz="2400" dirty="0"/>
              <a:t> </a:t>
            </a:r>
            <a:r>
              <a:rPr lang="en-US" sz="2400" dirty="0" err="1"/>
              <a:t>tường</a:t>
            </a:r>
            <a:r>
              <a:rPr lang="en-US" sz="2400" dirty="0"/>
              <a:t>, </a:t>
            </a:r>
            <a:r>
              <a:rPr lang="en-US" sz="2400" dirty="0" err="1"/>
              <a:t>chậu</a:t>
            </a:r>
            <a:r>
              <a:rPr lang="en-US" sz="2400" dirty="0"/>
              <a:t> </a:t>
            </a:r>
            <a:r>
              <a:rPr lang="en-US" sz="2400" dirty="0" err="1"/>
              <a:t>cây</a:t>
            </a:r>
            <a:r>
              <a:rPr lang="en-US" sz="2400" dirty="0"/>
              <a:t>,…) </a:t>
            </a:r>
            <a:r>
              <a:rPr lang="en-US" sz="2400" dirty="0" err="1"/>
              <a:t>dùng</a:t>
            </a:r>
            <a:r>
              <a:rPr lang="en-US" sz="2400" dirty="0"/>
              <a:t> </a:t>
            </a:r>
            <a:r>
              <a:rPr lang="en-US" sz="2400" dirty="0" err="1"/>
              <a:t>trong</a:t>
            </a:r>
            <a:r>
              <a:rPr lang="en-US" sz="2400" dirty="0"/>
              <a:t> </a:t>
            </a:r>
            <a:r>
              <a:rPr lang="en-US" sz="2400" dirty="0" err="1"/>
              <a:t>cuộc</a:t>
            </a:r>
            <a:r>
              <a:rPr lang="en-US" sz="2400" dirty="0"/>
              <a:t> </a:t>
            </a:r>
            <a:r>
              <a:rPr lang="en-US" sz="2400" dirty="0" err="1"/>
              <a:t>sống</a:t>
            </a:r>
            <a:r>
              <a:rPr lang="en-US" sz="2400" dirty="0"/>
              <a:t> </a:t>
            </a:r>
            <a:r>
              <a:rPr lang="en-US" sz="2400" dirty="0" err="1"/>
              <a:t>hàng</a:t>
            </a:r>
            <a:r>
              <a:rPr lang="en-US" sz="2400" dirty="0"/>
              <a:t> </a:t>
            </a:r>
            <a:r>
              <a:rPr lang="en-US" sz="2400" dirty="0" err="1"/>
              <a:t>ngày</a:t>
            </a:r>
            <a:endParaRPr lang="en-US" sz="2400" dirty="0"/>
          </a:p>
          <a:p>
            <a:r>
              <a:rPr lang="en-US" sz="2400" dirty="0"/>
              <a:t>- </a:t>
            </a:r>
            <a:r>
              <a:rPr lang="en-US" sz="2400" dirty="0" err="1"/>
              <a:t>Đem</a:t>
            </a:r>
            <a:r>
              <a:rPr lang="en-US" sz="2400" dirty="0"/>
              <a:t> </a:t>
            </a:r>
            <a:r>
              <a:rPr lang="en-US" sz="2400" dirty="0" err="1"/>
              <a:t>bán</a:t>
            </a:r>
            <a:r>
              <a:rPr lang="en-US" sz="2400" dirty="0"/>
              <a:t>/</a:t>
            </a:r>
            <a:r>
              <a:rPr lang="en-US" sz="2400" dirty="0" err="1"/>
              <a:t>xuất</a:t>
            </a:r>
            <a:r>
              <a:rPr lang="en-US" sz="2400" dirty="0"/>
              <a:t> </a:t>
            </a:r>
            <a:r>
              <a:rPr lang="en-US" sz="2400" dirty="0" err="1"/>
              <a:t>khẩu</a:t>
            </a:r>
            <a:r>
              <a:rPr lang="en-US" sz="2400" dirty="0"/>
              <a:t> </a:t>
            </a:r>
            <a:r>
              <a:rPr lang="en-US" sz="2400" dirty="0" err="1"/>
              <a:t>thu</a:t>
            </a:r>
            <a:r>
              <a:rPr lang="en-US" sz="2400" dirty="0"/>
              <a:t> </a:t>
            </a:r>
            <a:r>
              <a:rPr lang="en-US" sz="2400" dirty="0" err="1"/>
              <a:t>lại</a:t>
            </a:r>
            <a:r>
              <a:rPr lang="en-US" sz="2400" dirty="0"/>
              <a:t> </a:t>
            </a:r>
            <a:r>
              <a:rPr lang="en-US" sz="2400" dirty="0" err="1"/>
              <a:t>lợi</a:t>
            </a:r>
            <a:r>
              <a:rPr lang="en-US" sz="2400" dirty="0"/>
              <a:t> </a:t>
            </a:r>
            <a:r>
              <a:rPr lang="en-US" sz="2400" dirty="0" err="1"/>
              <a:t>ích</a:t>
            </a:r>
            <a:r>
              <a:rPr lang="en-US" sz="2400" dirty="0"/>
              <a:t> </a:t>
            </a:r>
            <a:r>
              <a:rPr lang="en-US" sz="2400" dirty="0" err="1"/>
              <a:t>kinh</a:t>
            </a:r>
            <a:r>
              <a:rPr lang="en-US" sz="2400" dirty="0"/>
              <a:t> </a:t>
            </a:r>
            <a:r>
              <a:rPr lang="en-US" sz="2400" dirty="0" err="1"/>
              <a:t>tế</a:t>
            </a:r>
            <a:endParaRPr lang="en-US" sz="24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0E328EC-F93F-F26E-116A-2C794A9D652E}"/>
              </a:ext>
            </a:extLst>
          </p:cNvPr>
          <p:cNvSpPr txBox="1"/>
          <p:nvPr/>
        </p:nvSpPr>
        <p:spPr>
          <a:xfrm flipH="1">
            <a:off x="3855270" y="3110496"/>
            <a:ext cx="788877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- </a:t>
            </a:r>
            <a:r>
              <a:rPr lang="en-US" sz="2400" dirty="0" err="1"/>
              <a:t>Vải</a:t>
            </a:r>
            <a:r>
              <a:rPr lang="en-US" sz="2400" dirty="0"/>
              <a:t> </a:t>
            </a:r>
            <a:r>
              <a:rPr lang="en-US" sz="2400" dirty="0" err="1"/>
              <a:t>thổ</a:t>
            </a:r>
            <a:r>
              <a:rPr lang="en-US" sz="2400" dirty="0"/>
              <a:t> </a:t>
            </a:r>
            <a:r>
              <a:rPr lang="en-US" sz="2400" dirty="0" err="1"/>
              <a:t>cẩm</a:t>
            </a:r>
            <a:r>
              <a:rPr lang="en-US" sz="2400" dirty="0"/>
              <a:t> </a:t>
            </a:r>
            <a:r>
              <a:rPr lang="en-US" sz="2400" dirty="0" err="1"/>
              <a:t>để</a:t>
            </a:r>
            <a:r>
              <a:rPr lang="en-US" sz="2400" dirty="0"/>
              <a:t> may </a:t>
            </a:r>
            <a:r>
              <a:rPr lang="en-US" sz="2400" dirty="0" err="1"/>
              <a:t>vá</a:t>
            </a:r>
            <a:r>
              <a:rPr lang="en-US" sz="2400" dirty="0"/>
              <a:t> </a:t>
            </a:r>
            <a:r>
              <a:rPr lang="en-US" sz="2400" dirty="0" err="1"/>
              <a:t>quần</a:t>
            </a:r>
            <a:r>
              <a:rPr lang="en-US" sz="2400" dirty="0"/>
              <a:t> </a:t>
            </a:r>
            <a:r>
              <a:rPr lang="en-US" sz="2400" dirty="0" err="1"/>
              <a:t>áo</a:t>
            </a:r>
            <a:r>
              <a:rPr lang="en-US" sz="2400" dirty="0"/>
              <a:t>, may </a:t>
            </a:r>
            <a:r>
              <a:rPr lang="en-US" sz="2400" dirty="0" err="1"/>
              <a:t>vá</a:t>
            </a:r>
            <a:r>
              <a:rPr lang="en-US" sz="2400" dirty="0"/>
              <a:t>, </a:t>
            </a:r>
            <a:r>
              <a:rPr lang="en-US" sz="2400" dirty="0" err="1"/>
              <a:t>làm</a:t>
            </a:r>
            <a:r>
              <a:rPr lang="en-US" sz="2400" dirty="0"/>
              <a:t> </a:t>
            </a:r>
            <a:r>
              <a:rPr lang="en-US" sz="2400" dirty="0" err="1"/>
              <a:t>khăn</a:t>
            </a:r>
            <a:r>
              <a:rPr lang="en-US" sz="2400" dirty="0"/>
              <a:t> </a:t>
            </a:r>
            <a:r>
              <a:rPr lang="en-US" sz="2400" dirty="0" err="1"/>
              <a:t>quàng</a:t>
            </a:r>
            <a:r>
              <a:rPr lang="en-US" sz="2400" dirty="0"/>
              <a:t>,…. </a:t>
            </a:r>
            <a:r>
              <a:rPr lang="en-US" sz="2400" dirty="0" err="1"/>
              <a:t>để</a:t>
            </a:r>
            <a:r>
              <a:rPr lang="en-US" sz="2400" dirty="0"/>
              <a:t> </a:t>
            </a:r>
            <a:r>
              <a:rPr lang="en-US" sz="2400" dirty="0" err="1"/>
              <a:t>dùng</a:t>
            </a:r>
            <a:r>
              <a:rPr lang="en-US" sz="2400" dirty="0"/>
              <a:t> </a:t>
            </a:r>
            <a:r>
              <a:rPr lang="en-US" sz="2400" dirty="0" err="1"/>
              <a:t>trong</a:t>
            </a:r>
            <a:r>
              <a:rPr lang="en-US" sz="2400" dirty="0"/>
              <a:t> </a:t>
            </a:r>
            <a:r>
              <a:rPr lang="en-US" sz="2400" dirty="0" err="1"/>
              <a:t>cuộc</a:t>
            </a:r>
            <a:r>
              <a:rPr lang="en-US" sz="2400" dirty="0"/>
              <a:t> </a:t>
            </a:r>
            <a:r>
              <a:rPr lang="en-US" sz="2400" dirty="0" err="1"/>
              <a:t>sống</a:t>
            </a:r>
            <a:r>
              <a:rPr lang="en-US" sz="2400" dirty="0"/>
              <a:t> </a:t>
            </a:r>
            <a:r>
              <a:rPr lang="en-US" sz="2400" dirty="0" err="1"/>
              <a:t>hàng</a:t>
            </a:r>
            <a:r>
              <a:rPr lang="en-US" sz="2400" dirty="0"/>
              <a:t> </a:t>
            </a:r>
            <a:r>
              <a:rPr lang="en-US" sz="2400" dirty="0" err="1"/>
              <a:t>ngày</a:t>
            </a:r>
            <a:endParaRPr lang="en-US" sz="2400" dirty="0"/>
          </a:p>
          <a:p>
            <a:r>
              <a:rPr lang="en-US" sz="2400" dirty="0"/>
              <a:t>- </a:t>
            </a:r>
            <a:r>
              <a:rPr lang="en-US" sz="2400" dirty="0" err="1"/>
              <a:t>Đem</a:t>
            </a:r>
            <a:r>
              <a:rPr lang="en-US" sz="2400" dirty="0"/>
              <a:t> </a:t>
            </a:r>
            <a:r>
              <a:rPr lang="en-US" sz="2400" dirty="0" err="1"/>
              <a:t>bán</a:t>
            </a:r>
            <a:r>
              <a:rPr lang="en-US" sz="2400" dirty="0"/>
              <a:t>/</a:t>
            </a:r>
            <a:r>
              <a:rPr lang="en-US" sz="2400" dirty="0" err="1"/>
              <a:t>xuất</a:t>
            </a:r>
            <a:r>
              <a:rPr lang="en-US" sz="2400" dirty="0"/>
              <a:t> </a:t>
            </a:r>
            <a:r>
              <a:rPr lang="en-US" sz="2400" dirty="0" err="1"/>
              <a:t>khẩu</a:t>
            </a:r>
            <a:r>
              <a:rPr lang="en-US" sz="2400" dirty="0"/>
              <a:t> </a:t>
            </a:r>
            <a:r>
              <a:rPr lang="en-US" sz="2400" dirty="0" err="1"/>
              <a:t>thu</a:t>
            </a:r>
            <a:r>
              <a:rPr lang="en-US" sz="2400" dirty="0"/>
              <a:t> </a:t>
            </a:r>
            <a:r>
              <a:rPr lang="en-US" sz="2400" dirty="0" err="1"/>
              <a:t>lại</a:t>
            </a:r>
            <a:r>
              <a:rPr lang="en-US" sz="2400" dirty="0"/>
              <a:t> </a:t>
            </a:r>
            <a:r>
              <a:rPr lang="en-US" sz="2400" dirty="0" err="1"/>
              <a:t>lợi</a:t>
            </a:r>
            <a:r>
              <a:rPr lang="en-US" sz="2400" dirty="0"/>
              <a:t> </a:t>
            </a:r>
            <a:r>
              <a:rPr lang="en-US" sz="2400" dirty="0" err="1"/>
              <a:t>ích</a:t>
            </a:r>
            <a:r>
              <a:rPr lang="en-US" sz="2400" dirty="0"/>
              <a:t> </a:t>
            </a:r>
            <a:r>
              <a:rPr lang="en-US" sz="2400" dirty="0" err="1"/>
              <a:t>kinh</a:t>
            </a:r>
            <a:r>
              <a:rPr lang="en-US" sz="2400" dirty="0"/>
              <a:t> </a:t>
            </a:r>
            <a:r>
              <a:rPr lang="en-US" sz="2400" dirty="0" err="1"/>
              <a:t>tế</a:t>
            </a:r>
            <a:endParaRPr lang="en-US" sz="24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0436B72-799C-BA85-EBBD-BDAF9516CB88}"/>
              </a:ext>
            </a:extLst>
          </p:cNvPr>
          <p:cNvSpPr txBox="1"/>
          <p:nvPr/>
        </p:nvSpPr>
        <p:spPr>
          <a:xfrm flipH="1">
            <a:off x="3782036" y="4360269"/>
            <a:ext cx="814554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2400" dirty="0" err="1"/>
              <a:t>Các</a:t>
            </a:r>
            <a:r>
              <a:rPr lang="en-US" sz="2400" dirty="0"/>
              <a:t> </a:t>
            </a:r>
            <a:r>
              <a:rPr lang="en-US" sz="2400" dirty="0" err="1"/>
              <a:t>đồ</a:t>
            </a:r>
            <a:r>
              <a:rPr lang="en-US" sz="2400" dirty="0"/>
              <a:t> </a:t>
            </a:r>
            <a:r>
              <a:rPr lang="en-US" sz="2400" dirty="0" err="1"/>
              <a:t>dùng</a:t>
            </a:r>
            <a:r>
              <a:rPr lang="en-US" sz="2400" dirty="0"/>
              <a:t>, </a:t>
            </a:r>
            <a:r>
              <a:rPr lang="en-US" sz="2400" dirty="0" err="1"/>
              <a:t>đồ</a:t>
            </a:r>
            <a:r>
              <a:rPr lang="en-US" sz="2400" dirty="0"/>
              <a:t> </a:t>
            </a:r>
            <a:r>
              <a:rPr lang="en-US" sz="2400" dirty="0" err="1"/>
              <a:t>trang</a:t>
            </a:r>
            <a:r>
              <a:rPr lang="en-US" sz="2400" dirty="0"/>
              <a:t> </a:t>
            </a:r>
            <a:r>
              <a:rPr lang="en-US" sz="2400" dirty="0" err="1"/>
              <a:t>trí</a:t>
            </a:r>
            <a:r>
              <a:rPr lang="en-US" sz="2400" dirty="0"/>
              <a:t> </a:t>
            </a:r>
            <a:r>
              <a:rPr lang="en-US" sz="2400" dirty="0" err="1"/>
              <a:t>làm</a:t>
            </a:r>
            <a:r>
              <a:rPr lang="en-US" sz="2400" dirty="0"/>
              <a:t> </a:t>
            </a:r>
            <a:r>
              <a:rPr lang="en-US" sz="2400" dirty="0" err="1"/>
              <a:t>bằng</a:t>
            </a:r>
            <a:r>
              <a:rPr lang="en-US" sz="2400" dirty="0"/>
              <a:t> </a:t>
            </a:r>
            <a:r>
              <a:rPr lang="en-US" sz="2400" dirty="0" err="1"/>
              <a:t>mây</a:t>
            </a:r>
            <a:r>
              <a:rPr lang="en-US" sz="2400" dirty="0"/>
              <a:t> </a:t>
            </a:r>
            <a:r>
              <a:rPr lang="en-US" sz="2400" dirty="0" err="1"/>
              <a:t>tre</a:t>
            </a:r>
            <a:r>
              <a:rPr lang="en-US" sz="2400" dirty="0"/>
              <a:t> </a:t>
            </a:r>
            <a:r>
              <a:rPr lang="en-US" sz="2400" dirty="0" err="1"/>
              <a:t>đan</a:t>
            </a:r>
            <a:r>
              <a:rPr lang="en-US" sz="2400" dirty="0"/>
              <a:t> ( </a:t>
            </a:r>
            <a:r>
              <a:rPr lang="en-US" sz="2400" dirty="0" err="1"/>
              <a:t>rổ</a:t>
            </a:r>
            <a:r>
              <a:rPr lang="en-US" sz="2400" dirty="0"/>
              <a:t>, </a:t>
            </a:r>
            <a:r>
              <a:rPr lang="en-US" sz="2400" dirty="0" err="1"/>
              <a:t>rá</a:t>
            </a:r>
            <a:r>
              <a:rPr lang="en-US" sz="2400" dirty="0"/>
              <a:t>, </a:t>
            </a:r>
            <a:r>
              <a:rPr lang="en-US" sz="2400" dirty="0" err="1"/>
              <a:t>giỏ</a:t>
            </a:r>
            <a:r>
              <a:rPr lang="en-US" sz="2400" dirty="0"/>
              <a:t>, </a:t>
            </a:r>
            <a:r>
              <a:rPr lang="en-US" sz="2400" dirty="0" err="1"/>
              <a:t>khay</a:t>
            </a:r>
            <a:r>
              <a:rPr lang="en-US" sz="2400" dirty="0"/>
              <a:t>,… ) </a:t>
            </a:r>
            <a:r>
              <a:rPr lang="en-US" sz="2400" dirty="0" err="1"/>
              <a:t>dùng</a:t>
            </a:r>
            <a:r>
              <a:rPr lang="en-US" sz="2400" dirty="0"/>
              <a:t> </a:t>
            </a:r>
            <a:r>
              <a:rPr lang="en-US" sz="2400" dirty="0" err="1"/>
              <a:t>trong</a:t>
            </a:r>
            <a:r>
              <a:rPr lang="en-US" sz="2400" dirty="0"/>
              <a:t> </a:t>
            </a:r>
            <a:r>
              <a:rPr lang="en-US" sz="2400" dirty="0" err="1"/>
              <a:t>cuộc</a:t>
            </a:r>
            <a:r>
              <a:rPr lang="en-US" sz="2400" dirty="0"/>
              <a:t> </a:t>
            </a:r>
            <a:r>
              <a:rPr lang="en-US" sz="2400" dirty="0" err="1"/>
              <a:t>sống</a:t>
            </a:r>
            <a:r>
              <a:rPr lang="en-US" sz="2400" dirty="0"/>
              <a:t> </a:t>
            </a:r>
            <a:r>
              <a:rPr lang="en-US" sz="2400" dirty="0" err="1"/>
              <a:t>hàng</a:t>
            </a:r>
            <a:r>
              <a:rPr lang="en-US" sz="2400" dirty="0"/>
              <a:t> </a:t>
            </a:r>
            <a:r>
              <a:rPr lang="en-US" sz="2400" dirty="0" err="1"/>
              <a:t>ngày</a:t>
            </a:r>
            <a:endParaRPr lang="en-US" sz="2400" dirty="0"/>
          </a:p>
          <a:p>
            <a:pPr marL="342900" indent="-342900">
              <a:buFontTx/>
              <a:buChar char="-"/>
            </a:pPr>
            <a:r>
              <a:rPr lang="en-US" sz="2400" dirty="0"/>
              <a:t> </a:t>
            </a:r>
            <a:r>
              <a:rPr lang="en-US" sz="2400" dirty="0" err="1"/>
              <a:t>Đem</a:t>
            </a:r>
            <a:r>
              <a:rPr lang="en-US" sz="2400" dirty="0"/>
              <a:t> </a:t>
            </a:r>
            <a:r>
              <a:rPr lang="en-US" sz="2400" dirty="0" err="1"/>
              <a:t>bán</a:t>
            </a:r>
            <a:r>
              <a:rPr lang="en-US" sz="2400" dirty="0"/>
              <a:t>/</a:t>
            </a:r>
            <a:r>
              <a:rPr lang="en-US" sz="2400" dirty="0" err="1"/>
              <a:t>xuất</a:t>
            </a:r>
            <a:r>
              <a:rPr lang="en-US" sz="2400" dirty="0"/>
              <a:t> </a:t>
            </a:r>
            <a:r>
              <a:rPr lang="en-US" sz="2400" dirty="0" err="1"/>
              <a:t>khẩu</a:t>
            </a:r>
            <a:r>
              <a:rPr lang="en-US" sz="2400" dirty="0"/>
              <a:t> </a:t>
            </a:r>
            <a:r>
              <a:rPr lang="en-US" sz="2400" dirty="0" err="1"/>
              <a:t>thu</a:t>
            </a:r>
            <a:r>
              <a:rPr lang="en-US" sz="2400" dirty="0"/>
              <a:t> </a:t>
            </a:r>
            <a:r>
              <a:rPr lang="en-US" sz="2400" dirty="0" err="1"/>
              <a:t>lại</a:t>
            </a:r>
            <a:r>
              <a:rPr lang="en-US" sz="2400" dirty="0"/>
              <a:t> </a:t>
            </a:r>
            <a:r>
              <a:rPr lang="en-US" sz="2400" dirty="0" err="1"/>
              <a:t>lợi</a:t>
            </a:r>
            <a:r>
              <a:rPr lang="en-US" sz="2400" dirty="0"/>
              <a:t> </a:t>
            </a:r>
            <a:r>
              <a:rPr lang="en-US" sz="2400" dirty="0" err="1"/>
              <a:t>ích</a:t>
            </a:r>
            <a:r>
              <a:rPr lang="en-US" sz="2400" dirty="0"/>
              <a:t> </a:t>
            </a:r>
            <a:r>
              <a:rPr lang="en-US" sz="2400" dirty="0" err="1"/>
              <a:t>kinh</a:t>
            </a:r>
            <a:r>
              <a:rPr lang="en-US" sz="2400" dirty="0"/>
              <a:t> </a:t>
            </a:r>
            <a:r>
              <a:rPr lang="en-US" sz="2400" dirty="0" err="1"/>
              <a:t>tế</a:t>
            </a:r>
            <a:endParaRPr lang="en-US" sz="2400" dirty="0"/>
          </a:p>
          <a:p>
            <a:pPr marL="342900" indent="-342900">
              <a:buFontTx/>
              <a:buChar char="-"/>
            </a:pPr>
            <a:endParaRPr lang="en-US" sz="24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DA59254-BED9-23CC-2E96-6EEEBAD8EF96}"/>
              </a:ext>
            </a:extLst>
          </p:cNvPr>
          <p:cNvSpPr txBox="1"/>
          <p:nvPr/>
        </p:nvSpPr>
        <p:spPr>
          <a:xfrm flipH="1">
            <a:off x="3774910" y="5707541"/>
            <a:ext cx="814554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2400" dirty="0" err="1"/>
              <a:t>Tranh</a:t>
            </a:r>
            <a:r>
              <a:rPr lang="en-US" sz="2400" dirty="0"/>
              <a:t> </a:t>
            </a:r>
            <a:r>
              <a:rPr lang="en-US" sz="2400" dirty="0" err="1"/>
              <a:t>Đông</a:t>
            </a:r>
            <a:r>
              <a:rPr lang="en-US" sz="2400" dirty="0"/>
              <a:t> </a:t>
            </a:r>
            <a:r>
              <a:rPr lang="en-US" sz="2400" dirty="0" err="1"/>
              <a:t>Hồ</a:t>
            </a:r>
            <a:r>
              <a:rPr lang="en-US" sz="2400" dirty="0"/>
              <a:t> </a:t>
            </a:r>
            <a:r>
              <a:rPr lang="en-US" sz="2400" dirty="0" err="1"/>
              <a:t>dùng</a:t>
            </a:r>
            <a:r>
              <a:rPr lang="en-US" sz="2400" dirty="0"/>
              <a:t> </a:t>
            </a:r>
            <a:r>
              <a:rPr lang="en-US" sz="2400" dirty="0" err="1"/>
              <a:t>để</a:t>
            </a:r>
            <a:r>
              <a:rPr lang="en-US" sz="2400" dirty="0"/>
              <a:t> </a:t>
            </a:r>
            <a:r>
              <a:rPr lang="en-US" sz="2400" dirty="0" err="1"/>
              <a:t>trang</a:t>
            </a:r>
            <a:r>
              <a:rPr lang="en-US" sz="2400" dirty="0"/>
              <a:t> </a:t>
            </a:r>
            <a:r>
              <a:rPr lang="en-US" sz="2400" dirty="0" err="1"/>
              <a:t>trí</a:t>
            </a:r>
            <a:endParaRPr lang="en-US" sz="2400" dirty="0"/>
          </a:p>
          <a:p>
            <a:pPr marL="342900" indent="-342900">
              <a:buFontTx/>
              <a:buChar char="-"/>
            </a:pPr>
            <a:r>
              <a:rPr lang="en-US" sz="2400" dirty="0" err="1"/>
              <a:t>Đem</a:t>
            </a:r>
            <a:r>
              <a:rPr lang="en-US" sz="2400" dirty="0"/>
              <a:t> </a:t>
            </a:r>
            <a:r>
              <a:rPr lang="en-US" sz="2400" dirty="0" err="1"/>
              <a:t>bán</a:t>
            </a:r>
            <a:r>
              <a:rPr lang="en-US" sz="2400" dirty="0"/>
              <a:t>/</a:t>
            </a:r>
            <a:r>
              <a:rPr lang="en-US" sz="2400" dirty="0" err="1"/>
              <a:t>xuất</a:t>
            </a:r>
            <a:r>
              <a:rPr lang="en-US" sz="2400" dirty="0"/>
              <a:t> </a:t>
            </a:r>
            <a:r>
              <a:rPr lang="en-US" sz="2400" dirty="0" err="1"/>
              <a:t>khẩu</a:t>
            </a:r>
            <a:r>
              <a:rPr lang="en-US" sz="2400" dirty="0"/>
              <a:t> </a:t>
            </a:r>
            <a:r>
              <a:rPr lang="en-US" sz="2400" dirty="0" err="1"/>
              <a:t>thu</a:t>
            </a:r>
            <a:r>
              <a:rPr lang="en-US" sz="2400" dirty="0"/>
              <a:t> </a:t>
            </a:r>
            <a:r>
              <a:rPr lang="en-US" sz="2400" dirty="0" err="1"/>
              <a:t>lại</a:t>
            </a:r>
            <a:r>
              <a:rPr lang="en-US" sz="2400" dirty="0"/>
              <a:t> </a:t>
            </a:r>
            <a:r>
              <a:rPr lang="en-US" sz="2400" dirty="0" err="1"/>
              <a:t>lợi</a:t>
            </a:r>
            <a:r>
              <a:rPr lang="en-US" sz="2400" dirty="0"/>
              <a:t> </a:t>
            </a:r>
            <a:r>
              <a:rPr lang="en-US" sz="2400" dirty="0" err="1"/>
              <a:t>ích</a:t>
            </a:r>
            <a:r>
              <a:rPr lang="en-US" sz="2400" dirty="0"/>
              <a:t> </a:t>
            </a:r>
            <a:r>
              <a:rPr lang="en-US" sz="2400" dirty="0" err="1"/>
              <a:t>kinh</a:t>
            </a:r>
            <a:r>
              <a:rPr lang="en-US" sz="2400" dirty="0"/>
              <a:t> </a:t>
            </a:r>
            <a:r>
              <a:rPr lang="en-US" sz="2400" dirty="0" err="1"/>
              <a:t>tế</a:t>
            </a:r>
            <a:endParaRPr lang="en-US" sz="2400" dirty="0"/>
          </a:p>
          <a:p>
            <a:pPr marL="342900" indent="-342900">
              <a:buFontTx/>
              <a:buChar char="-"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9457876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8" grpId="0"/>
      <p:bldP spid="9" grpId="0"/>
      <p:bldP spid="11" grpId="0"/>
      <p:bldP spid="14" grpId="0"/>
      <p:bldP spid="15" grpId="0"/>
      <p:bldP spid="1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E0929E4-C1B5-A5F8-3C33-8ED3D1460C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14" y="0"/>
            <a:ext cx="12215813" cy="68580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494AD031-3255-674E-9FEC-57B8B27AEABA}"/>
              </a:ext>
            </a:extLst>
          </p:cNvPr>
          <p:cNvGrpSpPr/>
          <p:nvPr/>
        </p:nvGrpSpPr>
        <p:grpSpPr>
          <a:xfrm>
            <a:off x="1643973" y="273758"/>
            <a:ext cx="9534797" cy="812447"/>
            <a:chOff x="1905000" y="450289"/>
            <a:chExt cx="8382000" cy="1530911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75E37DA5-B196-1DC2-69E9-059C9E5F7314}"/>
                </a:ext>
              </a:extLst>
            </p:cNvPr>
            <p:cNvGrpSpPr/>
            <p:nvPr/>
          </p:nvGrpSpPr>
          <p:grpSpPr>
            <a:xfrm>
              <a:off x="1905000" y="450289"/>
              <a:ext cx="8382000" cy="1530911"/>
              <a:chOff x="2368419" y="-1613946"/>
              <a:chExt cx="7346706" cy="1338735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6" name="Rectangle: Diagonal Corners Rounded 5">
                <a:extLst>
                  <a:ext uri="{FF2B5EF4-FFF2-40B4-BE49-F238E27FC236}">
                    <a16:creationId xmlns:a16="http://schemas.microsoft.com/office/drawing/2014/main" id="{905BFF0A-25D4-A2A6-6AEF-74083079C7BA}"/>
                  </a:ext>
                </a:extLst>
              </p:cNvPr>
              <p:cNvSpPr/>
              <p:nvPr/>
            </p:nvSpPr>
            <p:spPr>
              <a:xfrm>
                <a:off x="2453058" y="-1512534"/>
                <a:ext cx="7262067" cy="1237323"/>
              </a:xfrm>
              <a:prstGeom prst="round2DiagRect">
                <a:avLst>
                  <a:gd name="adj1" fmla="val 50000"/>
                  <a:gd name="adj2" fmla="val 13343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" name="Rectangle: Diagonal Corners Rounded 6">
                <a:extLst>
                  <a:ext uri="{FF2B5EF4-FFF2-40B4-BE49-F238E27FC236}">
                    <a16:creationId xmlns:a16="http://schemas.microsoft.com/office/drawing/2014/main" id="{3694B0EE-7FDE-99AA-F5E7-45B46B0E641B}"/>
                  </a:ext>
                </a:extLst>
              </p:cNvPr>
              <p:cNvSpPr/>
              <p:nvPr/>
            </p:nvSpPr>
            <p:spPr>
              <a:xfrm>
                <a:off x="2368419" y="-1613946"/>
                <a:ext cx="7262067" cy="1237323"/>
              </a:xfrm>
              <a:prstGeom prst="round2DiagRect">
                <a:avLst>
                  <a:gd name="adj1" fmla="val 50000"/>
                  <a:gd name="adj2" fmla="val 13343"/>
                </a:avLst>
              </a:prstGeom>
              <a:noFill/>
              <a:ln w="50800">
                <a:solidFill>
                  <a:srgbClr val="FFC23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085A6F50-3671-D314-1925-13E3479B0E57}"/>
                </a:ext>
              </a:extLst>
            </p:cNvPr>
            <p:cNvSpPr txBox="1"/>
            <p:nvPr/>
          </p:nvSpPr>
          <p:spPr>
            <a:xfrm>
              <a:off x="1929967" y="566260"/>
              <a:ext cx="8285434" cy="1192523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7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3.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Kể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tên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một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số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hoạt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động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thủ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công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khác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mà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em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biết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aphicFrame>
        <p:nvGraphicFramePr>
          <p:cNvPr id="10" name="Table 10">
            <a:extLst>
              <a:ext uri="{FF2B5EF4-FFF2-40B4-BE49-F238E27FC236}">
                <a16:creationId xmlns:a16="http://schemas.microsoft.com/office/drawing/2014/main" id="{E4912E7E-1EA3-8B56-EFCC-8865295967F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61908389"/>
              </p:ext>
            </p:extLst>
          </p:nvPr>
        </p:nvGraphicFramePr>
        <p:xfrm>
          <a:off x="469769" y="1487568"/>
          <a:ext cx="11228646" cy="49058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614323">
                  <a:extLst>
                    <a:ext uri="{9D8B030D-6E8A-4147-A177-3AD203B41FA5}">
                      <a16:colId xmlns:a16="http://schemas.microsoft.com/office/drawing/2014/main" val="10550717"/>
                    </a:ext>
                  </a:extLst>
                </a:gridCol>
                <a:gridCol w="5614323">
                  <a:extLst>
                    <a:ext uri="{9D8B030D-6E8A-4147-A177-3AD203B41FA5}">
                      <a16:colId xmlns:a16="http://schemas.microsoft.com/office/drawing/2014/main" val="3447052760"/>
                    </a:ext>
                  </a:extLst>
                </a:gridCol>
              </a:tblGrid>
              <a:tr h="817638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/>
                        <a:t>Tên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nghề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thủ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công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/>
                        <a:t>Sản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phẩm</a:t>
                      </a:r>
                      <a:endParaRPr lang="en-US" sz="2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69352119"/>
                  </a:ext>
                </a:extLst>
              </a:tr>
              <a:tr h="817638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/>
                        <a:t>Nghề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làm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chiếu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/>
                        <a:t>Chiếu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cói</a:t>
                      </a:r>
                      <a:r>
                        <a:rPr lang="en-US" sz="2400" dirty="0"/>
                        <a:t>, </a:t>
                      </a:r>
                      <a:r>
                        <a:rPr lang="en-US" sz="2400" dirty="0" err="1"/>
                        <a:t>chiếu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trúc</a:t>
                      </a:r>
                      <a:r>
                        <a:rPr lang="en-US" sz="2400" dirty="0"/>
                        <a:t> …….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03328956"/>
                  </a:ext>
                </a:extLst>
              </a:tr>
              <a:tr h="817638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/>
                        <a:t>Nghề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dệt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vải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/>
                        <a:t>Các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loại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vải</a:t>
                      </a:r>
                      <a:endParaRPr lang="en-US" sz="2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2987823"/>
                  </a:ext>
                </a:extLst>
              </a:tr>
              <a:tr h="817638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/>
                        <a:t>Nghề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làm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nón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lá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/>
                        <a:t>Nón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lá</a:t>
                      </a:r>
                      <a:endParaRPr lang="en-US" sz="2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68486443"/>
                  </a:ext>
                </a:extLst>
              </a:tr>
              <a:tr h="817638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/>
                        <a:t>Nghề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chạm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khắc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đá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/>
                        <a:t>Tượng</a:t>
                      </a:r>
                      <a:r>
                        <a:rPr lang="en-US" sz="2400" dirty="0"/>
                        <a:t>,….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91618285"/>
                  </a:ext>
                </a:extLst>
              </a:tr>
              <a:tr h="817638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/>
                        <a:t>Nghề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đúc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kim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hoàn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/>
                        <a:t>Đồ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trang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sức</a:t>
                      </a:r>
                      <a:r>
                        <a:rPr lang="en-US" sz="2400" dirty="0"/>
                        <a:t>, …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8937445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81825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DD9190D1-238D-4720-A00C-6B75C4721F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3814" y="0"/>
            <a:ext cx="12215813" cy="6858000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54D2850B-539B-4B46-B293-294951F2B744}"/>
              </a:ext>
            </a:extLst>
          </p:cNvPr>
          <p:cNvGrpSpPr/>
          <p:nvPr/>
        </p:nvGrpSpPr>
        <p:grpSpPr>
          <a:xfrm>
            <a:off x="4698260" y="2911960"/>
            <a:ext cx="3722805" cy="3722805"/>
            <a:chOff x="8183140" y="3092148"/>
            <a:chExt cx="3722805" cy="3722805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E990D51E-7360-4678-ADF6-EEBC5FD76891}"/>
                </a:ext>
              </a:extLst>
            </p:cNvPr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 rotWithShape="1">
            <a:blip r:embed="rId4">
              <a:lum bright="10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183140" y="3092148"/>
              <a:ext cx="3722805" cy="3722805"/>
            </a:xfrm>
            <a:prstGeom prst="rect">
              <a:avLst/>
            </a:prstGeom>
            <a:solidFill>
              <a:scrgbClr r="0" g="0" b="0">
                <a:alpha val="0"/>
              </a:scrgbClr>
            </a:solidFill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50959A17-B7BF-474B-AE17-E477C7E4BB5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82171" y="3191179"/>
              <a:ext cx="3524742" cy="3524742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C3F31087-5473-9DC6-3607-5743A5D215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7364" y="1076697"/>
            <a:ext cx="11893455" cy="3722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6674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B62F3B9-C78F-4098-8D35-FB49C2B2FD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14" y="0"/>
            <a:ext cx="12215813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D038CE0-6875-466E-B5CD-77C95F6DE8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38400" y="2161541"/>
            <a:ext cx="7315200" cy="251314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D8CA188-944A-4935-8354-04BDCAF46F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39200" y="2161541"/>
            <a:ext cx="2209800" cy="319224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A2230C8-169A-31C0-EAD5-E4B9FFD490EC}"/>
              </a:ext>
            </a:extLst>
          </p:cNvPr>
          <p:cNvSpPr/>
          <p:nvPr/>
        </p:nvSpPr>
        <p:spPr>
          <a:xfrm>
            <a:off x="4219780" y="2967335"/>
            <a:ext cx="375243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dirty="0" err="1">
                <a:ln/>
                <a:solidFill>
                  <a:schemeClr val="accent4"/>
                </a:solidFill>
              </a:rPr>
              <a:t>THỰC</a:t>
            </a:r>
            <a:r>
              <a:rPr lang="en-US" sz="5400" b="1" dirty="0">
                <a:ln/>
                <a:solidFill>
                  <a:schemeClr val="accent4"/>
                </a:solidFill>
              </a:rPr>
              <a:t> </a:t>
            </a:r>
            <a:r>
              <a:rPr lang="en-US" sz="5400" b="1" dirty="0" err="1">
                <a:ln/>
                <a:solidFill>
                  <a:schemeClr val="accent4"/>
                </a:solidFill>
              </a:rPr>
              <a:t>HÀNH</a:t>
            </a:r>
            <a:endParaRPr lang="en-US" sz="5400" b="1" cap="none" spc="0" dirty="0">
              <a:ln/>
              <a:solidFill>
                <a:schemeClr val="accent4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0393209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B2F4A10-9290-12AE-7249-B3E986935C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14" y="0"/>
            <a:ext cx="12215813" cy="6858000"/>
          </a:xfrm>
          <a:prstGeom prst="rect">
            <a:avLst/>
          </a:prstGeom>
        </p:spPr>
      </p:pic>
      <p:graphicFrame>
        <p:nvGraphicFramePr>
          <p:cNvPr id="2" name="Table 3">
            <a:extLst>
              <a:ext uri="{FF2B5EF4-FFF2-40B4-BE49-F238E27FC236}">
                <a16:creationId xmlns:a16="http://schemas.microsoft.com/office/drawing/2014/main" id="{45300984-C7BC-72B1-56DB-F3F75039C2B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36948476"/>
              </p:ext>
            </p:extLst>
          </p:nvPr>
        </p:nvGraphicFramePr>
        <p:xfrm>
          <a:off x="762944" y="2001721"/>
          <a:ext cx="10965372" cy="383399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83829">
                  <a:extLst>
                    <a:ext uri="{9D8B030D-6E8A-4147-A177-3AD203B41FA5}">
                      <a16:colId xmlns:a16="http://schemas.microsoft.com/office/drawing/2014/main" val="95104766"/>
                    </a:ext>
                  </a:extLst>
                </a:gridCol>
                <a:gridCol w="3162456">
                  <a:extLst>
                    <a:ext uri="{9D8B030D-6E8A-4147-A177-3AD203B41FA5}">
                      <a16:colId xmlns:a16="http://schemas.microsoft.com/office/drawing/2014/main" val="537763455"/>
                    </a:ext>
                  </a:extLst>
                </a:gridCol>
                <a:gridCol w="6519087">
                  <a:extLst>
                    <a:ext uri="{9D8B030D-6E8A-4147-A177-3AD203B41FA5}">
                      <a16:colId xmlns:a16="http://schemas.microsoft.com/office/drawing/2014/main" val="2981750534"/>
                    </a:ext>
                  </a:extLst>
                </a:gridCol>
              </a:tblGrid>
              <a:tr h="1420419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/>
                        <a:t>Tên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hoạt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động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/>
                        <a:t>Sản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phẩm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/>
                        <a:t>Ích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lợi</a:t>
                      </a:r>
                      <a:endParaRPr lang="en-US" sz="2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91356165"/>
                  </a:ext>
                </a:extLst>
              </a:tr>
              <a:tr h="859092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/>
                        <a:t>Làm</a:t>
                      </a:r>
                      <a:r>
                        <a:rPr lang="en-US" sz="2400" b="1" dirty="0"/>
                        <a:t> </a:t>
                      </a:r>
                      <a:r>
                        <a:rPr lang="en-US" sz="2400" b="1" dirty="0" err="1"/>
                        <a:t>gốm</a:t>
                      </a:r>
                      <a:r>
                        <a:rPr lang="en-US" sz="2400" b="1" dirty="0"/>
                        <a:t> </a:t>
                      </a:r>
                      <a:r>
                        <a:rPr lang="en-US" sz="2400" b="1" dirty="0" err="1"/>
                        <a:t>sứ</a:t>
                      </a:r>
                      <a:endParaRPr lang="en-US" sz="2400" b="1" dirty="0"/>
                    </a:p>
                    <a:p>
                      <a:pPr algn="ctr"/>
                      <a:r>
                        <a:rPr lang="en-US" sz="2400" b="1" dirty="0"/>
                        <a:t>( </a:t>
                      </a:r>
                      <a:r>
                        <a:rPr lang="en-US" sz="2400" b="1" dirty="0" err="1"/>
                        <a:t>Bát</a:t>
                      </a:r>
                      <a:r>
                        <a:rPr lang="en-US" sz="2400" b="1" dirty="0"/>
                        <a:t> </a:t>
                      </a:r>
                      <a:r>
                        <a:rPr lang="en-US" sz="2400" b="1" dirty="0" err="1"/>
                        <a:t>Tràng</a:t>
                      </a:r>
                      <a:r>
                        <a:rPr lang="en-US" sz="2400" b="1" dirty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/>
                        <a:t>Đồ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gốm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sứ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/>
                        <a:t>Các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đồ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dùng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bằng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gốm</a:t>
                      </a:r>
                      <a:endParaRPr lang="en-US" sz="2400" dirty="0"/>
                    </a:p>
                    <a:p>
                      <a:pPr algn="ctr"/>
                      <a:r>
                        <a:rPr lang="en-US" sz="2400" dirty="0" err="1"/>
                        <a:t>Đem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bán</a:t>
                      </a:r>
                      <a:r>
                        <a:rPr lang="en-US" sz="2400" dirty="0"/>
                        <a:t>/</a:t>
                      </a:r>
                      <a:r>
                        <a:rPr lang="en-US" sz="2400" dirty="0" err="1"/>
                        <a:t>sản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xuất</a:t>
                      </a:r>
                      <a:endParaRPr lang="en-US" sz="2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42471024"/>
                  </a:ext>
                </a:extLst>
              </a:tr>
              <a:tr h="859092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….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….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…..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03214575"/>
                  </a:ext>
                </a:extLst>
              </a:tr>
            </a:tbl>
          </a:graphicData>
        </a:graphic>
      </p:graphicFrame>
      <p:grpSp>
        <p:nvGrpSpPr>
          <p:cNvPr id="5" name="Group 4">
            <a:extLst>
              <a:ext uri="{FF2B5EF4-FFF2-40B4-BE49-F238E27FC236}">
                <a16:creationId xmlns:a16="http://schemas.microsoft.com/office/drawing/2014/main" id="{C2EE0579-CA5C-5413-2CE2-B4D57CDB8743}"/>
              </a:ext>
            </a:extLst>
          </p:cNvPr>
          <p:cNvGrpSpPr/>
          <p:nvPr/>
        </p:nvGrpSpPr>
        <p:grpSpPr>
          <a:xfrm>
            <a:off x="1837013" y="403059"/>
            <a:ext cx="9534797" cy="812447"/>
            <a:chOff x="1905000" y="450289"/>
            <a:chExt cx="8382000" cy="1530911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EB76B1A2-BC6F-E9F0-227A-F5BA164CC055}"/>
                </a:ext>
              </a:extLst>
            </p:cNvPr>
            <p:cNvGrpSpPr/>
            <p:nvPr/>
          </p:nvGrpSpPr>
          <p:grpSpPr>
            <a:xfrm>
              <a:off x="1905000" y="450289"/>
              <a:ext cx="8382000" cy="1530911"/>
              <a:chOff x="2368419" y="-1613946"/>
              <a:chExt cx="7346706" cy="1338735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8" name="Rectangle: Diagonal Corners Rounded 7">
                <a:extLst>
                  <a:ext uri="{FF2B5EF4-FFF2-40B4-BE49-F238E27FC236}">
                    <a16:creationId xmlns:a16="http://schemas.microsoft.com/office/drawing/2014/main" id="{0A1E84FA-B1ED-68CC-C403-EF12C046F3B2}"/>
                  </a:ext>
                </a:extLst>
              </p:cNvPr>
              <p:cNvSpPr/>
              <p:nvPr/>
            </p:nvSpPr>
            <p:spPr>
              <a:xfrm>
                <a:off x="2453058" y="-1512534"/>
                <a:ext cx="7262067" cy="1237323"/>
              </a:xfrm>
              <a:prstGeom prst="round2DiagRect">
                <a:avLst>
                  <a:gd name="adj1" fmla="val 50000"/>
                  <a:gd name="adj2" fmla="val 13343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" name="Rectangle: Diagonal Corners Rounded 8">
                <a:extLst>
                  <a:ext uri="{FF2B5EF4-FFF2-40B4-BE49-F238E27FC236}">
                    <a16:creationId xmlns:a16="http://schemas.microsoft.com/office/drawing/2014/main" id="{AF5850D2-1CC7-53E1-9FFA-4C7BDF42B9C4}"/>
                  </a:ext>
                </a:extLst>
              </p:cNvPr>
              <p:cNvSpPr/>
              <p:nvPr/>
            </p:nvSpPr>
            <p:spPr>
              <a:xfrm>
                <a:off x="2368419" y="-1613946"/>
                <a:ext cx="7262067" cy="1237323"/>
              </a:xfrm>
              <a:prstGeom prst="round2DiagRect">
                <a:avLst>
                  <a:gd name="adj1" fmla="val 50000"/>
                  <a:gd name="adj2" fmla="val 13343"/>
                </a:avLst>
              </a:prstGeom>
              <a:noFill/>
              <a:ln w="50800">
                <a:solidFill>
                  <a:srgbClr val="FFC23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EB1836D-EB48-A559-99ED-A396E5EA6FB9}"/>
                </a:ext>
              </a:extLst>
            </p:cNvPr>
            <p:cNvSpPr txBox="1"/>
            <p:nvPr/>
          </p:nvSpPr>
          <p:spPr>
            <a:xfrm>
              <a:off x="1929967" y="566260"/>
              <a:ext cx="8285434" cy="1192523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7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1.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Kể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tên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một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số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hoạt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động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thủ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công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ở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địa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phương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19958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F8B6C07-BEA5-73BC-2DD6-CA9B326D3D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14" y="0"/>
            <a:ext cx="12215813" cy="68580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246BC6CD-3FDD-3AAA-A104-CE02F25E13A6}"/>
              </a:ext>
            </a:extLst>
          </p:cNvPr>
          <p:cNvGrpSpPr/>
          <p:nvPr/>
        </p:nvGrpSpPr>
        <p:grpSpPr>
          <a:xfrm>
            <a:off x="1920138" y="464604"/>
            <a:ext cx="9624457" cy="1613579"/>
            <a:chOff x="1978075" y="566260"/>
            <a:chExt cx="8460820" cy="3040499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A1D208AA-B2C6-16FB-7151-60B05B10A904}"/>
                </a:ext>
              </a:extLst>
            </p:cNvPr>
            <p:cNvGrpSpPr/>
            <p:nvPr/>
          </p:nvGrpSpPr>
          <p:grpSpPr>
            <a:xfrm>
              <a:off x="1978075" y="566260"/>
              <a:ext cx="8308925" cy="3040499"/>
              <a:chOff x="2432469" y="-1512533"/>
              <a:chExt cx="7282656" cy="2658824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6" name="Rectangle: Diagonal Corners Rounded 5">
                <a:extLst>
                  <a:ext uri="{FF2B5EF4-FFF2-40B4-BE49-F238E27FC236}">
                    <a16:creationId xmlns:a16="http://schemas.microsoft.com/office/drawing/2014/main" id="{78C9B384-2F96-4C14-73E5-29F7D26DEF94}"/>
                  </a:ext>
                </a:extLst>
              </p:cNvPr>
              <p:cNvSpPr/>
              <p:nvPr/>
            </p:nvSpPr>
            <p:spPr>
              <a:xfrm>
                <a:off x="2453058" y="-1512533"/>
                <a:ext cx="7262067" cy="2658824"/>
              </a:xfrm>
              <a:prstGeom prst="round2DiagRect">
                <a:avLst>
                  <a:gd name="adj1" fmla="val 50000"/>
                  <a:gd name="adj2" fmla="val 13343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" name="Rectangle: Diagonal Corners Rounded 6">
                <a:extLst>
                  <a:ext uri="{FF2B5EF4-FFF2-40B4-BE49-F238E27FC236}">
                    <a16:creationId xmlns:a16="http://schemas.microsoft.com/office/drawing/2014/main" id="{0C6DAC00-BB8A-613E-5F54-0D0C85C4EE4B}"/>
                  </a:ext>
                </a:extLst>
              </p:cNvPr>
              <p:cNvSpPr/>
              <p:nvPr/>
            </p:nvSpPr>
            <p:spPr>
              <a:xfrm>
                <a:off x="2432469" y="-1512533"/>
                <a:ext cx="7262067" cy="2658824"/>
              </a:xfrm>
              <a:prstGeom prst="round2DiagRect">
                <a:avLst>
                  <a:gd name="adj1" fmla="val 50000"/>
                  <a:gd name="adj2" fmla="val 13343"/>
                </a:avLst>
              </a:prstGeom>
              <a:noFill/>
              <a:ln w="50800">
                <a:solidFill>
                  <a:srgbClr val="FFC23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298B33E5-20EC-BA62-28E5-FE643F874BC5}"/>
                </a:ext>
              </a:extLst>
            </p:cNvPr>
            <p:cNvSpPr txBox="1"/>
            <p:nvPr/>
          </p:nvSpPr>
          <p:spPr>
            <a:xfrm>
              <a:off x="2153461" y="947390"/>
              <a:ext cx="8285434" cy="2278238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7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2.Chúng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ta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nên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làm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gì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để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tiêu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dung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tiết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kiệm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bảo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vệ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môi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trường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trong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các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tình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huống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sau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:</a:t>
              </a: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7F81FA08-2FBD-8002-D34D-B0C448237F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544" y="2745051"/>
            <a:ext cx="5612456" cy="310616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B83E26A-5CBC-EB63-ADD1-14AA3ED2C4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62643" y="2745051"/>
            <a:ext cx="5181952" cy="3106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446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76B0EBA-B664-9AE7-98EF-DE22F45A96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5826" y="239232"/>
            <a:ext cx="12066174" cy="637953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C40BDE8-D17D-45E8-BC49-70086E0486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948" y="1351280"/>
            <a:ext cx="5854840" cy="324030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6A00F98-61CE-2FB3-27C6-90B5D9C77805}"/>
              </a:ext>
            </a:extLst>
          </p:cNvPr>
          <p:cNvSpPr txBox="1"/>
          <p:nvPr/>
        </p:nvSpPr>
        <p:spPr>
          <a:xfrm>
            <a:off x="6096000" y="1485425"/>
            <a:ext cx="592305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</a:rPr>
              <a:t>Tình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huống</a:t>
            </a:r>
            <a:r>
              <a:rPr lang="en-US" sz="2400" b="1" dirty="0">
                <a:solidFill>
                  <a:srgbClr val="FF0000"/>
                </a:solidFill>
              </a:rPr>
              <a:t> 1</a:t>
            </a:r>
            <a:r>
              <a:rPr lang="en-US" sz="2400" dirty="0"/>
              <a:t>: </a:t>
            </a:r>
            <a:r>
              <a:rPr lang="en-US" sz="2400" dirty="0" err="1"/>
              <a:t>Bạn</a:t>
            </a:r>
            <a:r>
              <a:rPr lang="en-US" sz="2400" dirty="0"/>
              <a:t> </a:t>
            </a:r>
            <a:r>
              <a:rPr lang="en-US" sz="2400" dirty="0" err="1"/>
              <a:t>nam</a:t>
            </a:r>
            <a:r>
              <a:rPr lang="en-US" sz="2400" dirty="0"/>
              <a:t> </a:t>
            </a:r>
            <a:r>
              <a:rPr lang="en-US" sz="2400" dirty="0" err="1"/>
              <a:t>cùng</a:t>
            </a:r>
            <a:r>
              <a:rPr lang="en-US" sz="2400" dirty="0"/>
              <a:t> </a:t>
            </a:r>
            <a:r>
              <a:rPr lang="en-US" sz="2400" dirty="0" err="1"/>
              <a:t>với</a:t>
            </a:r>
            <a:r>
              <a:rPr lang="en-US" sz="2400" dirty="0"/>
              <a:t> </a:t>
            </a:r>
            <a:r>
              <a:rPr lang="en-US" sz="2400" dirty="0" err="1"/>
              <a:t>mẹ</a:t>
            </a:r>
            <a:r>
              <a:rPr lang="en-US" sz="2400" dirty="0"/>
              <a:t> </a:t>
            </a:r>
            <a:r>
              <a:rPr lang="en-US" sz="2400" dirty="0" err="1"/>
              <a:t>và</a:t>
            </a:r>
            <a:r>
              <a:rPr lang="en-US" sz="2400" dirty="0"/>
              <a:t> </a:t>
            </a:r>
            <a:r>
              <a:rPr lang="en-US" sz="2400" dirty="0" err="1"/>
              <a:t>chị</a:t>
            </a:r>
            <a:r>
              <a:rPr lang="en-US" sz="2400" dirty="0"/>
              <a:t> </a:t>
            </a:r>
            <a:r>
              <a:rPr lang="en-US" sz="2400" dirty="0" err="1"/>
              <a:t>gái</a:t>
            </a:r>
            <a:r>
              <a:rPr lang="en-US" sz="2400" dirty="0"/>
              <a:t> </a:t>
            </a:r>
            <a:r>
              <a:rPr lang="en-US" sz="2400" dirty="0" err="1"/>
              <a:t>đang</a:t>
            </a:r>
            <a:r>
              <a:rPr lang="en-US" sz="2400" dirty="0"/>
              <a:t> ở </a:t>
            </a:r>
            <a:r>
              <a:rPr lang="en-US" sz="2400" dirty="0" err="1"/>
              <a:t>cửa</a:t>
            </a:r>
            <a:r>
              <a:rPr lang="en-US" sz="2400" dirty="0"/>
              <a:t> </a:t>
            </a:r>
            <a:r>
              <a:rPr lang="en-US" sz="2400" dirty="0" err="1"/>
              <a:t>hàng</a:t>
            </a:r>
            <a:r>
              <a:rPr lang="en-US" sz="2400" dirty="0"/>
              <a:t> </a:t>
            </a:r>
            <a:r>
              <a:rPr lang="en-US" sz="2400" dirty="0" err="1"/>
              <a:t>bán</a:t>
            </a:r>
            <a:r>
              <a:rPr lang="en-US" sz="2400" dirty="0"/>
              <a:t> </a:t>
            </a:r>
            <a:r>
              <a:rPr lang="en-US" sz="2400" dirty="0" err="1"/>
              <a:t>đồ</a:t>
            </a:r>
            <a:r>
              <a:rPr lang="en-US" sz="2400" dirty="0"/>
              <a:t> </a:t>
            </a:r>
            <a:r>
              <a:rPr lang="en-US" sz="2400" dirty="0" err="1"/>
              <a:t>gốm</a:t>
            </a:r>
            <a:r>
              <a:rPr lang="en-US" sz="2400" dirty="0"/>
              <a:t>. </a:t>
            </a:r>
            <a:r>
              <a:rPr lang="en-US" sz="2400" dirty="0" err="1"/>
              <a:t>Bạn</a:t>
            </a:r>
            <a:r>
              <a:rPr lang="en-US" sz="2400" dirty="0"/>
              <a:t> </a:t>
            </a:r>
            <a:r>
              <a:rPr lang="en-US" sz="2400" dirty="0" err="1"/>
              <a:t>nam</a:t>
            </a:r>
            <a:r>
              <a:rPr lang="en-US" sz="2400" dirty="0"/>
              <a:t> </a:t>
            </a:r>
            <a:r>
              <a:rPr lang="en-US" sz="2400" dirty="0" err="1"/>
              <a:t>muốn</a:t>
            </a:r>
            <a:r>
              <a:rPr lang="en-US" sz="2400" dirty="0"/>
              <a:t> </a:t>
            </a:r>
            <a:r>
              <a:rPr lang="en-US" sz="2400" dirty="0" err="1"/>
              <a:t>mẹ</a:t>
            </a:r>
            <a:r>
              <a:rPr lang="en-US" sz="2400" dirty="0"/>
              <a:t> </a:t>
            </a:r>
            <a:r>
              <a:rPr lang="en-US" sz="2400" dirty="0" err="1"/>
              <a:t>mua</a:t>
            </a:r>
            <a:r>
              <a:rPr lang="en-US" sz="2400" dirty="0"/>
              <a:t> </a:t>
            </a:r>
            <a:r>
              <a:rPr lang="en-US" sz="2400" dirty="0" err="1"/>
              <a:t>cho</a:t>
            </a:r>
            <a:r>
              <a:rPr lang="en-US" sz="2400" dirty="0"/>
              <a:t> con </a:t>
            </a:r>
            <a:r>
              <a:rPr lang="en-US" sz="2400" dirty="0" err="1"/>
              <a:t>lợn</a:t>
            </a:r>
            <a:r>
              <a:rPr lang="en-US" sz="2400" dirty="0"/>
              <a:t> </a:t>
            </a:r>
            <a:r>
              <a:rPr lang="en-US" sz="2400" dirty="0" err="1"/>
              <a:t>đất</a:t>
            </a:r>
            <a:r>
              <a:rPr lang="en-US" sz="2400" dirty="0"/>
              <a:t> </a:t>
            </a:r>
            <a:r>
              <a:rPr lang="en-US" sz="2400" dirty="0" err="1"/>
              <a:t>mới</a:t>
            </a:r>
            <a:r>
              <a:rPr lang="en-US" sz="2400" dirty="0"/>
              <a:t> </a:t>
            </a:r>
            <a:r>
              <a:rPr lang="en-US" sz="2400" dirty="0" err="1"/>
              <a:t>trong</a:t>
            </a:r>
            <a:r>
              <a:rPr lang="en-US" sz="2400" dirty="0"/>
              <a:t> </a:t>
            </a:r>
            <a:r>
              <a:rPr lang="en-US" sz="2400" dirty="0" err="1"/>
              <a:t>khi</a:t>
            </a:r>
            <a:r>
              <a:rPr lang="en-US" sz="2400" dirty="0"/>
              <a:t> </a:t>
            </a:r>
            <a:r>
              <a:rPr lang="en-US" sz="2400" dirty="0" err="1"/>
              <a:t>bạn</a:t>
            </a:r>
            <a:r>
              <a:rPr lang="en-US" sz="2400" dirty="0"/>
              <a:t> </a:t>
            </a:r>
            <a:r>
              <a:rPr lang="en-US" sz="2400" dirty="0" err="1"/>
              <a:t>ấy</a:t>
            </a:r>
            <a:r>
              <a:rPr lang="en-US" sz="2400" dirty="0"/>
              <a:t> </a:t>
            </a:r>
            <a:r>
              <a:rPr lang="en-US" sz="2400" dirty="0" err="1"/>
              <a:t>đã</a:t>
            </a:r>
            <a:r>
              <a:rPr lang="en-US" sz="2400" dirty="0"/>
              <a:t> </a:t>
            </a: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mấy</a:t>
            </a:r>
            <a:r>
              <a:rPr lang="en-US" sz="2400" dirty="0"/>
              <a:t> con </a:t>
            </a:r>
            <a:r>
              <a:rPr lang="en-US" sz="2400" dirty="0" err="1"/>
              <a:t>lợn</a:t>
            </a:r>
            <a:r>
              <a:rPr lang="en-US" sz="2400" dirty="0"/>
              <a:t> </a:t>
            </a:r>
            <a:r>
              <a:rPr lang="en-US" sz="2400" dirty="0" err="1"/>
              <a:t>đất</a:t>
            </a:r>
            <a:r>
              <a:rPr lang="en-US" sz="2400" dirty="0"/>
              <a:t> ở </a:t>
            </a:r>
            <a:r>
              <a:rPr lang="en-US" sz="2400" dirty="0" err="1"/>
              <a:t>nhà</a:t>
            </a:r>
            <a:r>
              <a:rPr lang="en-US" sz="2400" dirty="0"/>
              <a:t> </a:t>
            </a:r>
            <a:r>
              <a:rPr lang="en-US" sz="2400" dirty="0" err="1"/>
              <a:t>rồi</a:t>
            </a:r>
            <a:r>
              <a:rPr lang="en-US" sz="2400" dirty="0"/>
              <a:t>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CEBFD2-BE65-79E7-F455-A2BDBE3C5606}"/>
              </a:ext>
            </a:extLst>
          </p:cNvPr>
          <p:cNvSpPr txBox="1"/>
          <p:nvPr/>
        </p:nvSpPr>
        <p:spPr>
          <a:xfrm>
            <a:off x="6087175" y="3615721"/>
            <a:ext cx="59230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</a:rPr>
              <a:t>Xử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lý</a:t>
            </a:r>
            <a:r>
              <a:rPr lang="en-US" sz="2400" b="1" dirty="0">
                <a:solidFill>
                  <a:srgbClr val="FF0000"/>
                </a:solidFill>
              </a:rPr>
              <a:t>: </a:t>
            </a:r>
            <a:r>
              <a:rPr lang="en-US" sz="2400" dirty="0" err="1"/>
              <a:t>Nên</a:t>
            </a:r>
            <a:r>
              <a:rPr lang="en-US" sz="2400" dirty="0"/>
              <a:t> </a:t>
            </a:r>
            <a:r>
              <a:rPr lang="en-US" sz="2400" dirty="0" err="1"/>
              <a:t>khuyên</a:t>
            </a:r>
            <a:r>
              <a:rPr lang="en-US" sz="2400" dirty="0"/>
              <a:t> </a:t>
            </a:r>
            <a:r>
              <a:rPr lang="en-US" sz="2400" dirty="0" err="1"/>
              <a:t>bạn</a:t>
            </a:r>
            <a:r>
              <a:rPr lang="en-US" sz="2400" dirty="0"/>
              <a:t> </a:t>
            </a:r>
            <a:r>
              <a:rPr lang="en-US" sz="2400" dirty="0" err="1"/>
              <a:t>nam</a:t>
            </a:r>
            <a:r>
              <a:rPr lang="en-US" sz="2400" dirty="0"/>
              <a:t> </a:t>
            </a:r>
            <a:r>
              <a:rPr lang="en-US" sz="2400" dirty="0" err="1"/>
              <a:t>không</a:t>
            </a:r>
            <a:r>
              <a:rPr lang="en-US" sz="2400" dirty="0"/>
              <a:t> </a:t>
            </a:r>
            <a:r>
              <a:rPr lang="en-US" sz="2400" dirty="0" err="1"/>
              <a:t>nên</a:t>
            </a:r>
            <a:r>
              <a:rPr lang="en-US" sz="2400" dirty="0"/>
              <a:t> </a:t>
            </a:r>
            <a:r>
              <a:rPr lang="en-US" sz="2400" dirty="0" err="1"/>
              <a:t>mua</a:t>
            </a:r>
            <a:r>
              <a:rPr lang="en-US" sz="2400" dirty="0"/>
              <a:t> </a:t>
            </a:r>
            <a:r>
              <a:rPr lang="en-US" sz="2400" dirty="0" err="1"/>
              <a:t>quá</a:t>
            </a:r>
            <a:r>
              <a:rPr lang="en-US" sz="2400" dirty="0"/>
              <a:t> </a:t>
            </a:r>
            <a:r>
              <a:rPr lang="en-US" sz="2400" dirty="0" err="1"/>
              <a:t>nhiều</a:t>
            </a:r>
            <a:r>
              <a:rPr lang="en-US" sz="2400" dirty="0"/>
              <a:t> </a:t>
            </a:r>
            <a:r>
              <a:rPr lang="en-US" sz="2400" dirty="0" err="1"/>
              <a:t>món</a:t>
            </a:r>
            <a:r>
              <a:rPr lang="en-US" sz="2400" dirty="0"/>
              <a:t> </a:t>
            </a:r>
            <a:r>
              <a:rPr lang="en-US" sz="2400" dirty="0" err="1"/>
              <a:t>đồ</a:t>
            </a:r>
            <a:r>
              <a:rPr lang="en-US" sz="2400" dirty="0"/>
              <a:t> </a:t>
            </a:r>
            <a:r>
              <a:rPr lang="en-US" sz="2400" dirty="0" err="1"/>
              <a:t>giống</a:t>
            </a:r>
            <a:r>
              <a:rPr lang="en-US" sz="2400" dirty="0"/>
              <a:t> </a:t>
            </a:r>
            <a:r>
              <a:rPr lang="en-US" sz="2400" dirty="0" err="1"/>
              <a:t>nhau</a:t>
            </a:r>
            <a:r>
              <a:rPr lang="en-US" sz="2400" dirty="0"/>
              <a:t> </a:t>
            </a:r>
            <a:r>
              <a:rPr lang="en-US" sz="2400" dirty="0" err="1"/>
              <a:t>hoặc</a:t>
            </a:r>
            <a:r>
              <a:rPr lang="en-US" sz="2400" dirty="0"/>
              <a:t> </a:t>
            </a:r>
            <a:r>
              <a:rPr lang="en-US" sz="2400" dirty="0" err="1"/>
              <a:t>tương</a:t>
            </a:r>
            <a:r>
              <a:rPr lang="en-US" sz="2400" dirty="0"/>
              <a:t> </a:t>
            </a:r>
            <a:r>
              <a:rPr lang="en-US" sz="2400" dirty="0" err="1"/>
              <a:t>tự</a:t>
            </a:r>
            <a:r>
              <a:rPr lang="en-US" sz="2400" dirty="0"/>
              <a:t> </a:t>
            </a:r>
            <a:r>
              <a:rPr lang="en-US" sz="2400" dirty="0" err="1"/>
              <a:t>nhau</a:t>
            </a:r>
            <a:r>
              <a:rPr lang="en-US" sz="2400" dirty="0"/>
              <a:t> </a:t>
            </a:r>
            <a:r>
              <a:rPr lang="en-US" sz="2400" dirty="0" err="1"/>
              <a:t>vì</a:t>
            </a:r>
            <a:r>
              <a:rPr lang="en-US" sz="2400" dirty="0"/>
              <a:t> </a:t>
            </a:r>
            <a:r>
              <a:rPr lang="en-US" sz="2400" dirty="0" err="1"/>
              <a:t>như</a:t>
            </a:r>
            <a:r>
              <a:rPr lang="en-US" sz="2400" dirty="0"/>
              <a:t> </a:t>
            </a:r>
            <a:r>
              <a:rPr lang="en-US" sz="2400" dirty="0" err="1"/>
              <a:t>thế</a:t>
            </a:r>
            <a:r>
              <a:rPr lang="en-US" sz="2400" dirty="0"/>
              <a:t> </a:t>
            </a:r>
            <a:r>
              <a:rPr lang="en-US" sz="2400" dirty="0" err="1"/>
              <a:t>sẽ</a:t>
            </a:r>
            <a:r>
              <a:rPr lang="en-US" sz="2400" dirty="0"/>
              <a:t> </a:t>
            </a:r>
            <a:r>
              <a:rPr lang="en-US" sz="2400" dirty="0" err="1"/>
              <a:t>lãng</a:t>
            </a:r>
            <a:r>
              <a:rPr lang="en-US" sz="2400" dirty="0"/>
              <a:t> </a:t>
            </a:r>
            <a:r>
              <a:rPr lang="en-US" sz="2400" dirty="0" err="1"/>
              <a:t>phí</a:t>
            </a:r>
            <a:r>
              <a:rPr lang="en-US" sz="2400" dirty="0"/>
              <a:t> </a:t>
            </a:r>
            <a:r>
              <a:rPr lang="en-US" sz="2400" dirty="0" err="1"/>
              <a:t>tiền</a:t>
            </a:r>
            <a:r>
              <a:rPr lang="en-US" sz="2400" dirty="0"/>
              <a:t> </a:t>
            </a:r>
            <a:r>
              <a:rPr lang="en-US" sz="2400" dirty="0" err="1"/>
              <a:t>bạc</a:t>
            </a:r>
            <a:r>
              <a:rPr lang="en-US" sz="2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0343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5318800-E9CF-6B7D-CED8-BD7401FB2A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751" y="1572743"/>
            <a:ext cx="5181952" cy="310616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18E9A69-DDF2-6C43-F01B-50F27550A061}"/>
              </a:ext>
            </a:extLst>
          </p:cNvPr>
          <p:cNvSpPr txBox="1"/>
          <p:nvPr/>
        </p:nvSpPr>
        <p:spPr>
          <a:xfrm>
            <a:off x="6096000" y="1485425"/>
            <a:ext cx="592305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</a:rPr>
              <a:t>Tình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huống</a:t>
            </a:r>
            <a:r>
              <a:rPr lang="en-US" sz="2400" b="1" dirty="0">
                <a:solidFill>
                  <a:srgbClr val="FF0000"/>
                </a:solidFill>
              </a:rPr>
              <a:t> 2</a:t>
            </a:r>
            <a:r>
              <a:rPr lang="en-US" sz="2400" dirty="0"/>
              <a:t>: </a:t>
            </a:r>
            <a:r>
              <a:rPr lang="en-US" sz="2400" dirty="0" err="1"/>
              <a:t>Bồ</a:t>
            </a:r>
            <a:r>
              <a:rPr lang="en-US" sz="2400" dirty="0"/>
              <a:t> </a:t>
            </a:r>
            <a:r>
              <a:rPr lang="en-US" sz="2400" dirty="0" err="1"/>
              <a:t>và</a:t>
            </a:r>
            <a:r>
              <a:rPr lang="en-US" sz="2400" dirty="0"/>
              <a:t> con </a:t>
            </a:r>
            <a:r>
              <a:rPr lang="en-US" sz="2400" dirty="0" err="1"/>
              <a:t>gái</a:t>
            </a:r>
            <a:r>
              <a:rPr lang="en-US" sz="2400" dirty="0"/>
              <a:t> </a:t>
            </a:r>
            <a:r>
              <a:rPr lang="en-US" sz="2400" dirty="0" err="1"/>
              <a:t>đang</a:t>
            </a:r>
            <a:r>
              <a:rPr lang="en-US" sz="2400" dirty="0"/>
              <a:t> ở </a:t>
            </a:r>
            <a:r>
              <a:rPr lang="en-US" sz="2400" dirty="0" err="1"/>
              <a:t>siêu</a:t>
            </a:r>
            <a:r>
              <a:rPr lang="en-US" sz="2400" dirty="0"/>
              <a:t> </a:t>
            </a:r>
            <a:r>
              <a:rPr lang="en-US" sz="2400" dirty="0" err="1"/>
              <a:t>thị</a:t>
            </a:r>
            <a:r>
              <a:rPr lang="en-US" sz="2400" dirty="0"/>
              <a:t>, </a:t>
            </a:r>
            <a:r>
              <a:rPr lang="en-US" sz="2400" dirty="0" err="1"/>
              <a:t>trước</a:t>
            </a:r>
            <a:r>
              <a:rPr lang="en-US" sz="2400" dirty="0"/>
              <a:t> </a:t>
            </a:r>
            <a:r>
              <a:rPr lang="en-US" sz="2400" dirty="0" err="1"/>
              <a:t>gian</a:t>
            </a:r>
            <a:r>
              <a:rPr lang="en-US" sz="2400" dirty="0"/>
              <a:t> hang </a:t>
            </a:r>
            <a:r>
              <a:rPr lang="en-US" sz="2400" dirty="0" err="1"/>
              <a:t>bán</a:t>
            </a:r>
            <a:r>
              <a:rPr lang="en-US" sz="2400" dirty="0"/>
              <a:t> </a:t>
            </a:r>
            <a:r>
              <a:rPr lang="en-US" sz="2400" dirty="0" err="1"/>
              <a:t>các</a:t>
            </a:r>
            <a:r>
              <a:rPr lang="en-US" sz="2400" dirty="0"/>
              <a:t> </a:t>
            </a:r>
            <a:r>
              <a:rPr lang="en-US" sz="2400" dirty="0" err="1"/>
              <a:t>đồ</a:t>
            </a:r>
            <a:r>
              <a:rPr lang="en-US" sz="2400" dirty="0"/>
              <a:t> dung ở </a:t>
            </a:r>
            <a:r>
              <a:rPr lang="en-US" sz="2400" dirty="0" err="1"/>
              <a:t>nhà</a:t>
            </a:r>
            <a:r>
              <a:rPr lang="en-US" sz="2400" dirty="0"/>
              <a:t>( </a:t>
            </a:r>
            <a:r>
              <a:rPr lang="en-US" sz="2400" dirty="0" err="1"/>
              <a:t>rổ</a:t>
            </a:r>
            <a:r>
              <a:rPr lang="en-US" sz="2400" dirty="0"/>
              <a:t>, </a:t>
            </a:r>
            <a:r>
              <a:rPr lang="en-US" sz="2400" dirty="0" err="1"/>
              <a:t>rá</a:t>
            </a:r>
            <a:r>
              <a:rPr lang="en-US" sz="2400" dirty="0"/>
              <a:t>, </a:t>
            </a:r>
            <a:r>
              <a:rPr lang="en-US" sz="2400" dirty="0" err="1"/>
              <a:t>khay</a:t>
            </a:r>
            <a:r>
              <a:rPr lang="en-US" sz="2400" dirty="0"/>
              <a:t>,… </a:t>
            </a:r>
            <a:r>
              <a:rPr lang="en-US" sz="2400" dirty="0" err="1"/>
              <a:t>bằng</a:t>
            </a:r>
            <a:r>
              <a:rPr lang="en-US" sz="2400" dirty="0"/>
              <a:t> </a:t>
            </a:r>
            <a:r>
              <a:rPr lang="en-US" sz="2400" dirty="0" err="1"/>
              <a:t>nhựa</a:t>
            </a:r>
            <a:r>
              <a:rPr lang="en-US" sz="2400" dirty="0"/>
              <a:t> </a:t>
            </a:r>
            <a:r>
              <a:rPr lang="en-US" sz="2400" dirty="0" err="1"/>
              <a:t>và</a:t>
            </a:r>
            <a:r>
              <a:rPr lang="en-US" sz="2400" dirty="0"/>
              <a:t> </a:t>
            </a:r>
            <a:r>
              <a:rPr lang="en-US" sz="2400" dirty="0" err="1"/>
              <a:t>mây</a:t>
            </a:r>
            <a:r>
              <a:rPr lang="en-US" sz="2400" dirty="0"/>
              <a:t> </a:t>
            </a:r>
            <a:r>
              <a:rPr lang="en-US" sz="2400" dirty="0" err="1"/>
              <a:t>tre</a:t>
            </a:r>
            <a:r>
              <a:rPr lang="en-US" sz="2400" dirty="0"/>
              <a:t> </a:t>
            </a:r>
            <a:r>
              <a:rPr lang="en-US" sz="2400" dirty="0" err="1"/>
              <a:t>đan</a:t>
            </a:r>
            <a:r>
              <a:rPr lang="en-US" sz="2400" dirty="0"/>
              <a:t>). </a:t>
            </a:r>
            <a:r>
              <a:rPr lang="en-US" sz="2400" dirty="0" err="1"/>
              <a:t>Bố</a:t>
            </a:r>
            <a:r>
              <a:rPr lang="en-US" sz="2400" dirty="0"/>
              <a:t> </a:t>
            </a:r>
            <a:r>
              <a:rPr lang="en-US" sz="2400" dirty="0" err="1"/>
              <a:t>đang</a:t>
            </a:r>
            <a:r>
              <a:rPr lang="en-US" sz="2400" dirty="0"/>
              <a:t> </a:t>
            </a:r>
            <a:r>
              <a:rPr lang="en-US" sz="2400" dirty="0" err="1"/>
              <a:t>băn</a:t>
            </a:r>
            <a:r>
              <a:rPr lang="en-US" sz="2400" dirty="0"/>
              <a:t> </a:t>
            </a:r>
            <a:r>
              <a:rPr lang="en-US" sz="2400" dirty="0" err="1"/>
              <a:t>khoăn</a:t>
            </a:r>
            <a:r>
              <a:rPr lang="en-US" sz="2400" dirty="0"/>
              <a:t> </a:t>
            </a:r>
            <a:r>
              <a:rPr lang="en-US" sz="2400" dirty="0" err="1"/>
              <a:t>không</a:t>
            </a:r>
            <a:r>
              <a:rPr lang="en-US" sz="2400" dirty="0"/>
              <a:t> </a:t>
            </a:r>
            <a:r>
              <a:rPr lang="en-US" sz="2400" dirty="0" err="1"/>
              <a:t>biết</a:t>
            </a:r>
            <a:r>
              <a:rPr lang="en-US" sz="2400" dirty="0"/>
              <a:t> </a:t>
            </a:r>
            <a:r>
              <a:rPr lang="en-US" sz="2400" dirty="0" err="1"/>
              <a:t>nên</a:t>
            </a:r>
            <a:r>
              <a:rPr lang="en-US" sz="2400" dirty="0"/>
              <a:t> </a:t>
            </a:r>
            <a:r>
              <a:rPr lang="en-US" sz="2400" dirty="0" err="1"/>
              <a:t>mua</a:t>
            </a:r>
            <a:r>
              <a:rPr lang="en-US" sz="2400" dirty="0"/>
              <a:t> </a:t>
            </a:r>
            <a:r>
              <a:rPr lang="en-US" sz="2400" dirty="0" err="1"/>
              <a:t>đồ</a:t>
            </a:r>
            <a:r>
              <a:rPr lang="en-US" sz="2400" dirty="0"/>
              <a:t> </a:t>
            </a:r>
            <a:r>
              <a:rPr lang="en-US" sz="2400" dirty="0" err="1"/>
              <a:t>nhựa</a:t>
            </a:r>
            <a:r>
              <a:rPr lang="en-US" sz="2400" dirty="0"/>
              <a:t> hay </a:t>
            </a:r>
            <a:r>
              <a:rPr lang="en-US" sz="2400" dirty="0" err="1"/>
              <a:t>mua</a:t>
            </a:r>
            <a:r>
              <a:rPr lang="en-US" sz="2400" dirty="0"/>
              <a:t> </a:t>
            </a:r>
            <a:r>
              <a:rPr lang="en-US" sz="2400" dirty="0" err="1"/>
              <a:t>đồ</a:t>
            </a:r>
            <a:r>
              <a:rPr lang="en-US" sz="2400" dirty="0"/>
              <a:t> </a:t>
            </a:r>
            <a:r>
              <a:rPr lang="en-US" sz="2400" dirty="0" err="1"/>
              <a:t>bằng</a:t>
            </a:r>
            <a:r>
              <a:rPr lang="en-US" sz="2400" dirty="0"/>
              <a:t> </a:t>
            </a:r>
            <a:r>
              <a:rPr lang="en-US" sz="2400" dirty="0" err="1"/>
              <a:t>mây</a:t>
            </a:r>
            <a:r>
              <a:rPr lang="en-US" sz="2400" dirty="0"/>
              <a:t> </a:t>
            </a:r>
            <a:r>
              <a:rPr lang="en-US" sz="2400" dirty="0" err="1"/>
              <a:t>tre</a:t>
            </a:r>
            <a:r>
              <a:rPr lang="en-US" sz="2400" dirty="0"/>
              <a:t> </a:t>
            </a:r>
            <a:r>
              <a:rPr lang="en-US" sz="2400" dirty="0" err="1"/>
              <a:t>đan</a:t>
            </a:r>
            <a:r>
              <a:rPr lang="en-US" sz="2400" dirty="0"/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B533058-C7B0-7D11-E374-1EDD2CBB462E}"/>
              </a:ext>
            </a:extLst>
          </p:cNvPr>
          <p:cNvSpPr txBox="1"/>
          <p:nvPr/>
        </p:nvSpPr>
        <p:spPr>
          <a:xfrm>
            <a:off x="6087175" y="3615721"/>
            <a:ext cx="592305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</a:rPr>
              <a:t>Xử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lý</a:t>
            </a:r>
            <a:r>
              <a:rPr lang="en-US" sz="2400" b="1" dirty="0">
                <a:solidFill>
                  <a:srgbClr val="FF0000"/>
                </a:solidFill>
              </a:rPr>
              <a:t>: </a:t>
            </a:r>
            <a:r>
              <a:rPr lang="en-US" sz="2400" dirty="0" err="1"/>
              <a:t>Nói</a:t>
            </a:r>
            <a:r>
              <a:rPr lang="en-US" sz="2400" dirty="0"/>
              <a:t> </a:t>
            </a:r>
            <a:r>
              <a:rPr lang="en-US" sz="2400" dirty="0" err="1"/>
              <a:t>với</a:t>
            </a:r>
            <a:r>
              <a:rPr lang="en-US" sz="2400" dirty="0"/>
              <a:t> </a:t>
            </a:r>
            <a:r>
              <a:rPr lang="en-US" sz="2400" dirty="0" err="1"/>
              <a:t>bố</a:t>
            </a:r>
            <a:r>
              <a:rPr lang="en-US" sz="2400" dirty="0"/>
              <a:t> </a:t>
            </a:r>
            <a:r>
              <a:rPr lang="en-US" sz="2400" dirty="0" err="1"/>
              <a:t>là</a:t>
            </a:r>
            <a:r>
              <a:rPr lang="en-US" sz="2400" dirty="0"/>
              <a:t> </a:t>
            </a:r>
            <a:r>
              <a:rPr lang="en-US" sz="2400" dirty="0" err="1"/>
              <a:t>nên</a:t>
            </a:r>
            <a:r>
              <a:rPr lang="en-US" sz="2400" dirty="0"/>
              <a:t> </a:t>
            </a:r>
            <a:r>
              <a:rPr lang="en-US" sz="2400" dirty="0" err="1"/>
              <a:t>mua</a:t>
            </a:r>
            <a:r>
              <a:rPr lang="en-US" sz="2400" dirty="0"/>
              <a:t> </a:t>
            </a:r>
            <a:r>
              <a:rPr lang="en-US" sz="2400" dirty="0" err="1"/>
              <a:t>đồ</a:t>
            </a:r>
            <a:r>
              <a:rPr lang="en-US" sz="2400" dirty="0"/>
              <a:t> </a:t>
            </a:r>
            <a:r>
              <a:rPr lang="en-US" sz="2400" dirty="0" err="1"/>
              <a:t>bằng</a:t>
            </a:r>
            <a:r>
              <a:rPr lang="en-US" sz="2400" dirty="0"/>
              <a:t> </a:t>
            </a:r>
            <a:r>
              <a:rPr lang="en-US" sz="2400" dirty="0" err="1"/>
              <a:t>mây</a:t>
            </a:r>
            <a:r>
              <a:rPr lang="en-US" sz="2400" dirty="0"/>
              <a:t> </a:t>
            </a:r>
            <a:r>
              <a:rPr lang="en-US" sz="2400" dirty="0" err="1"/>
              <a:t>tre</a:t>
            </a:r>
            <a:r>
              <a:rPr lang="en-US" sz="2400" dirty="0"/>
              <a:t> </a:t>
            </a:r>
            <a:r>
              <a:rPr lang="en-US" sz="2400" dirty="0" err="1"/>
              <a:t>đan</a:t>
            </a:r>
            <a:r>
              <a:rPr lang="en-US" sz="2400" dirty="0"/>
              <a:t>, </a:t>
            </a:r>
            <a:r>
              <a:rPr lang="en-US" sz="2400" dirty="0" err="1"/>
              <a:t>hạn</a:t>
            </a:r>
            <a:r>
              <a:rPr lang="en-US" sz="2400" dirty="0"/>
              <a:t> </a:t>
            </a:r>
            <a:r>
              <a:rPr lang="en-US" sz="2400" dirty="0" err="1"/>
              <a:t>chế</a:t>
            </a:r>
            <a:r>
              <a:rPr lang="en-US" sz="2400" dirty="0"/>
              <a:t> </a:t>
            </a:r>
            <a:r>
              <a:rPr lang="en-US" sz="2400" dirty="0" err="1"/>
              <a:t>sử</a:t>
            </a:r>
            <a:r>
              <a:rPr lang="en-US" sz="2400" dirty="0"/>
              <a:t> </a:t>
            </a:r>
            <a:r>
              <a:rPr lang="en-US" sz="2400" dirty="0" err="1"/>
              <a:t>dụng</a:t>
            </a:r>
            <a:r>
              <a:rPr lang="en-US" sz="2400" dirty="0"/>
              <a:t> </a:t>
            </a:r>
            <a:r>
              <a:rPr lang="en-US" sz="2400" dirty="0" err="1"/>
              <a:t>đồ</a:t>
            </a:r>
            <a:r>
              <a:rPr lang="en-US" sz="2400" dirty="0"/>
              <a:t> </a:t>
            </a:r>
            <a:r>
              <a:rPr lang="en-US" sz="2400" dirty="0" err="1"/>
              <a:t>nhựa</a:t>
            </a:r>
            <a:r>
              <a:rPr lang="en-US" sz="2400" dirty="0"/>
              <a:t> </a:t>
            </a:r>
            <a:r>
              <a:rPr lang="en-US" sz="2400" dirty="0" err="1"/>
              <a:t>để</a:t>
            </a:r>
            <a:r>
              <a:rPr lang="en-US" sz="2400" dirty="0"/>
              <a:t> </a:t>
            </a:r>
            <a:r>
              <a:rPr lang="en-US" sz="2400" dirty="0" err="1"/>
              <a:t>bảo</a:t>
            </a:r>
            <a:r>
              <a:rPr lang="en-US" sz="2400" dirty="0"/>
              <a:t> </a:t>
            </a:r>
            <a:r>
              <a:rPr lang="en-US" sz="2400" dirty="0" err="1"/>
              <a:t>vệ</a:t>
            </a:r>
            <a:r>
              <a:rPr lang="en-US" sz="2400" dirty="0"/>
              <a:t> </a:t>
            </a:r>
            <a:r>
              <a:rPr lang="en-US" sz="2400" dirty="0" err="1"/>
              <a:t>môi</a:t>
            </a:r>
            <a:r>
              <a:rPr lang="en-US" sz="2400" dirty="0"/>
              <a:t> </a:t>
            </a:r>
            <a:r>
              <a:rPr lang="en-US" sz="2400" dirty="0" err="1"/>
              <a:t>trường</a:t>
            </a:r>
            <a:r>
              <a:rPr lang="en-US" sz="2400" dirty="0"/>
              <a:t>; </a:t>
            </a:r>
            <a:r>
              <a:rPr lang="en-US" sz="2400" dirty="0" err="1"/>
              <a:t>đồng</a:t>
            </a:r>
            <a:r>
              <a:rPr lang="en-US" sz="2400" dirty="0"/>
              <a:t> </a:t>
            </a:r>
            <a:r>
              <a:rPr lang="en-US" sz="2400" dirty="0" err="1"/>
              <a:t>thời</a:t>
            </a:r>
            <a:r>
              <a:rPr lang="en-US" sz="2400" dirty="0"/>
              <a:t> </a:t>
            </a:r>
            <a:r>
              <a:rPr lang="en-US" sz="2400" dirty="0" err="1"/>
              <a:t>dùng</a:t>
            </a:r>
            <a:r>
              <a:rPr lang="en-US" sz="2400" dirty="0"/>
              <a:t> </a:t>
            </a:r>
            <a:r>
              <a:rPr lang="en-US" sz="2400" dirty="0" err="1"/>
              <a:t>hàng</a:t>
            </a:r>
            <a:r>
              <a:rPr lang="en-US" sz="2400" dirty="0"/>
              <a:t> </a:t>
            </a:r>
            <a:r>
              <a:rPr lang="en-US" sz="2400" dirty="0" err="1"/>
              <a:t>mây</a:t>
            </a:r>
            <a:r>
              <a:rPr lang="en-US" sz="2400" dirty="0"/>
              <a:t> </a:t>
            </a:r>
            <a:r>
              <a:rPr lang="en-US" sz="2400" dirty="0" err="1"/>
              <a:t>tre</a:t>
            </a:r>
            <a:r>
              <a:rPr lang="en-US" sz="2400" dirty="0"/>
              <a:t> </a:t>
            </a:r>
            <a:r>
              <a:rPr lang="en-US" sz="2400" dirty="0" err="1"/>
              <a:t>đan</a:t>
            </a:r>
            <a:r>
              <a:rPr lang="en-US" sz="2400" dirty="0"/>
              <a:t> </a:t>
            </a:r>
            <a:r>
              <a:rPr lang="en-US" sz="2400" dirty="0" err="1"/>
              <a:t>sẽ</a:t>
            </a:r>
            <a:r>
              <a:rPr lang="en-US" sz="2400" dirty="0"/>
              <a:t> </a:t>
            </a:r>
            <a:r>
              <a:rPr lang="en-US" sz="2400" dirty="0" err="1"/>
              <a:t>giúp</a:t>
            </a:r>
            <a:r>
              <a:rPr lang="en-US" sz="2400" dirty="0"/>
              <a:t> </a:t>
            </a:r>
            <a:r>
              <a:rPr lang="en-US" sz="2400" dirty="0" err="1"/>
              <a:t>bảo</a:t>
            </a:r>
            <a:r>
              <a:rPr lang="en-US" sz="2400" dirty="0"/>
              <a:t> </a:t>
            </a:r>
            <a:r>
              <a:rPr lang="en-US" sz="2400" dirty="0" err="1"/>
              <a:t>tồn</a:t>
            </a:r>
            <a:r>
              <a:rPr lang="en-US" sz="2400" dirty="0"/>
              <a:t> </a:t>
            </a:r>
            <a:r>
              <a:rPr lang="en-US" sz="2400" dirty="0" err="1"/>
              <a:t>nghề</a:t>
            </a:r>
            <a:r>
              <a:rPr lang="en-US" sz="2400" dirty="0"/>
              <a:t> </a:t>
            </a:r>
            <a:r>
              <a:rPr lang="en-US" sz="2400" dirty="0" err="1"/>
              <a:t>truyền</a:t>
            </a:r>
            <a:r>
              <a:rPr lang="en-US" sz="2400" dirty="0"/>
              <a:t> </a:t>
            </a:r>
            <a:r>
              <a:rPr lang="en-US" sz="2400" dirty="0" err="1"/>
              <a:t>thống</a:t>
            </a:r>
            <a:r>
              <a:rPr lang="en-US" sz="2400" dirty="0"/>
              <a:t> </a:t>
            </a:r>
            <a:r>
              <a:rPr lang="en-US" sz="2400" dirty="0" err="1"/>
              <a:t>hơn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5522499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D038CE0-6875-466E-B5CD-77C95F6DE8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5826" y="239232"/>
            <a:ext cx="12066174" cy="637953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E7EE321-3BC6-1EAC-937E-D369EC1F332C}"/>
              </a:ext>
            </a:extLst>
          </p:cNvPr>
          <p:cNvSpPr/>
          <p:nvPr/>
        </p:nvSpPr>
        <p:spPr>
          <a:xfrm>
            <a:off x="1120909" y="794881"/>
            <a:ext cx="9950182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Quan </a:t>
            </a:r>
            <a:r>
              <a:rPr lang="en-US" sz="32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sát</a:t>
            </a:r>
            <a:r>
              <a:rPr lang="en-US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các</a:t>
            </a:r>
            <a:r>
              <a:rPr lang="en-US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hình</a:t>
            </a:r>
            <a:r>
              <a:rPr lang="en-US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sau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và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cho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biết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sản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phẩm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nào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được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làm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bằng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tay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sản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phẩm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nào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được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làm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bằng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máy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móc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?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A0B8C94-CA06-0589-163C-D0E89BDE5CE8}"/>
              </a:ext>
            </a:extLst>
          </p:cNvPr>
          <p:cNvSpPr/>
          <p:nvPr/>
        </p:nvSpPr>
        <p:spPr>
          <a:xfrm>
            <a:off x="433210" y="4773544"/>
            <a:ext cx="3358863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Sản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phẩm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làm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bằng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tay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42BD6A4-C3B2-5590-FB9F-CD78B00FC6BB}"/>
              </a:ext>
            </a:extLst>
          </p:cNvPr>
          <p:cNvSpPr/>
          <p:nvPr/>
        </p:nvSpPr>
        <p:spPr>
          <a:xfrm>
            <a:off x="3088642" y="4762768"/>
            <a:ext cx="3358863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Sản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phẩm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làm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bằng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tay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8C9BBC7-6BC8-5AE6-6A76-FB27E72C0BBF}"/>
              </a:ext>
            </a:extLst>
          </p:cNvPr>
          <p:cNvSpPr/>
          <p:nvPr/>
        </p:nvSpPr>
        <p:spPr>
          <a:xfrm>
            <a:off x="5969947" y="4803683"/>
            <a:ext cx="3358863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Sản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phẩm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làm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bằng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máy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móc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290AE69-A8FB-D78E-25FF-89E22216937F}"/>
              </a:ext>
            </a:extLst>
          </p:cNvPr>
          <p:cNvSpPr/>
          <p:nvPr/>
        </p:nvSpPr>
        <p:spPr>
          <a:xfrm>
            <a:off x="9102937" y="4803683"/>
            <a:ext cx="2781101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Sản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phẩm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làm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bằng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máy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móc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D8BA086-DDF4-F826-3948-EF12B72C0DFA}"/>
              </a:ext>
            </a:extLst>
          </p:cNvPr>
          <p:cNvSpPr/>
          <p:nvPr/>
        </p:nvSpPr>
        <p:spPr>
          <a:xfrm>
            <a:off x="635770" y="4080937"/>
            <a:ext cx="3358863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Nón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lá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1FD1BFB-666F-4433-E731-172F52DDDB3E}"/>
              </a:ext>
            </a:extLst>
          </p:cNvPr>
          <p:cNvSpPr/>
          <p:nvPr/>
        </p:nvSpPr>
        <p:spPr>
          <a:xfrm>
            <a:off x="3692315" y="4086689"/>
            <a:ext cx="2544361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Gáo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dừa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FDCC72A-06E5-9081-04D6-A86E0F2F9410}"/>
              </a:ext>
            </a:extLst>
          </p:cNvPr>
          <p:cNvSpPr/>
          <p:nvPr/>
        </p:nvSpPr>
        <p:spPr>
          <a:xfrm>
            <a:off x="6588181" y="4025291"/>
            <a:ext cx="2544361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Xe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máy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065D45E-7D8E-3493-722E-8BB2E9386BE8}"/>
              </a:ext>
            </a:extLst>
          </p:cNvPr>
          <p:cNvSpPr/>
          <p:nvPr/>
        </p:nvSpPr>
        <p:spPr>
          <a:xfrm>
            <a:off x="9001206" y="4065817"/>
            <a:ext cx="2544361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Bút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bi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E71C7CC-899B-4DEB-2D66-7B88D39510A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254" t="8667" r="-4143" b="4784"/>
          <a:stretch/>
        </p:blipFill>
        <p:spPr>
          <a:xfrm rot="16200000">
            <a:off x="4770996" y="-2474776"/>
            <a:ext cx="2405367" cy="10675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7003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3" grpId="0"/>
      <p:bldP spid="14" grpId="0"/>
      <p:bldP spid="15" grpId="0"/>
      <p:bldP spid="16" grpId="0"/>
      <p:bldP spid="17" grpId="0"/>
      <p:bldP spid="18" grpId="0"/>
      <p:bldP spid="1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>
            <a:extLst>
              <a:ext uri="{FF2B5EF4-FFF2-40B4-BE49-F238E27FC236}">
                <a16:creationId xmlns:a16="http://schemas.microsoft.com/office/drawing/2014/main" id="{67029FE9-294A-4ECD-ACBE-CAA8673318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14" y="0"/>
            <a:ext cx="12215813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E4CC867-5390-CA0C-1431-DB43B93966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159" y="1886562"/>
            <a:ext cx="11621682" cy="3491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78172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B62F3B9-C78F-4098-8D35-FB49C2B2FD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14" y="0"/>
            <a:ext cx="12215813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D038CE0-6875-466E-B5CD-77C95F6DE8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38400" y="2161541"/>
            <a:ext cx="7315200" cy="251314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D8CA188-944A-4935-8354-04BDCAF46F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39200" y="2161541"/>
            <a:ext cx="2209800" cy="319224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A742CF1-5468-41BB-B5F7-54559D0E74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59691" y="2241483"/>
            <a:ext cx="5779509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76303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051475A-ED57-481D-B6A9-1C1B378549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14" y="0"/>
            <a:ext cx="12215813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68BA2A3-622A-41B3-B8B3-57FC49A592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148" y="990600"/>
            <a:ext cx="10249972" cy="403860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1FE08C14-601A-4710-983A-3CD8C1169A1D}"/>
              </a:ext>
            </a:extLst>
          </p:cNvPr>
          <p:cNvGrpSpPr/>
          <p:nvPr/>
        </p:nvGrpSpPr>
        <p:grpSpPr>
          <a:xfrm>
            <a:off x="3901789" y="4060704"/>
            <a:ext cx="3916499" cy="2746185"/>
            <a:chOff x="1197026" y="4232126"/>
            <a:chExt cx="3751815" cy="2630711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C0F61DFF-DA5C-4F9C-A167-987487BEA67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901180" y="4246637"/>
              <a:ext cx="2047661" cy="2616200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714CDEBD-A514-41CB-B791-2EF52E3CD5F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97026" y="4232126"/>
              <a:ext cx="1811038" cy="2616200"/>
            </a:xfrm>
            <a:prstGeom prst="rect">
              <a:avLst/>
            </a:prstGeom>
          </p:spPr>
        </p:pic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3D1129D4-1A93-4C5E-856E-CC8D210587CE}"/>
              </a:ext>
            </a:extLst>
          </p:cNvPr>
          <p:cNvSpPr txBox="1"/>
          <p:nvPr/>
        </p:nvSpPr>
        <p:spPr>
          <a:xfrm>
            <a:off x="1082774" y="1627986"/>
            <a:ext cx="906272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600" b="1" u="sng" dirty="0" err="1">
                <a:solidFill>
                  <a:srgbClr val="FF0000"/>
                </a:solidFill>
              </a:rPr>
              <a:t>Chuẩn</a:t>
            </a:r>
            <a:r>
              <a:rPr lang="en-US" sz="3600" b="1" u="sng" dirty="0">
                <a:solidFill>
                  <a:srgbClr val="FF0000"/>
                </a:solidFill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</a:rPr>
              <a:t>bị</a:t>
            </a:r>
            <a:r>
              <a:rPr lang="en-US" sz="3600" b="1" u="sng" dirty="0">
                <a:solidFill>
                  <a:srgbClr val="FF0000"/>
                </a:solidFill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</a:rPr>
              <a:t>bài</a:t>
            </a:r>
            <a:r>
              <a:rPr lang="en-US" sz="3600" b="1" u="sng" dirty="0">
                <a:solidFill>
                  <a:srgbClr val="FF0000"/>
                </a:solidFill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</a:rPr>
              <a:t>sau</a:t>
            </a:r>
            <a:endParaRPr lang="en-US" sz="3600" b="1" u="sng" dirty="0">
              <a:solidFill>
                <a:srgbClr val="FF0000"/>
              </a:solidFill>
            </a:endParaRPr>
          </a:p>
          <a:p>
            <a:pPr lvl="0" algn="ctr">
              <a:defRPr/>
            </a:pPr>
            <a:r>
              <a:rPr lang="en-US" sz="3600" b="1" dirty="0" err="1">
                <a:solidFill>
                  <a:srgbClr val="00B050"/>
                </a:solidFill>
              </a:rPr>
              <a:t>Hoạt</a:t>
            </a:r>
            <a:r>
              <a:rPr lang="en-US" sz="3600" b="1" dirty="0">
                <a:solidFill>
                  <a:srgbClr val="00B050"/>
                </a:solidFill>
              </a:rPr>
              <a:t> </a:t>
            </a:r>
            <a:r>
              <a:rPr lang="en-US" sz="3600" b="1" dirty="0" err="1">
                <a:solidFill>
                  <a:srgbClr val="00B050"/>
                </a:solidFill>
              </a:rPr>
              <a:t>động</a:t>
            </a:r>
            <a:r>
              <a:rPr lang="en-US" sz="3600" b="1" dirty="0">
                <a:solidFill>
                  <a:srgbClr val="00B050"/>
                </a:solidFill>
              </a:rPr>
              <a:t> </a:t>
            </a:r>
            <a:r>
              <a:rPr lang="en-US" sz="3600" b="1" dirty="0" err="1">
                <a:solidFill>
                  <a:srgbClr val="00B050"/>
                </a:solidFill>
              </a:rPr>
              <a:t>sản</a:t>
            </a:r>
            <a:r>
              <a:rPr lang="en-US" sz="3600" b="1" dirty="0">
                <a:solidFill>
                  <a:srgbClr val="00B050"/>
                </a:solidFill>
              </a:rPr>
              <a:t> </a:t>
            </a:r>
            <a:r>
              <a:rPr lang="en-US" sz="3600" b="1" dirty="0" err="1">
                <a:solidFill>
                  <a:srgbClr val="00B050"/>
                </a:solidFill>
              </a:rPr>
              <a:t>xuất</a:t>
            </a:r>
            <a:r>
              <a:rPr lang="en-US" sz="3600" b="1" dirty="0">
                <a:solidFill>
                  <a:srgbClr val="00B050"/>
                </a:solidFill>
              </a:rPr>
              <a:t> </a:t>
            </a:r>
            <a:r>
              <a:rPr lang="en-US" sz="3600" b="1" dirty="0" err="1">
                <a:solidFill>
                  <a:srgbClr val="00B050"/>
                </a:solidFill>
              </a:rPr>
              <a:t>thủ</a:t>
            </a:r>
            <a:r>
              <a:rPr lang="en-US" sz="3600" b="1" dirty="0">
                <a:solidFill>
                  <a:srgbClr val="00B050"/>
                </a:solidFill>
              </a:rPr>
              <a:t> </a:t>
            </a:r>
            <a:r>
              <a:rPr lang="en-US" sz="3600" b="1" dirty="0" err="1">
                <a:solidFill>
                  <a:srgbClr val="00B050"/>
                </a:solidFill>
              </a:rPr>
              <a:t>công</a:t>
            </a:r>
            <a:r>
              <a:rPr lang="en-US" sz="3600" b="1" dirty="0">
                <a:solidFill>
                  <a:srgbClr val="00B050"/>
                </a:solidFill>
              </a:rPr>
              <a:t> </a:t>
            </a:r>
            <a:r>
              <a:rPr lang="en-US" sz="3600" b="1" dirty="0" err="1">
                <a:solidFill>
                  <a:srgbClr val="00B050"/>
                </a:solidFill>
              </a:rPr>
              <a:t>và</a:t>
            </a:r>
            <a:r>
              <a:rPr lang="en-US" sz="3600" b="1" dirty="0">
                <a:solidFill>
                  <a:srgbClr val="00B050"/>
                </a:solidFill>
              </a:rPr>
              <a:t> </a:t>
            </a:r>
            <a:r>
              <a:rPr lang="en-US" sz="3600" b="1" dirty="0" err="1">
                <a:solidFill>
                  <a:srgbClr val="00B050"/>
                </a:solidFill>
              </a:rPr>
              <a:t>công</a:t>
            </a:r>
            <a:r>
              <a:rPr lang="en-US" sz="3600" b="1" dirty="0">
                <a:solidFill>
                  <a:srgbClr val="00B050"/>
                </a:solidFill>
              </a:rPr>
              <a:t> </a:t>
            </a:r>
            <a:r>
              <a:rPr lang="en-US" sz="3600" b="1" dirty="0" err="1">
                <a:solidFill>
                  <a:srgbClr val="00B050"/>
                </a:solidFill>
              </a:rPr>
              <a:t>nghiệp</a:t>
            </a:r>
            <a:r>
              <a:rPr lang="en-US" sz="3600" b="1" dirty="0">
                <a:solidFill>
                  <a:srgbClr val="00B050"/>
                </a:solidFill>
              </a:rPr>
              <a:t> </a:t>
            </a:r>
            <a:r>
              <a:rPr lang="en-US" sz="3600" b="1" dirty="0" err="1">
                <a:solidFill>
                  <a:srgbClr val="00B050"/>
                </a:solidFill>
              </a:rPr>
              <a:t>tiết</a:t>
            </a:r>
            <a:r>
              <a:rPr lang="en-US" sz="3600" b="1" dirty="0">
                <a:solidFill>
                  <a:srgbClr val="00B050"/>
                </a:solidFill>
              </a:rPr>
              <a:t> 2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5299850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3D28872-C5E5-4F6D-8A89-D2B3363BBA8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624"/>
          <a:stretch/>
        </p:blipFill>
        <p:spPr>
          <a:xfrm>
            <a:off x="-23648" y="0"/>
            <a:ext cx="12215648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26554C8-C6D5-41BF-881A-0A507BEA22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61947" y="1524000"/>
            <a:ext cx="6068105" cy="34101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6052BAB-C40C-4398-84A1-D7BFA371D57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5147" y="696520"/>
            <a:ext cx="3339249" cy="671873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C9A4B57-4C0D-40FD-A3D2-619044901DF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86800" y="635284"/>
            <a:ext cx="3505200" cy="6222716"/>
          </a:xfrm>
          <a:prstGeom prst="rect">
            <a:avLst/>
          </a:prstGeom>
        </p:spPr>
      </p:pic>
      <p:pic>
        <p:nvPicPr>
          <p:cNvPr id="11" name="Nhacnen">
            <a:hlinkClick r:id="" action="ppaction://media"/>
            <a:extLst>
              <a:ext uri="{FF2B5EF4-FFF2-40B4-BE49-F238E27FC236}">
                <a16:creationId xmlns:a16="http://schemas.microsoft.com/office/drawing/2014/main" id="{5105BA81-6CFC-4D74-86EF-98DD964EB8E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228932" y="486895"/>
            <a:ext cx="828517" cy="82851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65E7027-916C-4A89-AC82-15687807A7A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47999" y="2081293"/>
            <a:ext cx="5267401" cy="2523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796444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11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4.81481E-6 L 0.0207 0.07523 " pathEditMode="relative" rAng="0" ptsTypes="AA">
                                      <p:cBhvr>
                                        <p:cTn id="8" dur="2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" y="375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3.7037E-6 L -0.025 -0.0463 " pathEditMode="relative" rAng="0" ptsTypes="AA">
                                      <p:cBhvr>
                                        <p:cTn id="10" dur="2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" y="-23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A36F8054-4816-4BDF-90A5-545DDF61EE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14" y="0"/>
            <a:ext cx="12215813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26554C8-C6D5-41BF-881A-0A507BEA22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28799" y="1557010"/>
            <a:ext cx="8534402" cy="479608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A77BB1B-FCBC-4660-B7E3-15860B31F5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72374" y="5334277"/>
            <a:ext cx="4797778" cy="139982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FE3A35F-4821-429F-B39B-B36077B06F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97907" y="1366510"/>
            <a:ext cx="5432007" cy="95715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0985308-DE39-A132-43CC-3A4D24EDF97C}"/>
              </a:ext>
            </a:extLst>
          </p:cNvPr>
          <p:cNvSpPr/>
          <p:nvPr/>
        </p:nvSpPr>
        <p:spPr>
          <a:xfrm>
            <a:off x="2806576" y="2601340"/>
            <a:ext cx="7033164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Hoạt</a:t>
            </a:r>
            <a:r>
              <a:rPr lang="en-US" sz="4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8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động</a:t>
            </a:r>
            <a:r>
              <a:rPr lang="en-US" sz="4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8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sản</a:t>
            </a:r>
            <a:r>
              <a:rPr lang="en-US" sz="4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8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xuất</a:t>
            </a:r>
            <a:r>
              <a:rPr lang="en-US" sz="4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8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thủ</a:t>
            </a:r>
            <a:r>
              <a:rPr lang="en-US" sz="4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8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công</a:t>
            </a:r>
            <a:r>
              <a:rPr lang="en-US" sz="4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8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và</a:t>
            </a:r>
            <a:r>
              <a:rPr lang="en-US" sz="4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8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công</a:t>
            </a:r>
            <a:r>
              <a:rPr lang="en-US" sz="4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8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nghiệp</a:t>
            </a:r>
            <a:r>
              <a:rPr lang="en-US" sz="4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</a:p>
          <a:p>
            <a:pPr algn="ctr"/>
            <a:r>
              <a:rPr lang="en-US" sz="4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(</a:t>
            </a:r>
            <a:r>
              <a:rPr lang="en-US" sz="48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Tiết</a:t>
            </a:r>
            <a:r>
              <a:rPr lang="en-US" sz="4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1)</a:t>
            </a:r>
          </a:p>
        </p:txBody>
      </p:sp>
      <p:pic>
        <p:nvPicPr>
          <p:cNvPr id="1026" name="Picture 2" descr="Hình ảnh Tượng S ứ Tạo ảnh Của Phụ Nữ Sơn Sáng Tạo PNG , Làm Gốm, đàn Bà,  Hình ảnh PNG miễn phí tải tập tin PSDComment và Vector">
            <a:extLst>
              <a:ext uri="{FF2B5EF4-FFF2-40B4-BE49-F238E27FC236}">
                <a16:creationId xmlns:a16="http://schemas.microsoft.com/office/drawing/2014/main" id="{8C688241-7D7B-EB0C-58AB-20963A9A92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6725" y="4176384"/>
            <a:ext cx="1914746" cy="1914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655614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B62F3B9-C78F-4098-8D35-FB49C2B2FD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14" y="0"/>
            <a:ext cx="12215813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D038CE0-6875-466E-B5CD-77C95F6DE8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38400" y="2161541"/>
            <a:ext cx="7315200" cy="251314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D8CA188-944A-4935-8354-04BDCAF46F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39200" y="2161541"/>
            <a:ext cx="2209800" cy="319224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59E9737-254C-42BA-859B-38AC2D54DE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67058" y="2321426"/>
            <a:ext cx="6072142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44486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5">
            <a:extLst>
              <a:ext uri="{FF2B5EF4-FFF2-40B4-BE49-F238E27FC236}">
                <a16:creationId xmlns:a16="http://schemas.microsoft.com/office/drawing/2014/main" id="{1C8276E7-6FF3-8505-552C-3CBBBA0AC9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6" descr="7">
            <a:extLst>
              <a:ext uri="{FF2B5EF4-FFF2-40B4-BE49-F238E27FC236}">
                <a16:creationId xmlns:a16="http://schemas.microsoft.com/office/drawing/2014/main" id="{2BA2C018-20EF-3F46-3AC1-E236604B34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360" y="807876"/>
            <a:ext cx="1060468" cy="15292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ounded Rectangle 1">
            <a:extLst>
              <a:ext uri="{FF2B5EF4-FFF2-40B4-BE49-F238E27FC236}">
                <a16:creationId xmlns:a16="http://schemas.microsoft.com/office/drawing/2014/main" id="{88D73961-B9A5-0D77-1BFF-EE4646323060}"/>
              </a:ext>
            </a:extLst>
          </p:cNvPr>
          <p:cNvSpPr/>
          <p:nvPr/>
        </p:nvSpPr>
        <p:spPr>
          <a:xfrm>
            <a:off x="4438034" y="927959"/>
            <a:ext cx="3607148" cy="514025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YÊU CẦU CẦN ĐẠT:</a:t>
            </a:r>
          </a:p>
        </p:txBody>
      </p:sp>
      <p:pic>
        <p:nvPicPr>
          <p:cNvPr id="5" name="图片 71686" descr="11">
            <a:extLst>
              <a:ext uri="{FF2B5EF4-FFF2-40B4-BE49-F238E27FC236}">
                <a16:creationId xmlns:a16="http://schemas.microsoft.com/office/drawing/2014/main" id="{7FA4E786-3EB9-51D5-675C-D841E34682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4916" y="5125728"/>
            <a:ext cx="6957052" cy="118041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图片 71688" descr="9">
            <a:extLst>
              <a:ext uri="{FF2B5EF4-FFF2-40B4-BE49-F238E27FC236}">
                <a16:creationId xmlns:a16="http://schemas.microsoft.com/office/drawing/2014/main" id="{8C52352C-DB72-B4CE-B3EC-9747357CCB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1787" y="2256174"/>
            <a:ext cx="7375245" cy="123952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71689" descr="10">
            <a:extLst>
              <a:ext uri="{FF2B5EF4-FFF2-40B4-BE49-F238E27FC236}">
                <a16:creationId xmlns:a16="http://schemas.microsoft.com/office/drawing/2014/main" id="{86CC3DE4-8E39-3660-4525-35075142CF8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16730" y="3512079"/>
            <a:ext cx="7249756" cy="1719469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1EC9C09-967B-BFE4-4C63-9FE0BA0CB39D}"/>
              </a:ext>
            </a:extLst>
          </p:cNvPr>
          <p:cNvSpPr txBox="1"/>
          <p:nvPr/>
        </p:nvSpPr>
        <p:spPr>
          <a:xfrm>
            <a:off x="3373788" y="2383613"/>
            <a:ext cx="59344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Kể</a:t>
            </a:r>
            <a:r>
              <a:rPr 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xuất</a:t>
            </a:r>
            <a:r>
              <a:rPr 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thủ</a:t>
            </a:r>
            <a:r>
              <a:rPr 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endParaRPr lang="en-US" sz="24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823CD5E-C8FE-4357-738E-523B424B8079}"/>
              </a:ext>
            </a:extLst>
          </p:cNvPr>
          <p:cNvSpPr txBox="1"/>
          <p:nvPr/>
        </p:nvSpPr>
        <p:spPr>
          <a:xfrm>
            <a:off x="3306923" y="3785408"/>
            <a:ext cx="61593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altLang="zh-CN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altLang="zh-CN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ích</a:t>
            </a:r>
            <a:r>
              <a:rPr lang="en-US" altLang="zh-CN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lợi</a:t>
            </a:r>
            <a:r>
              <a:rPr lang="en-US" altLang="zh-CN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altLang="zh-CN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altLang="zh-CN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zh-CN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altLang="zh-CN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altLang="zh-CN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lang="en-US" altLang="zh-CN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xuất</a:t>
            </a:r>
            <a:r>
              <a:rPr lang="en-US" altLang="zh-CN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thủ</a:t>
            </a:r>
            <a:r>
              <a:rPr lang="en-US" altLang="zh-CN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endParaRPr lang="zh-CN" altLang="en-US" sz="24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55B8117-FB27-6425-E7C9-A19F43D33E21}"/>
              </a:ext>
            </a:extLst>
          </p:cNvPr>
          <p:cNvSpPr/>
          <p:nvPr/>
        </p:nvSpPr>
        <p:spPr>
          <a:xfrm>
            <a:off x="3347543" y="5214630"/>
            <a:ext cx="619045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Giới thiệu được một số các sản phẩm </a:t>
            </a:r>
            <a:r>
              <a:rPr lang="en-US" sz="2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thủ</a:t>
            </a:r>
            <a:r>
              <a:rPr 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địa</a:t>
            </a:r>
            <a:r>
              <a:rPr 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phương</a:t>
            </a:r>
            <a:endParaRPr lang="en-US" sz="24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Flowchart: Connector 10">
            <a:extLst>
              <a:ext uri="{FF2B5EF4-FFF2-40B4-BE49-F238E27FC236}">
                <a16:creationId xmlns:a16="http://schemas.microsoft.com/office/drawing/2014/main" id="{E2D8B0D4-500B-DD31-9209-289ABEC1BA7F}"/>
              </a:ext>
            </a:extLst>
          </p:cNvPr>
          <p:cNvSpPr/>
          <p:nvPr/>
        </p:nvSpPr>
        <p:spPr>
          <a:xfrm>
            <a:off x="2485010" y="2383613"/>
            <a:ext cx="762000" cy="685800"/>
          </a:xfrm>
          <a:prstGeom prst="flowChartConnector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Flowchart: Connector 11">
            <a:extLst>
              <a:ext uri="{FF2B5EF4-FFF2-40B4-BE49-F238E27FC236}">
                <a16:creationId xmlns:a16="http://schemas.microsoft.com/office/drawing/2014/main" id="{841C5D9B-BB44-E746-A821-F0A8F58829FF}"/>
              </a:ext>
            </a:extLst>
          </p:cNvPr>
          <p:cNvSpPr/>
          <p:nvPr/>
        </p:nvSpPr>
        <p:spPr>
          <a:xfrm>
            <a:off x="2446394" y="3542950"/>
            <a:ext cx="762000" cy="712362"/>
          </a:xfrm>
          <a:prstGeom prst="flowChartConnector">
            <a:avLst/>
          </a:prstGeom>
          <a:solidFill>
            <a:srgbClr val="F1C9F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Flowchart: Connector 12">
            <a:extLst>
              <a:ext uri="{FF2B5EF4-FFF2-40B4-BE49-F238E27FC236}">
                <a16:creationId xmlns:a16="http://schemas.microsoft.com/office/drawing/2014/main" id="{8AD42220-80CF-593B-9594-DBDE20B0B99E}"/>
              </a:ext>
            </a:extLst>
          </p:cNvPr>
          <p:cNvSpPr/>
          <p:nvPr/>
        </p:nvSpPr>
        <p:spPr>
          <a:xfrm>
            <a:off x="2516814" y="5163354"/>
            <a:ext cx="762000" cy="724610"/>
          </a:xfrm>
          <a:prstGeom prst="flowChartConnector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FC09A4C-3DB9-3D9A-F14E-5AEACFFC617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350" b="32800" l="64850" r="8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547" t="9218" r="14915" b="65943"/>
          <a:stretch/>
        </p:blipFill>
        <p:spPr>
          <a:xfrm>
            <a:off x="2608180" y="5225344"/>
            <a:ext cx="600248" cy="72755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32CCCDD-4011-0C1C-3A9A-6917AE8301E7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350" b="31950" l="39800" r="618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787" t="9837" r="38034" b="65555"/>
          <a:stretch/>
        </p:blipFill>
        <p:spPr>
          <a:xfrm>
            <a:off x="2518201" y="3477417"/>
            <a:ext cx="584434" cy="70838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61B7368-DC06-43A4-5884-E19D0034871F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2175" b="32046" l="21295" r="3678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359" t="9691" r="61282" b="65470"/>
          <a:stretch/>
        </p:blipFill>
        <p:spPr>
          <a:xfrm>
            <a:off x="2611787" y="2366608"/>
            <a:ext cx="514640" cy="694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3056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8D793BA5-8222-4213-AEFF-02FEB2E497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14" y="0"/>
            <a:ext cx="12215813" cy="685800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FA3A6D4F-9D67-4B20-B500-8294818B73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0029" y="-3830874"/>
            <a:ext cx="8751940" cy="1178142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25FA937B-5AA6-47C9-A540-2227B4250C78}"/>
              </a:ext>
            </a:extLst>
          </p:cNvPr>
          <p:cNvGrpSpPr/>
          <p:nvPr/>
        </p:nvGrpSpPr>
        <p:grpSpPr>
          <a:xfrm>
            <a:off x="1986643" y="20673"/>
            <a:ext cx="8382000" cy="804073"/>
            <a:chOff x="1905000" y="450289"/>
            <a:chExt cx="8382000" cy="1530911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B96785F7-945F-4188-8562-550076C4A763}"/>
                </a:ext>
              </a:extLst>
            </p:cNvPr>
            <p:cNvGrpSpPr/>
            <p:nvPr/>
          </p:nvGrpSpPr>
          <p:grpSpPr>
            <a:xfrm>
              <a:off x="1905000" y="450289"/>
              <a:ext cx="8382000" cy="1530911"/>
              <a:chOff x="2368419" y="-1613946"/>
              <a:chExt cx="7346706" cy="1338735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5" name="Rectangle: Diagonal Corners Rounded 4">
                <a:extLst>
                  <a:ext uri="{FF2B5EF4-FFF2-40B4-BE49-F238E27FC236}">
                    <a16:creationId xmlns:a16="http://schemas.microsoft.com/office/drawing/2014/main" id="{904F1DB8-4EB6-4756-9B94-F17BA31994BF}"/>
                  </a:ext>
                </a:extLst>
              </p:cNvPr>
              <p:cNvSpPr/>
              <p:nvPr/>
            </p:nvSpPr>
            <p:spPr>
              <a:xfrm>
                <a:off x="2453058" y="-1512534"/>
                <a:ext cx="7262067" cy="1237323"/>
              </a:xfrm>
              <a:prstGeom prst="round2DiagRect">
                <a:avLst>
                  <a:gd name="adj1" fmla="val 50000"/>
                  <a:gd name="adj2" fmla="val 13343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" name="Rectangle: Diagonal Corners Rounded 39">
                <a:extLst>
                  <a:ext uri="{FF2B5EF4-FFF2-40B4-BE49-F238E27FC236}">
                    <a16:creationId xmlns:a16="http://schemas.microsoft.com/office/drawing/2014/main" id="{BD0EAFBE-2AE9-489B-9B30-E923BA2D6D06}"/>
                  </a:ext>
                </a:extLst>
              </p:cNvPr>
              <p:cNvSpPr/>
              <p:nvPr/>
            </p:nvSpPr>
            <p:spPr>
              <a:xfrm>
                <a:off x="2368419" y="-1613946"/>
                <a:ext cx="7262067" cy="1237323"/>
              </a:xfrm>
              <a:prstGeom prst="round2DiagRect">
                <a:avLst>
                  <a:gd name="adj1" fmla="val 50000"/>
                  <a:gd name="adj2" fmla="val 13343"/>
                </a:avLst>
              </a:prstGeom>
              <a:noFill/>
              <a:ln w="50800">
                <a:solidFill>
                  <a:srgbClr val="FFC23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AE409B3E-F450-4FFE-8A25-9B7B5F82D1F8}"/>
                </a:ext>
              </a:extLst>
            </p:cNvPr>
            <p:cNvSpPr txBox="1"/>
            <p:nvPr/>
          </p:nvSpPr>
          <p:spPr>
            <a:xfrm>
              <a:off x="1929967" y="566259"/>
              <a:ext cx="8285434" cy="659855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7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</a:rPr>
                <a:t>1.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</a:rPr>
                <a:t>Một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</a:rPr>
                <a:t>số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</a:rPr>
                <a:t>hoạt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</a:rPr>
                <a:t>động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</a:rPr>
                <a:t>sản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</a:rPr>
                <a:t>xuất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</a:rPr>
                <a:t>thủ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</a:rPr>
                <a:t>công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37" name="Speech Bubble: Rectangle with Corners Rounded 36">
            <a:extLst>
              <a:ext uri="{FF2B5EF4-FFF2-40B4-BE49-F238E27FC236}">
                <a16:creationId xmlns:a16="http://schemas.microsoft.com/office/drawing/2014/main" id="{20309285-FFB2-44BB-8FE9-DA9D18132987}"/>
              </a:ext>
            </a:extLst>
          </p:cNvPr>
          <p:cNvSpPr/>
          <p:nvPr/>
        </p:nvSpPr>
        <p:spPr>
          <a:xfrm flipH="1">
            <a:off x="7646649" y="2701574"/>
            <a:ext cx="4377244" cy="557192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nghề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thủ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Speech Bubble: Rectangle with Corners Rounded 41">
            <a:extLst>
              <a:ext uri="{FF2B5EF4-FFF2-40B4-BE49-F238E27FC236}">
                <a16:creationId xmlns:a16="http://schemas.microsoft.com/office/drawing/2014/main" id="{BA021AB0-56A6-40A8-82CE-F8DA8D1D3152}"/>
              </a:ext>
            </a:extLst>
          </p:cNvPr>
          <p:cNvSpPr/>
          <p:nvPr/>
        </p:nvSpPr>
        <p:spPr>
          <a:xfrm flipH="1">
            <a:off x="7646648" y="3568083"/>
            <a:ext cx="4377245" cy="1047805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E0A3869-C9A5-54DB-5CAD-32243438CA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6732" y="1082344"/>
            <a:ext cx="7231812" cy="5396238"/>
          </a:xfrm>
          <a:prstGeom prst="rect">
            <a:avLst/>
          </a:prstGeom>
        </p:spPr>
      </p:pic>
      <p:sp>
        <p:nvSpPr>
          <p:cNvPr id="8" name="Thought Bubble: Cloud 7">
            <a:extLst>
              <a:ext uri="{FF2B5EF4-FFF2-40B4-BE49-F238E27FC236}">
                <a16:creationId xmlns:a16="http://schemas.microsoft.com/office/drawing/2014/main" id="{3874DFFA-CBBA-35F4-FEF9-FEC1079A1857}"/>
              </a:ext>
            </a:extLst>
          </p:cNvPr>
          <p:cNvSpPr/>
          <p:nvPr/>
        </p:nvSpPr>
        <p:spPr>
          <a:xfrm>
            <a:off x="8425061" y="1354254"/>
            <a:ext cx="3025302" cy="1254868"/>
          </a:xfrm>
          <a:prstGeom prst="cloudCallout">
            <a:avLst>
              <a:gd name="adj1" fmla="val -15862"/>
              <a:gd name="adj2" fmla="val 3846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Làm</a:t>
            </a:r>
            <a:r>
              <a:rPr lang="en-US" sz="2800" dirty="0"/>
              <a:t> </a:t>
            </a:r>
            <a:r>
              <a:rPr lang="en-US" sz="2800" dirty="0" err="1"/>
              <a:t>việc</a:t>
            </a:r>
            <a:r>
              <a:rPr lang="en-US" sz="2800" dirty="0"/>
              <a:t> </a:t>
            </a:r>
            <a:r>
              <a:rPr lang="en-US" sz="2800" dirty="0" err="1"/>
              <a:t>nhóm</a:t>
            </a:r>
            <a:r>
              <a:rPr lang="en-US" sz="2800" dirty="0"/>
              <a:t> </a:t>
            </a:r>
            <a:r>
              <a:rPr lang="en-US" sz="2800" dirty="0" err="1"/>
              <a:t>đôi</a:t>
            </a:r>
            <a:endParaRPr lang="en-US" sz="2800" dirty="0"/>
          </a:p>
        </p:txBody>
      </p: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5A3DD189-2DF9-6A68-9C05-84D26EC2091B}"/>
              </a:ext>
            </a:extLst>
          </p:cNvPr>
          <p:cNvSpPr/>
          <p:nvPr/>
        </p:nvSpPr>
        <p:spPr>
          <a:xfrm flipH="1">
            <a:off x="7646649" y="4854987"/>
            <a:ext cx="4377244" cy="1047805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phẩm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96588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42" grpId="0" animBg="1"/>
      <p:bldP spid="8" grpId="0" animBg="1"/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B67758D-70BE-6CBA-7690-3C40B7D226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13" y="0"/>
            <a:ext cx="12215813" cy="6858000"/>
          </a:xfrm>
          <a:prstGeom prst="rect">
            <a:avLst/>
          </a:prstGeom>
        </p:spPr>
      </p:pic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C6ED046F-5B3B-0F0B-9F4F-5D2A1669280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02414740"/>
              </p:ext>
            </p:extLst>
          </p:nvPr>
        </p:nvGraphicFramePr>
        <p:xfrm>
          <a:off x="622570" y="719666"/>
          <a:ext cx="11206266" cy="485678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91552">
                  <a:extLst>
                    <a:ext uri="{9D8B030D-6E8A-4147-A177-3AD203B41FA5}">
                      <a16:colId xmlns:a16="http://schemas.microsoft.com/office/drawing/2014/main" val="95104766"/>
                    </a:ext>
                  </a:extLst>
                </a:gridCol>
                <a:gridCol w="4573253">
                  <a:extLst>
                    <a:ext uri="{9D8B030D-6E8A-4147-A177-3AD203B41FA5}">
                      <a16:colId xmlns:a16="http://schemas.microsoft.com/office/drawing/2014/main" val="537763455"/>
                    </a:ext>
                  </a:extLst>
                </a:gridCol>
                <a:gridCol w="2904183">
                  <a:extLst>
                    <a:ext uri="{9D8B030D-6E8A-4147-A177-3AD203B41FA5}">
                      <a16:colId xmlns:a16="http://schemas.microsoft.com/office/drawing/2014/main" val="2981750534"/>
                    </a:ext>
                  </a:extLst>
                </a:gridCol>
                <a:gridCol w="2737278">
                  <a:extLst>
                    <a:ext uri="{9D8B030D-6E8A-4147-A177-3AD203B41FA5}">
                      <a16:colId xmlns:a16="http://schemas.microsoft.com/office/drawing/2014/main" val="2828787299"/>
                    </a:ext>
                  </a:extLst>
                </a:gridCol>
              </a:tblGrid>
              <a:tr h="1420419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/>
                        <a:t>Hình</a:t>
                      </a:r>
                      <a:endParaRPr lang="en-US" sz="3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/>
                        <a:t>Hoạt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động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của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những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người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trong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hình</a:t>
                      </a:r>
                      <a:endParaRPr lang="en-US" sz="3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/>
                        <a:t>Tên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nghề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thủ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công</a:t>
                      </a:r>
                      <a:endParaRPr lang="en-US" sz="3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/>
                        <a:t>Sản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phẩm</a:t>
                      </a:r>
                      <a:endParaRPr lang="en-US" sz="32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91356165"/>
                  </a:ext>
                </a:extLst>
              </a:tr>
              <a:tr h="859092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42471024"/>
                  </a:ext>
                </a:extLst>
              </a:tr>
              <a:tr h="859092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32098693"/>
                  </a:ext>
                </a:extLst>
              </a:tr>
              <a:tr h="859092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30836535"/>
                  </a:ext>
                </a:extLst>
              </a:tr>
              <a:tr h="859092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7051844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441587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>
            <a:extLst>
              <a:ext uri="{FF2B5EF4-FFF2-40B4-BE49-F238E27FC236}">
                <a16:creationId xmlns:a16="http://schemas.microsoft.com/office/drawing/2014/main" id="{67029FE9-294A-4ECD-ACBE-CAA8673318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14" y="0"/>
            <a:ext cx="12215813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0DC0BE6-34CD-4E53-AB9E-586511C1A9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0030" y="574458"/>
            <a:ext cx="8751940" cy="1178142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6DB76C5B-379C-439C-89C3-0A46483850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35680" y="2489273"/>
            <a:ext cx="3031922" cy="3873743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1979B4CA-EBD6-49DA-997B-80B61980E2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63530" y="2489273"/>
            <a:ext cx="2626544" cy="3794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9908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4A66DE39-8E0B-4C37-9516-1B5603FE64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14" y="0"/>
            <a:ext cx="12215813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D4FB897-1F53-4F38-810B-72D48793A6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05481" y="3808858"/>
            <a:ext cx="2386519" cy="304914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6A7E6AD-5E08-424B-922C-C9221C63D8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2400" y="46896"/>
            <a:ext cx="7010400" cy="943704"/>
          </a:xfrm>
          <a:prstGeom prst="rect">
            <a:avLst/>
          </a:prstGeom>
        </p:spPr>
      </p:pic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A1C17079-433E-B05A-7026-3B76D07F7FF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5236653"/>
              </p:ext>
            </p:extLst>
          </p:nvPr>
        </p:nvGraphicFramePr>
        <p:xfrm>
          <a:off x="369650" y="1314070"/>
          <a:ext cx="11436475" cy="525515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93885">
                  <a:extLst>
                    <a:ext uri="{9D8B030D-6E8A-4147-A177-3AD203B41FA5}">
                      <a16:colId xmlns:a16="http://schemas.microsoft.com/office/drawing/2014/main" val="95104766"/>
                    </a:ext>
                  </a:extLst>
                </a:gridCol>
                <a:gridCol w="4565514">
                  <a:extLst>
                    <a:ext uri="{9D8B030D-6E8A-4147-A177-3AD203B41FA5}">
                      <a16:colId xmlns:a16="http://schemas.microsoft.com/office/drawing/2014/main" val="537763455"/>
                    </a:ext>
                  </a:extLst>
                </a:gridCol>
                <a:gridCol w="2267547">
                  <a:extLst>
                    <a:ext uri="{9D8B030D-6E8A-4147-A177-3AD203B41FA5}">
                      <a16:colId xmlns:a16="http://schemas.microsoft.com/office/drawing/2014/main" val="2981750534"/>
                    </a:ext>
                  </a:extLst>
                </a:gridCol>
                <a:gridCol w="3709529">
                  <a:extLst>
                    <a:ext uri="{9D8B030D-6E8A-4147-A177-3AD203B41FA5}">
                      <a16:colId xmlns:a16="http://schemas.microsoft.com/office/drawing/2014/main" val="2828787299"/>
                    </a:ext>
                  </a:extLst>
                </a:gridCol>
              </a:tblGrid>
              <a:tr h="116750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/>
                        <a:t>Hình</a:t>
                      </a:r>
                      <a:endParaRPr lang="en-US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/>
                        <a:t>Hoạt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động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của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những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người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trong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hình</a:t>
                      </a:r>
                      <a:endParaRPr lang="en-US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/>
                        <a:t>Tên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nghề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thủ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công</a:t>
                      </a:r>
                      <a:endParaRPr lang="en-US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/>
                        <a:t>Sản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phẩm</a:t>
                      </a:r>
                      <a:endParaRPr lang="en-US" sz="28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91356165"/>
                  </a:ext>
                </a:extLst>
              </a:tr>
              <a:tr h="1039843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42471024"/>
                  </a:ext>
                </a:extLst>
              </a:tr>
              <a:tr h="1079770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32098693"/>
                  </a:ext>
                </a:extLst>
              </a:tr>
              <a:tr h="1108953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30836535"/>
                  </a:ext>
                </a:extLst>
              </a:tr>
              <a:tr h="859092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70518443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4327FEF4-AF01-02B3-3E05-0B55AB9D3B11}"/>
              </a:ext>
            </a:extLst>
          </p:cNvPr>
          <p:cNvSpPr txBox="1"/>
          <p:nvPr/>
        </p:nvSpPr>
        <p:spPr>
          <a:xfrm flipH="1">
            <a:off x="1446501" y="2626468"/>
            <a:ext cx="45262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Đang</a:t>
            </a:r>
            <a:r>
              <a:rPr lang="en-US" sz="2400" dirty="0"/>
              <a:t> </a:t>
            </a:r>
            <a:r>
              <a:rPr lang="en-US" sz="2400" dirty="0" err="1"/>
              <a:t>kiểm</a:t>
            </a:r>
            <a:r>
              <a:rPr lang="en-US" sz="2400" dirty="0"/>
              <a:t> </a:t>
            </a:r>
            <a:r>
              <a:rPr lang="en-US" sz="2400" dirty="0" err="1"/>
              <a:t>tra</a:t>
            </a:r>
            <a:r>
              <a:rPr lang="en-US" sz="2400" dirty="0"/>
              <a:t> </a:t>
            </a:r>
            <a:r>
              <a:rPr lang="en-US" sz="2400" dirty="0" err="1"/>
              <a:t>các</a:t>
            </a:r>
            <a:r>
              <a:rPr lang="en-US" sz="2400" dirty="0"/>
              <a:t> </a:t>
            </a:r>
            <a:r>
              <a:rPr lang="en-US" sz="2400" dirty="0" err="1"/>
              <a:t>sản</a:t>
            </a:r>
            <a:r>
              <a:rPr lang="en-US" sz="2400" dirty="0"/>
              <a:t> </a:t>
            </a:r>
            <a:r>
              <a:rPr lang="en-US" sz="2400" dirty="0" err="1"/>
              <a:t>phẩm</a:t>
            </a:r>
            <a:r>
              <a:rPr lang="en-US" sz="2400" dirty="0"/>
              <a:t> </a:t>
            </a:r>
            <a:r>
              <a:rPr lang="en-US" sz="2400" dirty="0" err="1"/>
              <a:t>gốm</a:t>
            </a:r>
            <a:r>
              <a:rPr lang="en-US" sz="2400" dirty="0"/>
              <a:t> </a:t>
            </a:r>
            <a:r>
              <a:rPr lang="en-US" sz="2400" dirty="0" err="1"/>
              <a:t>đem</a:t>
            </a:r>
            <a:r>
              <a:rPr lang="en-US" sz="2400" dirty="0"/>
              <a:t> </a:t>
            </a:r>
            <a:r>
              <a:rPr lang="en-US" sz="2400" dirty="0" err="1"/>
              <a:t>phơi</a:t>
            </a:r>
            <a:endParaRPr lang="en-US" sz="2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CC463B9-4D84-5870-69EB-1750F2484552}"/>
              </a:ext>
            </a:extLst>
          </p:cNvPr>
          <p:cNvSpPr txBox="1"/>
          <p:nvPr/>
        </p:nvSpPr>
        <p:spPr>
          <a:xfrm flipH="1">
            <a:off x="1446501" y="3659866"/>
            <a:ext cx="45262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Đang</a:t>
            </a:r>
            <a:r>
              <a:rPr lang="en-US" sz="2400" dirty="0"/>
              <a:t> </a:t>
            </a:r>
            <a:r>
              <a:rPr lang="en-US" sz="2400" dirty="0" err="1"/>
              <a:t>đan</a:t>
            </a:r>
            <a:r>
              <a:rPr lang="en-US" sz="2400" dirty="0"/>
              <a:t> </a:t>
            </a:r>
            <a:r>
              <a:rPr lang="en-US" sz="2400" dirty="0" err="1"/>
              <a:t>các</a:t>
            </a:r>
            <a:r>
              <a:rPr lang="en-US" sz="2400" dirty="0"/>
              <a:t> </a:t>
            </a:r>
            <a:r>
              <a:rPr lang="en-US" sz="2400" dirty="0" err="1"/>
              <a:t>sản</a:t>
            </a:r>
            <a:r>
              <a:rPr lang="en-US" sz="2400" dirty="0"/>
              <a:t> </a:t>
            </a:r>
            <a:r>
              <a:rPr lang="en-US" sz="2400" dirty="0" err="1"/>
              <a:t>phẩm</a:t>
            </a:r>
            <a:r>
              <a:rPr lang="en-US" sz="2400" dirty="0"/>
              <a:t> </a:t>
            </a:r>
            <a:r>
              <a:rPr lang="en-US" sz="2400" dirty="0" err="1"/>
              <a:t>từ</a:t>
            </a:r>
            <a:r>
              <a:rPr lang="en-US" sz="2400" dirty="0"/>
              <a:t> </a:t>
            </a:r>
            <a:r>
              <a:rPr lang="en-US" sz="2400" dirty="0" err="1"/>
              <a:t>mây</a:t>
            </a:r>
            <a:r>
              <a:rPr lang="en-US" sz="2400" dirty="0"/>
              <a:t>, </a:t>
            </a:r>
            <a:r>
              <a:rPr lang="en-US" sz="2400" dirty="0" err="1"/>
              <a:t>tre</a:t>
            </a:r>
            <a:r>
              <a:rPr lang="en-US" sz="2400" dirty="0"/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EADB7D8-AC41-42A1-D23E-F92E7F3EC48E}"/>
              </a:ext>
            </a:extLst>
          </p:cNvPr>
          <p:cNvSpPr txBox="1"/>
          <p:nvPr/>
        </p:nvSpPr>
        <p:spPr>
          <a:xfrm flipH="1">
            <a:off x="1557810" y="4871764"/>
            <a:ext cx="45262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Đang</a:t>
            </a:r>
            <a:r>
              <a:rPr lang="en-US" sz="2400" dirty="0"/>
              <a:t> </a:t>
            </a:r>
            <a:r>
              <a:rPr lang="en-US" sz="2400" dirty="0" err="1"/>
              <a:t>dệt</a:t>
            </a:r>
            <a:r>
              <a:rPr lang="en-US" sz="2400" dirty="0"/>
              <a:t> </a:t>
            </a:r>
            <a:r>
              <a:rPr lang="en-US" sz="2400" dirty="0" err="1"/>
              <a:t>vải</a:t>
            </a:r>
            <a:r>
              <a:rPr lang="en-US" sz="2400" dirty="0"/>
              <a:t> </a:t>
            </a:r>
            <a:r>
              <a:rPr lang="en-US" sz="2400" dirty="0" err="1"/>
              <a:t>thổ</a:t>
            </a:r>
            <a:r>
              <a:rPr lang="en-US" sz="2400" dirty="0"/>
              <a:t> </a:t>
            </a:r>
            <a:r>
              <a:rPr lang="en-US" sz="2400" dirty="0" err="1"/>
              <a:t>cẩm</a:t>
            </a:r>
            <a:endParaRPr lang="en-US" sz="24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F40AAE0-EF2C-88D1-3DAB-8CD3872A7360}"/>
              </a:ext>
            </a:extLst>
          </p:cNvPr>
          <p:cNvSpPr txBox="1"/>
          <p:nvPr/>
        </p:nvSpPr>
        <p:spPr>
          <a:xfrm flipH="1">
            <a:off x="1557810" y="5874044"/>
            <a:ext cx="45262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Đang</a:t>
            </a:r>
            <a:r>
              <a:rPr lang="en-US" sz="2400" dirty="0"/>
              <a:t> </a:t>
            </a:r>
            <a:r>
              <a:rPr lang="en-US" sz="2400" dirty="0" err="1"/>
              <a:t>làm</a:t>
            </a:r>
            <a:r>
              <a:rPr lang="en-US" sz="2400" dirty="0"/>
              <a:t> </a:t>
            </a:r>
            <a:r>
              <a:rPr lang="en-US" sz="2400" dirty="0" err="1"/>
              <a:t>tranh</a:t>
            </a:r>
            <a:r>
              <a:rPr lang="en-US" sz="2400" dirty="0"/>
              <a:t> </a:t>
            </a:r>
            <a:r>
              <a:rPr lang="en-US" sz="2400" dirty="0" err="1"/>
              <a:t>trên</a:t>
            </a:r>
            <a:r>
              <a:rPr lang="en-US" sz="2400" dirty="0"/>
              <a:t> </a:t>
            </a:r>
            <a:r>
              <a:rPr lang="en-US" sz="2400" dirty="0" err="1"/>
              <a:t>giấy</a:t>
            </a:r>
            <a:endParaRPr lang="en-US" sz="24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6ECF59C-CC45-B3C0-C388-DB414E20C88E}"/>
              </a:ext>
            </a:extLst>
          </p:cNvPr>
          <p:cNvSpPr txBox="1"/>
          <p:nvPr/>
        </p:nvSpPr>
        <p:spPr>
          <a:xfrm flipH="1">
            <a:off x="5903063" y="2626469"/>
            <a:ext cx="19244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Làm</a:t>
            </a:r>
            <a:r>
              <a:rPr lang="en-US" sz="2400" dirty="0"/>
              <a:t> </a:t>
            </a:r>
            <a:r>
              <a:rPr lang="en-US" sz="2400" dirty="0" err="1"/>
              <a:t>gốm</a:t>
            </a:r>
            <a:r>
              <a:rPr lang="en-US" sz="2400" dirty="0"/>
              <a:t> </a:t>
            </a:r>
            <a:r>
              <a:rPr lang="en-US" sz="2400" dirty="0" err="1"/>
              <a:t>sứ</a:t>
            </a:r>
            <a:endParaRPr lang="en-US" sz="24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A7BBC3F-B198-99DA-A7E4-9901F24D2C4B}"/>
              </a:ext>
            </a:extLst>
          </p:cNvPr>
          <p:cNvSpPr txBox="1"/>
          <p:nvPr/>
        </p:nvSpPr>
        <p:spPr>
          <a:xfrm flipH="1">
            <a:off x="5903063" y="3808858"/>
            <a:ext cx="23865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Làm</a:t>
            </a:r>
            <a:r>
              <a:rPr lang="en-US" sz="2400" dirty="0"/>
              <a:t> </a:t>
            </a:r>
            <a:r>
              <a:rPr lang="en-US" sz="2400" dirty="0" err="1"/>
              <a:t>mây</a:t>
            </a:r>
            <a:r>
              <a:rPr lang="en-US" sz="2400" dirty="0"/>
              <a:t> </a:t>
            </a:r>
            <a:r>
              <a:rPr lang="en-US" sz="2400" dirty="0" err="1"/>
              <a:t>tre</a:t>
            </a:r>
            <a:r>
              <a:rPr lang="en-US" sz="2400" dirty="0"/>
              <a:t> </a:t>
            </a:r>
            <a:r>
              <a:rPr lang="en-US" sz="2400" dirty="0" err="1"/>
              <a:t>đan</a:t>
            </a:r>
            <a:endParaRPr lang="en-US" sz="24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458B02A-B51D-4BC1-3DF2-13613C9CD315}"/>
              </a:ext>
            </a:extLst>
          </p:cNvPr>
          <p:cNvSpPr txBox="1"/>
          <p:nvPr/>
        </p:nvSpPr>
        <p:spPr>
          <a:xfrm flipH="1">
            <a:off x="5903063" y="4871763"/>
            <a:ext cx="22101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Dệt</a:t>
            </a:r>
            <a:r>
              <a:rPr lang="en-US" sz="2400" dirty="0"/>
              <a:t> </a:t>
            </a:r>
            <a:r>
              <a:rPr lang="en-US" sz="2400" dirty="0" err="1"/>
              <a:t>vải</a:t>
            </a:r>
            <a:r>
              <a:rPr lang="en-US" sz="2400" dirty="0"/>
              <a:t> </a:t>
            </a:r>
            <a:r>
              <a:rPr lang="en-US" sz="2400" dirty="0" err="1"/>
              <a:t>thổ</a:t>
            </a:r>
            <a:r>
              <a:rPr lang="en-US" sz="2400" dirty="0"/>
              <a:t> </a:t>
            </a:r>
            <a:r>
              <a:rPr lang="en-US" sz="2400" dirty="0" err="1"/>
              <a:t>cẩm</a:t>
            </a:r>
            <a:endParaRPr lang="en-US" sz="24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1644465-B13A-487F-3E5B-B8DA4825325F}"/>
              </a:ext>
            </a:extLst>
          </p:cNvPr>
          <p:cNvSpPr txBox="1"/>
          <p:nvPr/>
        </p:nvSpPr>
        <p:spPr>
          <a:xfrm flipH="1">
            <a:off x="6107910" y="5697641"/>
            <a:ext cx="28804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  </a:t>
            </a:r>
            <a:r>
              <a:rPr lang="en-US" sz="2400" dirty="0" err="1"/>
              <a:t>Làm</a:t>
            </a:r>
            <a:r>
              <a:rPr lang="en-US" sz="2400" dirty="0"/>
              <a:t> </a:t>
            </a:r>
            <a:r>
              <a:rPr lang="en-US" sz="2400" dirty="0" err="1"/>
              <a:t>tranh</a:t>
            </a:r>
            <a:endParaRPr lang="en-US" sz="2400" dirty="0"/>
          </a:p>
          <a:p>
            <a:r>
              <a:rPr lang="en-US" sz="2400" dirty="0"/>
              <a:t> ( </a:t>
            </a:r>
            <a:r>
              <a:rPr lang="en-US" sz="2400" dirty="0" err="1"/>
              <a:t>Đông</a:t>
            </a:r>
            <a:r>
              <a:rPr lang="en-US" sz="2400" dirty="0"/>
              <a:t> </a:t>
            </a:r>
            <a:r>
              <a:rPr lang="en-US" sz="2400" dirty="0" err="1"/>
              <a:t>Hồ</a:t>
            </a:r>
            <a:r>
              <a:rPr lang="en-US" sz="2400" dirty="0"/>
              <a:t>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6B5ECA4-8C26-2364-401F-870D8DEF0CAC}"/>
              </a:ext>
            </a:extLst>
          </p:cNvPr>
          <p:cNvSpPr txBox="1"/>
          <p:nvPr/>
        </p:nvSpPr>
        <p:spPr>
          <a:xfrm flipH="1">
            <a:off x="8058500" y="2532446"/>
            <a:ext cx="41410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Đồ</a:t>
            </a:r>
            <a:r>
              <a:rPr lang="en-US" sz="2400" dirty="0"/>
              <a:t> </a:t>
            </a:r>
            <a:r>
              <a:rPr lang="en-US" sz="2400" dirty="0" err="1"/>
              <a:t>gốm</a:t>
            </a:r>
            <a:r>
              <a:rPr lang="en-US" sz="2400" dirty="0"/>
              <a:t> </a:t>
            </a:r>
            <a:r>
              <a:rPr lang="en-US" sz="2400" dirty="0" err="1"/>
              <a:t>sứ</a:t>
            </a:r>
            <a:r>
              <a:rPr lang="en-US" sz="2400" dirty="0"/>
              <a:t> ( </a:t>
            </a:r>
            <a:r>
              <a:rPr lang="en-US" sz="2400" dirty="0" err="1"/>
              <a:t>lọ</a:t>
            </a:r>
            <a:r>
              <a:rPr lang="en-US" sz="2400" dirty="0"/>
              <a:t> </a:t>
            </a:r>
            <a:r>
              <a:rPr lang="en-US" sz="2400" dirty="0" err="1"/>
              <a:t>hoa</a:t>
            </a:r>
            <a:r>
              <a:rPr lang="en-US" sz="2400" dirty="0"/>
              <a:t>, </a:t>
            </a:r>
            <a:r>
              <a:rPr lang="en-US" sz="2400" dirty="0" err="1"/>
              <a:t>bát</a:t>
            </a:r>
            <a:r>
              <a:rPr lang="en-US" sz="2400" dirty="0"/>
              <a:t> </a:t>
            </a:r>
            <a:r>
              <a:rPr lang="en-US" sz="2400" dirty="0" err="1"/>
              <a:t>đĩa</a:t>
            </a:r>
            <a:r>
              <a:rPr lang="en-US" sz="2400" dirty="0"/>
              <a:t>, </a:t>
            </a:r>
            <a:r>
              <a:rPr lang="en-US" sz="2400" dirty="0" err="1"/>
              <a:t>tranh</a:t>
            </a:r>
            <a:r>
              <a:rPr lang="en-US" sz="2400" dirty="0"/>
              <a:t> </a:t>
            </a:r>
            <a:r>
              <a:rPr lang="en-US" sz="2400" dirty="0" err="1"/>
              <a:t>treo</a:t>
            </a:r>
            <a:r>
              <a:rPr lang="en-US" sz="2400" dirty="0"/>
              <a:t> </a:t>
            </a:r>
            <a:r>
              <a:rPr lang="en-US" sz="2400" dirty="0" err="1"/>
              <a:t>tường</a:t>
            </a:r>
            <a:r>
              <a:rPr lang="en-US" sz="2400" dirty="0"/>
              <a:t>, </a:t>
            </a:r>
            <a:r>
              <a:rPr lang="en-US" sz="2400" dirty="0" err="1"/>
              <a:t>chậu</a:t>
            </a:r>
            <a:r>
              <a:rPr lang="en-US" sz="2400" dirty="0"/>
              <a:t> </a:t>
            </a:r>
            <a:r>
              <a:rPr lang="en-US" sz="2400" dirty="0" err="1"/>
              <a:t>cây</a:t>
            </a:r>
            <a:r>
              <a:rPr lang="en-US" sz="2400" dirty="0"/>
              <a:t>,…)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8C0B5EA-91F8-9842-84AB-314F664E473F}"/>
              </a:ext>
            </a:extLst>
          </p:cNvPr>
          <p:cNvSpPr txBox="1"/>
          <p:nvPr/>
        </p:nvSpPr>
        <p:spPr>
          <a:xfrm flipH="1">
            <a:off x="8113227" y="3446120"/>
            <a:ext cx="414108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Các</a:t>
            </a:r>
            <a:r>
              <a:rPr lang="en-US" sz="2400" dirty="0"/>
              <a:t> </a:t>
            </a:r>
            <a:r>
              <a:rPr lang="en-US" sz="2400" dirty="0" err="1"/>
              <a:t>đồ</a:t>
            </a:r>
            <a:r>
              <a:rPr lang="en-US" sz="2400" dirty="0"/>
              <a:t> </a:t>
            </a:r>
            <a:r>
              <a:rPr lang="en-US" sz="2400" dirty="0" err="1"/>
              <a:t>dùng</a:t>
            </a:r>
            <a:r>
              <a:rPr lang="en-US" sz="2400" dirty="0"/>
              <a:t> </a:t>
            </a:r>
            <a:r>
              <a:rPr lang="en-US" sz="2400" dirty="0" err="1"/>
              <a:t>trang</a:t>
            </a:r>
            <a:r>
              <a:rPr lang="en-US" sz="2400" dirty="0"/>
              <a:t> </a:t>
            </a:r>
            <a:r>
              <a:rPr lang="en-US" sz="2400" dirty="0" err="1"/>
              <a:t>trí</a:t>
            </a:r>
            <a:r>
              <a:rPr lang="en-US" sz="2400" dirty="0"/>
              <a:t> </a:t>
            </a:r>
            <a:r>
              <a:rPr lang="en-US" sz="2400" dirty="0" err="1"/>
              <a:t>làm</a:t>
            </a:r>
            <a:r>
              <a:rPr lang="en-US" sz="2400" dirty="0"/>
              <a:t> </a:t>
            </a:r>
            <a:r>
              <a:rPr lang="en-US" sz="2400" dirty="0" err="1"/>
              <a:t>từ</a:t>
            </a:r>
            <a:r>
              <a:rPr lang="en-US" sz="2400" dirty="0"/>
              <a:t> </a:t>
            </a:r>
            <a:r>
              <a:rPr lang="en-US" sz="2400" dirty="0" err="1"/>
              <a:t>mây</a:t>
            </a:r>
            <a:r>
              <a:rPr lang="en-US" sz="2400" dirty="0"/>
              <a:t> </a:t>
            </a:r>
            <a:r>
              <a:rPr lang="en-US" sz="2400" dirty="0" err="1"/>
              <a:t>tre</a:t>
            </a:r>
            <a:r>
              <a:rPr lang="en-US" sz="2400" dirty="0"/>
              <a:t> </a:t>
            </a:r>
            <a:r>
              <a:rPr lang="en-US" sz="2400" dirty="0" err="1"/>
              <a:t>đan</a:t>
            </a:r>
            <a:r>
              <a:rPr lang="en-US" sz="2400" dirty="0"/>
              <a:t> ( </a:t>
            </a:r>
            <a:r>
              <a:rPr lang="en-US" sz="2400" dirty="0" err="1"/>
              <a:t>rổ</a:t>
            </a:r>
            <a:r>
              <a:rPr lang="en-US" sz="2400" dirty="0"/>
              <a:t>, </a:t>
            </a:r>
            <a:r>
              <a:rPr lang="en-US" sz="2400" dirty="0" err="1"/>
              <a:t>giá</a:t>
            </a:r>
            <a:r>
              <a:rPr lang="en-US" sz="2400" dirty="0"/>
              <a:t>, </a:t>
            </a:r>
            <a:r>
              <a:rPr lang="en-US" sz="2400" dirty="0" err="1"/>
              <a:t>giỏ</a:t>
            </a:r>
            <a:r>
              <a:rPr lang="en-US" sz="2400" dirty="0"/>
              <a:t>, </a:t>
            </a:r>
            <a:r>
              <a:rPr lang="en-US" sz="2400" dirty="0" err="1"/>
              <a:t>khay</a:t>
            </a:r>
            <a:r>
              <a:rPr lang="en-US" sz="2400" dirty="0"/>
              <a:t>,….)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1B222FA-241D-62EA-B0C0-D81FC8B45C38}"/>
              </a:ext>
            </a:extLst>
          </p:cNvPr>
          <p:cNvSpPr txBox="1"/>
          <p:nvPr/>
        </p:nvSpPr>
        <p:spPr>
          <a:xfrm flipH="1">
            <a:off x="8457462" y="4939560"/>
            <a:ext cx="41410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Vải</a:t>
            </a:r>
            <a:r>
              <a:rPr lang="en-US" sz="2400" dirty="0"/>
              <a:t> </a:t>
            </a:r>
            <a:r>
              <a:rPr lang="en-US" sz="2400" dirty="0" err="1"/>
              <a:t>thổ</a:t>
            </a:r>
            <a:r>
              <a:rPr lang="en-US" sz="2400" dirty="0"/>
              <a:t> </a:t>
            </a:r>
            <a:r>
              <a:rPr lang="en-US" sz="2400" dirty="0" err="1"/>
              <a:t>cẩm</a:t>
            </a:r>
            <a:endParaRPr lang="en-US" sz="2400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C704375-C146-4747-0EF0-C289C9AF09B4}"/>
              </a:ext>
            </a:extLst>
          </p:cNvPr>
          <p:cNvSpPr txBox="1"/>
          <p:nvPr/>
        </p:nvSpPr>
        <p:spPr>
          <a:xfrm flipH="1">
            <a:off x="8457462" y="5918069"/>
            <a:ext cx="41410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Tranh</a:t>
            </a:r>
            <a:r>
              <a:rPr lang="en-US" sz="2400" dirty="0"/>
              <a:t> </a:t>
            </a:r>
            <a:r>
              <a:rPr lang="en-US" sz="2400" dirty="0" err="1"/>
              <a:t>Đông</a:t>
            </a:r>
            <a:r>
              <a:rPr lang="en-US" sz="2400" dirty="0"/>
              <a:t> </a:t>
            </a:r>
            <a:r>
              <a:rPr lang="en-US" sz="2400" dirty="0" err="1"/>
              <a:t>Hồ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4187023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0" grpId="0"/>
      <p:bldP spid="15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533</TotalTime>
  <Words>777</Words>
  <Application>Microsoft Office PowerPoint</Application>
  <PresentationFormat>Widescreen</PresentationFormat>
  <Paragraphs>112</Paragraphs>
  <Slides>23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8" baseType="lpstr">
      <vt:lpstr>Arial</vt:lpstr>
      <vt:lpstr>Calibri</vt:lpstr>
      <vt:lpstr>Calibri Light</vt:lpstr>
      <vt:lpstr>Georgia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anh nguyễn</cp:lastModifiedBy>
  <cp:revision>58</cp:revision>
  <dcterms:created xsi:type="dcterms:W3CDTF">2022-07-12T21:45:45Z</dcterms:created>
  <dcterms:modified xsi:type="dcterms:W3CDTF">2022-11-13T13:09:45Z</dcterms:modified>
</cp:coreProperties>
</file>