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87" r:id="rId3"/>
    <p:sldId id="324" r:id="rId4"/>
    <p:sldId id="327" r:id="rId5"/>
    <p:sldId id="350" r:id="rId6"/>
    <p:sldId id="332" r:id="rId7"/>
    <p:sldId id="331" r:id="rId8"/>
    <p:sldId id="333" r:id="rId9"/>
    <p:sldId id="294" r:id="rId10"/>
    <p:sldId id="335" r:id="rId11"/>
    <p:sldId id="347" r:id="rId12"/>
    <p:sldId id="346" r:id="rId13"/>
    <p:sldId id="348" r:id="rId14"/>
    <p:sldId id="349" r:id="rId15"/>
    <p:sldId id="351" r:id="rId16"/>
    <p:sldId id="353" r:id="rId17"/>
    <p:sldId id="354" r:id="rId18"/>
    <p:sldId id="358" r:id="rId19"/>
    <p:sldId id="355" r:id="rId20"/>
    <p:sldId id="356" r:id="rId21"/>
    <p:sldId id="357" r:id="rId22"/>
    <p:sldId id="3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C2753-0A06-4A58-A3F6-CF711CC0AB5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4789-E68F-4E55-AA15-CC01292B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96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321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60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4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9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91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7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1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5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2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73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58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9210" y="1438593"/>
            <a:ext cx="12228195" cy="3514407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 descr="组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80" y="432435"/>
            <a:ext cx="7373620" cy="6425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78255-AB44-4955-B88B-E86197FD3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76" y="2359452"/>
            <a:ext cx="8961897" cy="18533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F44105-A482-4123-985A-3B5D351B1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72" y="1395931"/>
            <a:ext cx="3078747" cy="1176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DE4E7E-E192-4379-9E88-0660E8FD83CD}"/>
              </a:ext>
            </a:extLst>
          </p:cNvPr>
          <p:cNvSpPr txBox="1"/>
          <p:nvPr/>
        </p:nvSpPr>
        <p:spPr>
          <a:xfrm>
            <a:off x="4248150" y="3933825"/>
            <a:ext cx="27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4CCE9D18-D4F0-4C9E-AB9E-76216DE3DABF}"/>
              </a:ext>
            </a:extLst>
          </p:cNvPr>
          <p:cNvSpPr/>
          <p:nvPr/>
        </p:nvSpPr>
        <p:spPr>
          <a:xfrm flipH="1">
            <a:off x="6019799" y="1797160"/>
            <a:ext cx="5686426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 cháy ngay trong nhà. Nhân vạt đã cúi khom người lấy khăn ướt bịt mũi, men theo tường để lần ra khỏi đám cháy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CE8CA7-DFEF-4377-B0EF-2CC7EB5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197E1-309E-46CD-8A1D-58311163E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2" y="1976437"/>
            <a:ext cx="5392479" cy="2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4CCE9D18-D4F0-4C9E-AB9E-76216DE3DABF}"/>
              </a:ext>
            </a:extLst>
          </p:cNvPr>
          <p:cNvSpPr/>
          <p:nvPr/>
        </p:nvSpPr>
        <p:spPr>
          <a:xfrm flipH="1">
            <a:off x="6019799" y="1797160"/>
            <a:ext cx="5686426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 điện bị hở. Nhân vật đã gọi người lớn đến giúp đỡ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CE8CA7-DFEF-4377-B0EF-2CC7EB5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5B841-C363-4095-B5F8-B45CE851B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4" y="1624012"/>
            <a:ext cx="4934845" cy="3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5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4CCE9D18-D4F0-4C9E-AB9E-76216DE3DABF}"/>
              </a:ext>
            </a:extLst>
          </p:cNvPr>
          <p:cNvSpPr/>
          <p:nvPr/>
        </p:nvSpPr>
        <p:spPr>
          <a:xfrm flipH="1">
            <a:off x="6019799" y="1797160"/>
            <a:ext cx="5686426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 vật đã gọi đến những số điện thoại khẩn cấp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CE8CA7-DFEF-4377-B0EF-2CC7EB5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EA3F9F-C632-4E9A-9066-B4C39E9B2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" y="1600200"/>
            <a:ext cx="505322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1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28725" y="1832004"/>
            <a:ext cx="6270095" cy="2970685"/>
          </a:xfrm>
          <a:prstGeom prst="rect">
            <a:avLst/>
          </a:prstGeom>
          <a:solidFill>
            <a:srgbClr val="FACD02"/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defRPr/>
            </a:pPr>
            <a:r>
              <a:rPr lang="vi-VN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Khi có tình huống không an toàn xảy ra cần gọi ngay cho người lớn đến giúp hoặc gọi đến các số điện thoại khẩn cấp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.</a:t>
            </a:r>
            <a:endParaRPr kumimoji="0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4" name="图片 3" descr="5ca07928210d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48450" y="1016635"/>
            <a:ext cx="4542155" cy="5841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D44BE-2D91-46B3-B746-3FAE41B4C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91" y="384064"/>
            <a:ext cx="580999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6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9210" y="1438593"/>
            <a:ext cx="12228195" cy="300037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23301" y="1303020"/>
            <a:ext cx="5430259" cy="1344930"/>
            <a:chOff x="4858" y="610"/>
            <a:chExt cx="11720" cy="2118"/>
          </a:xfrm>
        </p:grpSpPr>
        <p:sp>
          <p:nvSpPr>
            <p:cNvPr id="27" name="矩形 26"/>
            <p:cNvSpPr/>
            <p:nvPr/>
          </p:nvSpPr>
          <p:spPr>
            <a:xfrm>
              <a:off x="4858" y="610"/>
              <a:ext cx="11663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203200">
                    <a:solidFill>
                      <a:srgbClr val="033222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Heavy" panose="020B0A00000000000000" charset="-122"/>
                  <a:cs typeface="Calibri" panose="020F0502020204030204" pitchFamily="34" charset="0"/>
                </a:rPr>
                <a:t>03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915" y="644"/>
              <a:ext cx="11663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28575">
                    <a:noFill/>
                  </a:ln>
                  <a:solidFill>
                    <a:srgbClr val="FACD02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Heavy" panose="020B0A00000000000000" charset="-122"/>
                  <a:cs typeface="Calibri" panose="020F0502020204030204" pitchFamily="34" charset="0"/>
                </a:rPr>
                <a:t>03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0"/>
            <a:ext cx="3305153" cy="110265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8244" y="2563495"/>
            <a:ext cx="539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FF0000"/>
                </a:solidFill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Luyện</a:t>
            </a:r>
            <a:r>
              <a:rPr lang="en-US" altLang="zh-CN" sz="8000" b="1" dirty="0">
                <a:solidFill>
                  <a:srgbClr val="FF0000"/>
                </a:solidFill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tập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Medium" panose="020B0600000000000000" charset="-122"/>
              <a:cs typeface="Calibri" panose="020F0502020204030204" pitchFamily="34" charset="0"/>
            </a:endParaRPr>
          </a:p>
        </p:txBody>
      </p:sp>
      <p:pic>
        <p:nvPicPr>
          <p:cNvPr id="13" name="图片 3" descr="5ca07928210d0">
            <a:extLst>
              <a:ext uri="{FF2B5EF4-FFF2-40B4-BE49-F238E27FC236}">
                <a16:creationId xmlns:a16="http://schemas.microsoft.com/office/drawing/2014/main" id="{B978676B-E7A8-469E-ABEF-05A905C3A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3300" y="826135"/>
            <a:ext cx="4542155" cy="58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">
            <a:extLst>
              <a:ext uri="{FF2B5EF4-FFF2-40B4-BE49-F238E27FC236}">
                <a16:creationId xmlns:a16="http://schemas.microsoft.com/office/drawing/2014/main" id="{50C07F1C-A088-491F-ABBA-CAD0D42D1479}"/>
              </a:ext>
            </a:extLst>
          </p:cNvPr>
          <p:cNvSpPr/>
          <p:nvPr/>
        </p:nvSpPr>
        <p:spPr>
          <a:xfrm>
            <a:off x="1028700" y="95250"/>
            <a:ext cx="10591800" cy="1328023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sắp xếp các thẻ mô tả cách xử lí một số tình huống vào bảng cho phù hợp.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93D8D-9DA6-4421-8E3B-8B9D67C1C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1517723"/>
            <a:ext cx="6038851" cy="446799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4DB772-AC81-4537-916F-C45D5C3D9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62580"/>
              </p:ext>
            </p:extLst>
          </p:nvPr>
        </p:nvGraphicFramePr>
        <p:xfrm>
          <a:off x="6781800" y="1597659"/>
          <a:ext cx="5010150" cy="289013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504630">
                  <a:extLst>
                    <a:ext uri="{9D8B030D-6E8A-4147-A177-3AD203B41FA5}">
                      <a16:colId xmlns:a16="http://schemas.microsoft.com/office/drawing/2014/main" val="1694369778"/>
                    </a:ext>
                  </a:extLst>
                </a:gridCol>
                <a:gridCol w="2505520">
                  <a:extLst>
                    <a:ext uri="{9D8B030D-6E8A-4147-A177-3AD203B41FA5}">
                      <a16:colId xmlns:a16="http://schemas.microsoft.com/office/drawing/2014/main" val="3931070223"/>
                    </a:ext>
                  </a:extLst>
                </a:gridCol>
              </a:tblGrid>
              <a:tr h="429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Tình huống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Cách xử lí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57933"/>
                  </a:ext>
                </a:extLst>
              </a:tr>
              <a:tr h="429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Bỏng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98225"/>
                  </a:ext>
                </a:extLst>
              </a:tr>
              <a:tr h="429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Cháy/Khói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40544"/>
                  </a:ext>
                </a:extLst>
              </a:tr>
              <a:tr h="429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Điện giật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25764"/>
                  </a:ext>
                </a:extLst>
              </a:tr>
              <a:tr h="429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Cắt/Đâm (vật nhọn)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87470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21A0A867-FF14-40AD-9874-0CEB9AA8C4B3}"/>
              </a:ext>
            </a:extLst>
          </p:cNvPr>
          <p:cNvGrpSpPr/>
          <p:nvPr/>
        </p:nvGrpSpPr>
        <p:grpSpPr>
          <a:xfrm>
            <a:off x="7296150" y="4438650"/>
            <a:ext cx="3895725" cy="2552700"/>
            <a:chOff x="277643" y="2158024"/>
            <a:chExt cx="5691065" cy="34100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690D8C-EB03-4F97-92CE-10FF0DBDE838}"/>
                </a:ext>
              </a:extLst>
            </p:cNvPr>
            <p:cNvSpPr txBox="1"/>
            <p:nvPr/>
          </p:nvSpPr>
          <p:spPr>
            <a:xfrm>
              <a:off x="708487" y="2158024"/>
              <a:ext cx="5150428" cy="70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Thảo</a:t>
              </a:r>
              <a:r>
                <a:rPr lang="en-US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luận</a:t>
              </a:r>
              <a:r>
                <a:rPr lang="en-US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nhóm</a:t>
              </a:r>
              <a:endPara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DAD95E-77C8-43A4-B579-2C9B155A28A9}"/>
                </a:ext>
              </a:extLst>
            </p:cNvPr>
            <p:cNvGrpSpPr/>
            <p:nvPr/>
          </p:nvGrpSpPr>
          <p:grpSpPr>
            <a:xfrm>
              <a:off x="277643" y="2611547"/>
              <a:ext cx="5691065" cy="2956564"/>
              <a:chOff x="552075" y="4100046"/>
              <a:chExt cx="5135957" cy="2549869"/>
            </a:xfrm>
          </p:grpSpPr>
          <p:pic>
            <p:nvPicPr>
              <p:cNvPr id="17" name="Picture 1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8B08315-215F-4148-B986-7A6347BED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075" y="4100046"/>
                <a:ext cx="5135957" cy="254986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72EC984-FCBC-4549-8DD9-09B2D036D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3339" y="5792836"/>
                <a:ext cx="1035879" cy="7794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noFill/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66114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993E4E-A601-48C9-B97A-5489945B9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91052"/>
              </p:ext>
            </p:extLst>
          </p:nvPr>
        </p:nvGraphicFramePr>
        <p:xfrm>
          <a:off x="923925" y="481859"/>
          <a:ext cx="10525125" cy="561678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682984788"/>
                    </a:ext>
                  </a:extLst>
                </a:gridCol>
                <a:gridCol w="7515225">
                  <a:extLst>
                    <a:ext uri="{9D8B030D-6E8A-4147-A177-3AD203B41FA5}">
                      <a16:colId xmlns:a16="http://schemas.microsoft.com/office/drawing/2014/main" val="801247826"/>
                    </a:ext>
                  </a:extLst>
                </a:gridCol>
              </a:tblGrid>
              <a:tr h="3340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huống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Cách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xử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lí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22808"/>
                  </a:ext>
                </a:extLst>
              </a:tr>
              <a:tr h="180530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Bỏng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extLst>
                  <a:ext uri="{0D108BD9-81ED-4DB2-BD59-A6C34878D82A}">
                    <a16:rowId xmlns:a16="http://schemas.microsoft.com/office/drawing/2014/main" val="2347929251"/>
                  </a:ext>
                </a:extLst>
              </a:tr>
              <a:tr h="155276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Cháy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khói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extLst>
                  <a:ext uri="{0D108BD9-81ED-4DB2-BD59-A6C34878D82A}">
                    <a16:rowId xmlns:a16="http://schemas.microsoft.com/office/drawing/2014/main" val="1248582812"/>
                  </a:ext>
                </a:extLst>
              </a:tr>
              <a:tr h="98089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Điện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giật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extLst>
                  <a:ext uri="{0D108BD9-81ED-4DB2-BD59-A6C34878D82A}">
                    <a16:rowId xmlns:a16="http://schemas.microsoft.com/office/drawing/2014/main" val="2841512257"/>
                  </a:ext>
                </a:extLst>
              </a:tr>
              <a:tr h="5777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Cắt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đâm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sắc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nhọn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8" marR="45138" marT="45138" marB="45138"/>
                </a:tc>
                <a:extLst>
                  <a:ext uri="{0D108BD9-81ED-4DB2-BD59-A6C34878D82A}">
                    <a16:rowId xmlns:a16="http://schemas.microsoft.com/office/drawing/2014/main" val="40595178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E87BC2-2597-4095-BC51-77C2A0E335A0}"/>
              </a:ext>
            </a:extLst>
          </p:cNvPr>
          <p:cNvSpPr txBox="1"/>
          <p:nvPr/>
        </p:nvSpPr>
        <p:spPr>
          <a:xfrm>
            <a:off x="4143374" y="1181100"/>
            <a:ext cx="6257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Rửa vết bỏng bằng nước nguội sạch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Lấy bông, băng gạc để băng vết bỏng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947B2C-5127-4FBA-8FC1-E337AD234B64}"/>
              </a:ext>
            </a:extLst>
          </p:cNvPr>
          <p:cNvSpPr txBox="1"/>
          <p:nvPr/>
        </p:nvSpPr>
        <p:spPr>
          <a:xfrm>
            <a:off x="4133849" y="2971800"/>
            <a:ext cx="6657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Khi có khói, lấy khăn che miệng, mũi và cúi khom người di chuyển ra khỏi phòng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Gọi điện đến số 11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DF1B7-CF08-4748-AC65-9387D1BB3976}"/>
              </a:ext>
            </a:extLst>
          </p:cNvPr>
          <p:cNvSpPr txBox="1"/>
          <p:nvPr/>
        </p:nvSpPr>
        <p:spPr>
          <a:xfrm>
            <a:off x="4114799" y="4324350"/>
            <a:ext cx="665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Ngắt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Gọi điện đến số 115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E52AC-CFB6-4129-8760-1B38486C2665}"/>
              </a:ext>
            </a:extLst>
          </p:cNvPr>
          <p:cNvSpPr txBox="1"/>
          <p:nvPr/>
        </p:nvSpPr>
        <p:spPr>
          <a:xfrm>
            <a:off x="4105273" y="5410200"/>
            <a:ext cx="735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Lấy bông, băng g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ạc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để băng bó vết chảy máu.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81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9210" y="1438593"/>
            <a:ext cx="12228195" cy="300037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0"/>
            <a:ext cx="3305153" cy="1102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E7EB24-55A2-4170-9007-545CF8F6D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2157412"/>
            <a:ext cx="11583105" cy="16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60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9210" y="1438593"/>
            <a:ext cx="12228195" cy="300037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23301" y="1286510"/>
            <a:ext cx="5410799" cy="1339850"/>
            <a:chOff x="4858" y="584"/>
            <a:chExt cx="11678" cy="2110"/>
          </a:xfrm>
        </p:grpSpPr>
        <p:sp>
          <p:nvSpPr>
            <p:cNvPr id="27" name="矩形 26"/>
            <p:cNvSpPr/>
            <p:nvPr/>
          </p:nvSpPr>
          <p:spPr>
            <a:xfrm>
              <a:off x="4858" y="610"/>
              <a:ext cx="11663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203200">
                    <a:solidFill>
                      <a:srgbClr val="033222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Heavy" panose="020B0A00000000000000" charset="-122"/>
                  <a:cs typeface="Calibri" panose="020F0502020204030204" pitchFamily="34" charset="0"/>
                </a:rPr>
                <a:t>04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873" y="584"/>
              <a:ext cx="11663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28575">
                    <a:noFill/>
                  </a:ln>
                  <a:solidFill>
                    <a:srgbClr val="FACD02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Heavy" panose="020B0A00000000000000" charset="-122"/>
                  <a:cs typeface="Calibri" panose="020F0502020204030204" pitchFamily="34" charset="0"/>
                </a:rPr>
                <a:t>04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0"/>
            <a:ext cx="3305153" cy="110265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8244" y="2563495"/>
            <a:ext cx="539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Vận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dụng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Medium" panose="020B0600000000000000" charset="-122"/>
              <a:cs typeface="Calibri" panose="020F0502020204030204" pitchFamily="34" charset="0"/>
            </a:endParaRPr>
          </a:p>
        </p:txBody>
      </p:sp>
      <p:pic>
        <p:nvPicPr>
          <p:cNvPr id="13" name="图片 3" descr="5ca07928210d0">
            <a:extLst>
              <a:ext uri="{FF2B5EF4-FFF2-40B4-BE49-F238E27FC236}">
                <a16:creationId xmlns:a16="http://schemas.microsoft.com/office/drawing/2014/main" id="{B978676B-E7A8-469E-ABEF-05A905C3A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3300" y="826135"/>
            <a:ext cx="4542155" cy="58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65345" y="1991995"/>
            <a:ext cx="6478905" cy="3412490"/>
            <a:chOff x="7347" y="3137"/>
            <a:chExt cx="9563" cy="5374"/>
          </a:xfrm>
        </p:grpSpPr>
        <p:grpSp>
          <p:nvGrpSpPr>
            <p:cNvPr id="27" name="Group 37"/>
            <p:cNvGrpSpPr/>
            <p:nvPr/>
          </p:nvGrpSpPr>
          <p:grpSpPr bwMode="auto">
            <a:xfrm>
              <a:off x="7347" y="3137"/>
              <a:ext cx="9563" cy="5237"/>
              <a:chOff x="3738" y="1265"/>
              <a:chExt cx="1446" cy="2078"/>
            </a:xfrm>
          </p:grpSpPr>
          <p:sp>
            <p:nvSpPr>
              <p:cNvPr id="28" name="AutoShape 38"/>
              <p:cNvSpPr>
                <a:spLocks noChangeArrowheads="1"/>
              </p:cNvSpPr>
              <p:nvPr/>
            </p:nvSpPr>
            <p:spPr bwMode="auto">
              <a:xfrm>
                <a:off x="3738" y="1355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  <p:sp>
            <p:nvSpPr>
              <p:cNvPr id="29" name="AutoShape 39"/>
              <p:cNvSpPr>
                <a:spLocks noChangeArrowheads="1"/>
              </p:cNvSpPr>
              <p:nvPr/>
            </p:nvSpPr>
            <p:spPr bwMode="auto">
              <a:xfrm>
                <a:off x="3874" y="1265"/>
                <a:ext cx="1172" cy="181"/>
              </a:xfrm>
              <a:prstGeom prst="roundRect">
                <a:avLst>
                  <a:gd name="adj" fmla="val 50000"/>
                </a:avLst>
              </a:prstGeom>
              <a:solidFill>
                <a:srgbClr val="FAC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  <p:sp>
            <p:nvSpPr>
              <p:cNvPr id="30" name="AutoShape 40"/>
              <p:cNvSpPr>
                <a:spLocks noChangeArrowheads="1"/>
              </p:cNvSpPr>
              <p:nvPr/>
            </p:nvSpPr>
            <p:spPr bwMode="auto">
              <a:xfrm flipH="1">
                <a:off x="4936" y="1310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  <p:sp>
            <p:nvSpPr>
              <p:cNvPr id="31" name="AutoShape 41"/>
              <p:cNvSpPr>
                <a:spLocks noChangeArrowheads="1"/>
              </p:cNvSpPr>
              <p:nvPr/>
            </p:nvSpPr>
            <p:spPr bwMode="auto">
              <a:xfrm flipH="1">
                <a:off x="3939" y="1310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</p:grpSp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7705" y="4488"/>
              <a:ext cx="9205" cy="40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思源黑体 CN Medium" panose="020B0600000000000000"/>
                  <a:cs typeface="+mn-cs"/>
                  <a:sym typeface="+mn-ea"/>
                </a:rPr>
                <a:t>L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思源黑体 CN Medium" panose="020B0600000000000000"/>
                  <a:cs typeface="+mn-cs"/>
                  <a:sym typeface="+mn-ea"/>
                </a:rPr>
                <a:t>iệt kê vào phiếu những tình huống không an toàn mà em đã được chứng kiến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思源黑体 CN Medium" panose="020B0600000000000000"/>
                  <a:cs typeface="+mn-cs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思源黑体 CN Medium" panose="020B0600000000000000"/>
                  <a:cs typeface="+mn-cs"/>
                  <a:sym typeface="+mn-ea"/>
                </a:rPr>
                <a:t>và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思源黑体 CN Medium" panose="020B0600000000000000"/>
                  <a:cs typeface="+mn-cs"/>
                  <a:sym typeface="+mn-ea"/>
                </a:rPr>
                <a:t>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思源黑体 CN Medium" panose="020B0600000000000000"/>
                  <a:cs typeface="+mn-cs"/>
                  <a:sym typeface="+mn-ea"/>
                </a:rPr>
                <a:t>cách xử lí của em và mọi người trong gia đình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思源黑体 CN Medium" panose="020B0600000000000000"/>
                <a:cs typeface="+mn-cs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1" y="696739"/>
            <a:ext cx="5417272" cy="54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0"/>
            <a:ext cx="3305153" cy="110265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272664" y="1859915"/>
            <a:ext cx="7196355" cy="3303535"/>
            <a:chOff x="4515" y="2888"/>
            <a:chExt cx="6153" cy="3670"/>
          </a:xfrm>
        </p:grpSpPr>
        <p:pic>
          <p:nvPicPr>
            <p:cNvPr id="18" name="图片 17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5" y="2888"/>
              <a:ext cx="6029" cy="3648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4645" y="2919"/>
              <a:ext cx="6023" cy="3639"/>
              <a:chOff x="837" y="3326"/>
              <a:chExt cx="6023" cy="3639"/>
            </a:xfrm>
          </p:grpSpPr>
          <p:pic>
            <p:nvPicPr>
              <p:cNvPr id="2" name="图形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837" y="3326"/>
                <a:ext cx="6023" cy="3639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1647" y="4424"/>
                <a:ext cx="4322" cy="2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Biết một số cách xử lí khi sự cố mất an toàn xảy ra.</a:t>
                </a:r>
                <a:endPara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pitchFamily="34" charset="-122"/>
                  <a:cs typeface="Calibri" panose="020F0502020204030204" pitchFamily="34" charset="0"/>
                  <a:sym typeface="+mn-ea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A94A14-6983-43C0-AEF2-FDFA47E93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062" y="770344"/>
            <a:ext cx="6568401" cy="1382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9551" y="1888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9210" y="1438593"/>
            <a:ext cx="12228195" cy="300037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 descr="组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80" y="432435"/>
            <a:ext cx="7373620" cy="642556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0"/>
            <a:ext cx="3305153" cy="110265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50ADB2D-F2BA-425E-A88F-37383B325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88" y="1483286"/>
            <a:ext cx="5718350" cy="2791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26645" y="1832004"/>
            <a:ext cx="5972175" cy="1493358"/>
          </a:xfrm>
          <a:prstGeom prst="rect">
            <a:avLst/>
          </a:prstGeom>
          <a:solidFill>
            <a:srgbClr val="FACD02"/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đã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gặp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tình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huống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như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nhỏ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trong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video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chưa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64745" y="3567143"/>
            <a:ext cx="5972175" cy="1493358"/>
          </a:xfrm>
          <a:prstGeom prst="rect">
            <a:avLst/>
          </a:prstGeom>
          <a:solidFill>
            <a:srgbClr val="34DBB2"/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Nếu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là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em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em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sẽ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xử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lý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thế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nào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để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không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điện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giật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 pitchFamily="34" charset="0"/>
                <a:ea typeface="思源黑体 CN Medium" panose="020B06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4" name="图片 3" descr="5ca07928210d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48450" y="1016635"/>
            <a:ext cx="4542155" cy="5841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9210" y="1438593"/>
            <a:ext cx="12228195" cy="300037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54729" y="1276985"/>
            <a:ext cx="5472423" cy="1349375"/>
            <a:chOff x="4710" y="569"/>
            <a:chExt cx="11811" cy="2125"/>
          </a:xfrm>
        </p:grpSpPr>
        <p:sp>
          <p:nvSpPr>
            <p:cNvPr id="27" name="矩形 26"/>
            <p:cNvSpPr/>
            <p:nvPr/>
          </p:nvSpPr>
          <p:spPr>
            <a:xfrm>
              <a:off x="4858" y="610"/>
              <a:ext cx="11663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203200">
                    <a:solidFill>
                      <a:srgbClr val="033222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Heavy" panose="020B0A00000000000000" charset="-122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710" y="569"/>
              <a:ext cx="11663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28575">
                    <a:noFill/>
                  </a:ln>
                  <a:solidFill>
                    <a:srgbClr val="FACD02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Heavy" panose="020B0A00000000000000" charset="-122"/>
                  <a:cs typeface="Calibri" panose="020F0502020204030204" pitchFamily="34" charset="0"/>
                </a:rPr>
                <a:t>02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0"/>
            <a:ext cx="3305153" cy="110265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8244" y="2563495"/>
            <a:ext cx="539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Khám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Medium" panose="020B0600000000000000" charset="-122"/>
                <a:cs typeface="Calibri" panose="020F0502020204030204" pitchFamily="34" charset="0"/>
              </a:rPr>
              <a:t>phá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Medium" panose="020B0600000000000000" charset="-122"/>
              <a:cs typeface="Calibri" panose="020F0502020204030204" pitchFamily="34" charset="0"/>
            </a:endParaRPr>
          </a:p>
        </p:txBody>
      </p:sp>
      <p:pic>
        <p:nvPicPr>
          <p:cNvPr id="13" name="图片 3" descr="5ca07928210d0">
            <a:extLst>
              <a:ext uri="{FF2B5EF4-FFF2-40B4-BE49-F238E27FC236}">
                <a16:creationId xmlns:a16="http://schemas.microsoft.com/office/drawing/2014/main" id="{B978676B-E7A8-469E-ABEF-05A905C3A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3300" y="826135"/>
            <a:ext cx="4542155" cy="58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1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65345" y="1991995"/>
            <a:ext cx="6072505" cy="3325495"/>
            <a:chOff x="7347" y="3137"/>
            <a:chExt cx="9563" cy="5237"/>
          </a:xfrm>
        </p:grpSpPr>
        <p:grpSp>
          <p:nvGrpSpPr>
            <p:cNvPr id="27" name="Group 37"/>
            <p:cNvGrpSpPr/>
            <p:nvPr/>
          </p:nvGrpSpPr>
          <p:grpSpPr bwMode="auto">
            <a:xfrm>
              <a:off x="7347" y="3137"/>
              <a:ext cx="9563" cy="5237"/>
              <a:chOff x="3738" y="1265"/>
              <a:chExt cx="1446" cy="2078"/>
            </a:xfrm>
          </p:grpSpPr>
          <p:sp>
            <p:nvSpPr>
              <p:cNvPr id="28" name="AutoShape 38"/>
              <p:cNvSpPr>
                <a:spLocks noChangeArrowheads="1"/>
              </p:cNvSpPr>
              <p:nvPr/>
            </p:nvSpPr>
            <p:spPr bwMode="auto">
              <a:xfrm>
                <a:off x="3738" y="1355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  <p:sp>
            <p:nvSpPr>
              <p:cNvPr id="29" name="AutoShape 39"/>
              <p:cNvSpPr>
                <a:spLocks noChangeArrowheads="1"/>
              </p:cNvSpPr>
              <p:nvPr/>
            </p:nvSpPr>
            <p:spPr bwMode="auto">
              <a:xfrm>
                <a:off x="3874" y="1265"/>
                <a:ext cx="1172" cy="181"/>
              </a:xfrm>
              <a:prstGeom prst="roundRect">
                <a:avLst>
                  <a:gd name="adj" fmla="val 50000"/>
                </a:avLst>
              </a:prstGeom>
              <a:solidFill>
                <a:srgbClr val="FAC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  <p:sp>
            <p:nvSpPr>
              <p:cNvPr id="30" name="AutoShape 40"/>
              <p:cNvSpPr>
                <a:spLocks noChangeArrowheads="1"/>
              </p:cNvSpPr>
              <p:nvPr/>
            </p:nvSpPr>
            <p:spPr bwMode="auto">
              <a:xfrm flipH="1">
                <a:off x="4936" y="1310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  <p:sp>
            <p:nvSpPr>
              <p:cNvPr id="31" name="AutoShape 41"/>
              <p:cNvSpPr>
                <a:spLocks noChangeArrowheads="1"/>
              </p:cNvSpPr>
              <p:nvPr/>
            </p:nvSpPr>
            <p:spPr bwMode="auto">
              <a:xfrm flipH="1">
                <a:off x="3939" y="1310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cs"/>
                </a:endParaRPr>
              </a:p>
            </p:txBody>
          </p:sp>
        </p:grpSp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7705" y="4488"/>
              <a:ext cx="9205" cy="20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3.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Xử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lý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tình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huống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khi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có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sự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cố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không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 an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思源黑体 CN Medium" panose="020B0600000000000000"/>
                  <a:sym typeface="+mn-ea"/>
                </a:rPr>
                <a:t>toàn</a:t>
              </a:r>
              <a:endPara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思源黑体 CN Medium" panose="020B0600000000000000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1" y="696739"/>
            <a:ext cx="5417272" cy="5417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1">
            <a:extLst>
              <a:ext uri="{FF2B5EF4-FFF2-40B4-BE49-F238E27FC236}">
                <a16:creationId xmlns:a16="http://schemas.microsoft.com/office/drawing/2014/main" id="{EDD4CC29-BAE1-4AFD-B202-C0190E260485}"/>
              </a:ext>
            </a:extLst>
          </p:cNvPr>
          <p:cNvSpPr/>
          <p:nvPr/>
        </p:nvSpPr>
        <p:spPr>
          <a:xfrm>
            <a:off x="926538" y="0"/>
            <a:ext cx="10293911" cy="105560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những hình dưới đây, em hãy nêu cách xử lí tình huống khi có sự cố mất an toàn?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DB820-F15E-4884-B3EA-CA3A8F2A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1457325"/>
            <a:ext cx="5000625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08691B-E4B7-47DE-BE8A-C5D496129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19225"/>
            <a:ext cx="4686300" cy="18478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7BD44A5-0C33-4B06-9392-548E58567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862" y="3371849"/>
            <a:ext cx="5719063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1">
            <a:extLst>
              <a:ext uri="{FF2B5EF4-FFF2-40B4-BE49-F238E27FC236}">
                <a16:creationId xmlns:a16="http://schemas.microsoft.com/office/drawing/2014/main" id="{E08710DB-1970-440D-9D1A-7F4ED3266A86}"/>
              </a:ext>
            </a:extLst>
          </p:cNvPr>
          <p:cNvGrpSpPr/>
          <p:nvPr/>
        </p:nvGrpSpPr>
        <p:grpSpPr>
          <a:xfrm>
            <a:off x="2543174" y="1530887"/>
            <a:ext cx="8201025" cy="1762773"/>
            <a:chOff x="3640922" y="985295"/>
            <a:chExt cx="5791993" cy="1762773"/>
          </a:xfrm>
        </p:grpSpPr>
        <p:grpSp>
          <p:nvGrpSpPr>
            <p:cNvPr id="35" name="组合 44">
              <a:extLst>
                <a:ext uri="{FF2B5EF4-FFF2-40B4-BE49-F238E27FC236}">
                  <a16:creationId xmlns:a16="http://schemas.microsoft.com/office/drawing/2014/main" id="{9CE6F793-068C-46AD-8FF3-C6DD6EA1C2ED}"/>
                </a:ext>
              </a:extLst>
            </p:cNvPr>
            <p:cNvGrpSpPr/>
            <p:nvPr/>
          </p:nvGrpSpPr>
          <p:grpSpPr>
            <a:xfrm>
              <a:off x="3640922" y="985295"/>
              <a:ext cx="5791993" cy="1329881"/>
              <a:chOff x="2653101" y="1202077"/>
              <a:chExt cx="4826660" cy="1108233"/>
            </a:xfrm>
          </p:grpSpPr>
          <p:grpSp>
            <p:nvGrpSpPr>
              <p:cNvPr id="39" name="组合 14">
                <a:extLst>
                  <a:ext uri="{FF2B5EF4-FFF2-40B4-BE49-F238E27FC236}">
                    <a16:creationId xmlns:a16="http://schemas.microsoft.com/office/drawing/2014/main" id="{7ABD3B19-72E3-4754-B9D0-5525E0F4F69E}"/>
                  </a:ext>
                </a:extLst>
              </p:cNvPr>
              <p:cNvGrpSpPr/>
              <p:nvPr/>
            </p:nvGrpSpPr>
            <p:grpSpPr>
              <a:xfrm>
                <a:off x="2653101" y="1202077"/>
                <a:ext cx="4826660" cy="1108233"/>
                <a:chOff x="1710430" y="1284912"/>
                <a:chExt cx="5570893" cy="1279113"/>
              </a:xfrm>
            </p:grpSpPr>
            <p:sp>
              <p:nvSpPr>
                <p:cNvPr id="49" name="矩形 22">
                  <a:extLst>
                    <a:ext uri="{FF2B5EF4-FFF2-40B4-BE49-F238E27FC236}">
                      <a16:creationId xmlns:a16="http://schemas.microsoft.com/office/drawing/2014/main" id="{A2F5D8B1-EE2F-4134-8BCB-260FDE5331FD}"/>
                    </a:ext>
                  </a:extLst>
                </p:cNvPr>
                <p:cNvSpPr/>
                <p:nvPr/>
              </p:nvSpPr>
              <p:spPr>
                <a:xfrm>
                  <a:off x="1710430" y="1284912"/>
                  <a:ext cx="5570893" cy="1279113"/>
                </a:xfrm>
                <a:prstGeom prst="rect">
                  <a:avLst/>
                </a:prstGeom>
                <a:gradFill>
                  <a:gsLst>
                    <a:gs pos="100000">
                      <a:srgbClr val="7E9F3D">
                        <a:alpha val="80000"/>
                      </a:srgbClr>
                    </a:gs>
                    <a:gs pos="84000">
                      <a:srgbClr val="B3EA34">
                        <a:alpha val="77647"/>
                      </a:srgbClr>
                    </a:gs>
                  </a:gsLst>
                  <a:lin ang="10800000" scaled="0"/>
                </a:gradFill>
                <a:ln>
                  <a:solidFill>
                    <a:srgbClr val="B3EA34">
                      <a:alpha val="50000"/>
                    </a:srgb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矩形 23">
                  <a:extLst>
                    <a:ext uri="{FF2B5EF4-FFF2-40B4-BE49-F238E27FC236}">
                      <a16:creationId xmlns:a16="http://schemas.microsoft.com/office/drawing/2014/main" id="{F92B79F9-C5B9-45D2-887C-46C9C0671B10}"/>
                    </a:ext>
                  </a:extLst>
                </p:cNvPr>
                <p:cNvSpPr/>
                <p:nvPr/>
              </p:nvSpPr>
              <p:spPr>
                <a:xfrm flipH="1">
                  <a:off x="1854446" y="1284912"/>
                  <a:ext cx="1925466" cy="1279113"/>
                </a:xfrm>
                <a:prstGeom prst="rect">
                  <a:avLst/>
                </a:prstGeom>
                <a:gradFill>
                  <a:gsLst>
                    <a:gs pos="7000">
                      <a:srgbClr val="000000">
                        <a:alpha val="4706"/>
                      </a:srgbClr>
                    </a:gs>
                    <a:gs pos="22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127000" dist="63500" dir="2700000" algn="tl" rotWithShape="0">
                    <a:schemeClr val="tx1">
                      <a:lumMod val="65000"/>
                      <a:lumOff val="35000"/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 useBgFill="1"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AC8E7436-00DE-47B7-9DDC-A56B8CDF7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193" y="1552198"/>
                <a:ext cx="368300" cy="407988"/>
              </a:xfrm>
              <a:custGeom>
                <a:avLst/>
                <a:gdLst>
                  <a:gd name="T0" fmla="*/ 14 w 98"/>
                  <a:gd name="T1" fmla="*/ 0 h 109"/>
                  <a:gd name="T2" fmla="*/ 0 w 98"/>
                  <a:gd name="T3" fmla="*/ 18 h 109"/>
                  <a:gd name="T4" fmla="*/ 0 w 98"/>
                  <a:gd name="T5" fmla="*/ 91 h 109"/>
                  <a:gd name="T6" fmla="*/ 14 w 98"/>
                  <a:gd name="T7" fmla="*/ 109 h 109"/>
                  <a:gd name="T8" fmla="*/ 25 w 98"/>
                  <a:gd name="T9" fmla="*/ 105 h 109"/>
                  <a:gd name="T10" fmla="*/ 88 w 98"/>
                  <a:gd name="T11" fmla="*/ 68 h 109"/>
                  <a:gd name="T12" fmla="*/ 98 w 98"/>
                  <a:gd name="T13" fmla="*/ 54 h 109"/>
                  <a:gd name="T14" fmla="*/ 88 w 98"/>
                  <a:gd name="T15" fmla="*/ 40 h 109"/>
                  <a:gd name="T16" fmla="*/ 25 w 98"/>
                  <a:gd name="T17" fmla="*/ 3 h 109"/>
                  <a:gd name="T18" fmla="*/ 14 w 98"/>
                  <a:gd name="T1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09">
                    <a:moveTo>
                      <a:pt x="14" y="0"/>
                    </a:moveTo>
                    <a:cubicBezTo>
                      <a:pt x="6" y="0"/>
                      <a:pt x="0" y="7"/>
                      <a:pt x="0" y="1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6" y="109"/>
                      <a:pt x="14" y="109"/>
                    </a:cubicBezTo>
                    <a:cubicBezTo>
                      <a:pt x="17" y="109"/>
                      <a:pt x="21" y="108"/>
                      <a:pt x="25" y="105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5" y="65"/>
                      <a:pt x="98" y="59"/>
                      <a:pt x="98" y="54"/>
                    </a:cubicBezTo>
                    <a:cubicBezTo>
                      <a:pt x="98" y="49"/>
                      <a:pt x="95" y="44"/>
                      <a:pt x="88" y="4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1" y="1"/>
                      <a:pt x="17" y="0"/>
                      <a:pt x="14" y="0"/>
                    </a:cubicBezTo>
                  </a:path>
                </a:pathLst>
              </a:custGeom>
              <a:ln>
                <a:noFill/>
              </a:ln>
              <a:effectLst>
                <a:innerShdw blurRad="38100" dist="25400" dir="135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D73CF6-9EEB-405D-A565-31626CA2BD0B}"/>
                </a:ext>
              </a:extLst>
            </p:cNvPr>
            <p:cNvSpPr txBox="1"/>
            <p:nvPr/>
          </p:nvSpPr>
          <p:spPr>
            <a:xfrm>
              <a:off x="4619813" y="1178408"/>
              <a:ext cx="48131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ea typeface="方正大标宋简体" pitchFamily="2" charset="-122"/>
                  <a:cs typeface="+mn-cs"/>
                </a:rPr>
                <a:t>Mô tả các tình huống không an toàn được mô tả trong H3 là gì?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方正大标宋简体" pitchFamily="2" charset="-122"/>
                <a:cs typeface="+mn-cs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825C8426-23B2-4959-930D-CDD11FC8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95" y="-329222"/>
            <a:ext cx="4132379" cy="1859195"/>
          </a:xfrm>
          <a:prstGeom prst="rect">
            <a:avLst/>
          </a:prstGeom>
        </p:spPr>
      </p:pic>
      <p:grpSp>
        <p:nvGrpSpPr>
          <p:cNvPr id="76" name="组合 1">
            <a:extLst>
              <a:ext uri="{FF2B5EF4-FFF2-40B4-BE49-F238E27FC236}">
                <a16:creationId xmlns:a16="http://schemas.microsoft.com/office/drawing/2014/main" id="{6B65AECF-D2E7-4ECB-83B2-3B241A8DC35A}"/>
              </a:ext>
            </a:extLst>
          </p:cNvPr>
          <p:cNvGrpSpPr/>
          <p:nvPr/>
        </p:nvGrpSpPr>
        <p:grpSpPr>
          <a:xfrm>
            <a:off x="2409825" y="3216812"/>
            <a:ext cx="8401050" cy="1762773"/>
            <a:chOff x="3640922" y="985295"/>
            <a:chExt cx="5791993" cy="1762773"/>
          </a:xfrm>
        </p:grpSpPr>
        <p:grpSp>
          <p:nvGrpSpPr>
            <p:cNvPr id="77" name="组合 44">
              <a:extLst>
                <a:ext uri="{FF2B5EF4-FFF2-40B4-BE49-F238E27FC236}">
                  <a16:creationId xmlns:a16="http://schemas.microsoft.com/office/drawing/2014/main" id="{C90C5A9A-D1D8-4471-BC7C-688CE713493E}"/>
                </a:ext>
              </a:extLst>
            </p:cNvPr>
            <p:cNvGrpSpPr/>
            <p:nvPr/>
          </p:nvGrpSpPr>
          <p:grpSpPr>
            <a:xfrm>
              <a:off x="3640922" y="985295"/>
              <a:ext cx="5791993" cy="1329881"/>
              <a:chOff x="2653101" y="1202077"/>
              <a:chExt cx="4826660" cy="1108233"/>
            </a:xfrm>
          </p:grpSpPr>
          <p:grpSp>
            <p:nvGrpSpPr>
              <p:cNvPr id="79" name="组合 14">
                <a:extLst>
                  <a:ext uri="{FF2B5EF4-FFF2-40B4-BE49-F238E27FC236}">
                    <a16:creationId xmlns:a16="http://schemas.microsoft.com/office/drawing/2014/main" id="{ACD408A7-EBE1-4626-BD46-C9EF4C6A91E4}"/>
                  </a:ext>
                </a:extLst>
              </p:cNvPr>
              <p:cNvGrpSpPr/>
              <p:nvPr/>
            </p:nvGrpSpPr>
            <p:grpSpPr>
              <a:xfrm>
                <a:off x="2653101" y="1202077"/>
                <a:ext cx="4826660" cy="1108233"/>
                <a:chOff x="1710430" y="1284912"/>
                <a:chExt cx="5570893" cy="1279113"/>
              </a:xfrm>
            </p:grpSpPr>
            <p:sp>
              <p:nvSpPr>
                <p:cNvPr id="81" name="矩形 22">
                  <a:extLst>
                    <a:ext uri="{FF2B5EF4-FFF2-40B4-BE49-F238E27FC236}">
                      <a16:creationId xmlns:a16="http://schemas.microsoft.com/office/drawing/2014/main" id="{2FC93FAD-CFDD-444B-967F-43BF771623E5}"/>
                    </a:ext>
                  </a:extLst>
                </p:cNvPr>
                <p:cNvSpPr/>
                <p:nvPr/>
              </p:nvSpPr>
              <p:spPr>
                <a:xfrm>
                  <a:off x="1710430" y="1284912"/>
                  <a:ext cx="5570893" cy="1279113"/>
                </a:xfrm>
                <a:prstGeom prst="rect">
                  <a:avLst/>
                </a:prstGeom>
                <a:gradFill>
                  <a:gsLst>
                    <a:gs pos="100000">
                      <a:srgbClr val="7E9F3D">
                        <a:alpha val="80000"/>
                      </a:srgbClr>
                    </a:gs>
                    <a:gs pos="84000">
                      <a:srgbClr val="B3EA34">
                        <a:alpha val="77647"/>
                      </a:srgbClr>
                    </a:gs>
                  </a:gsLst>
                  <a:lin ang="10800000" scaled="0"/>
                </a:gradFill>
                <a:ln>
                  <a:solidFill>
                    <a:srgbClr val="B3EA34">
                      <a:alpha val="50000"/>
                    </a:srgb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2" name="矩形 23">
                  <a:extLst>
                    <a:ext uri="{FF2B5EF4-FFF2-40B4-BE49-F238E27FC236}">
                      <a16:creationId xmlns:a16="http://schemas.microsoft.com/office/drawing/2014/main" id="{5CF79CC3-2F5E-43C2-AD79-B090F57F5676}"/>
                    </a:ext>
                  </a:extLst>
                </p:cNvPr>
                <p:cNvSpPr/>
                <p:nvPr/>
              </p:nvSpPr>
              <p:spPr>
                <a:xfrm flipH="1">
                  <a:off x="1854446" y="1284912"/>
                  <a:ext cx="1925466" cy="1279113"/>
                </a:xfrm>
                <a:prstGeom prst="rect">
                  <a:avLst/>
                </a:prstGeom>
                <a:gradFill>
                  <a:gsLst>
                    <a:gs pos="7000">
                      <a:srgbClr val="000000">
                        <a:alpha val="4706"/>
                      </a:srgbClr>
                    </a:gs>
                    <a:gs pos="22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127000" dist="63500" dir="2700000" algn="tl" rotWithShape="0">
                    <a:schemeClr val="tx1">
                      <a:lumMod val="65000"/>
                      <a:lumOff val="35000"/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 useBgFill="1">
            <p:nvSpPr>
              <p:cNvPr id="80" name="Freeform 27">
                <a:extLst>
                  <a:ext uri="{FF2B5EF4-FFF2-40B4-BE49-F238E27FC236}">
                    <a16:creationId xmlns:a16="http://schemas.microsoft.com/office/drawing/2014/main" id="{04BD75F9-2C86-4264-8C67-FBB12A33D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193" y="1552198"/>
                <a:ext cx="368300" cy="407988"/>
              </a:xfrm>
              <a:custGeom>
                <a:avLst/>
                <a:gdLst>
                  <a:gd name="T0" fmla="*/ 14 w 98"/>
                  <a:gd name="T1" fmla="*/ 0 h 109"/>
                  <a:gd name="T2" fmla="*/ 0 w 98"/>
                  <a:gd name="T3" fmla="*/ 18 h 109"/>
                  <a:gd name="T4" fmla="*/ 0 w 98"/>
                  <a:gd name="T5" fmla="*/ 91 h 109"/>
                  <a:gd name="T6" fmla="*/ 14 w 98"/>
                  <a:gd name="T7" fmla="*/ 109 h 109"/>
                  <a:gd name="T8" fmla="*/ 25 w 98"/>
                  <a:gd name="T9" fmla="*/ 105 h 109"/>
                  <a:gd name="T10" fmla="*/ 88 w 98"/>
                  <a:gd name="T11" fmla="*/ 68 h 109"/>
                  <a:gd name="T12" fmla="*/ 98 w 98"/>
                  <a:gd name="T13" fmla="*/ 54 h 109"/>
                  <a:gd name="T14" fmla="*/ 88 w 98"/>
                  <a:gd name="T15" fmla="*/ 40 h 109"/>
                  <a:gd name="T16" fmla="*/ 25 w 98"/>
                  <a:gd name="T17" fmla="*/ 3 h 109"/>
                  <a:gd name="T18" fmla="*/ 14 w 98"/>
                  <a:gd name="T1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09">
                    <a:moveTo>
                      <a:pt x="14" y="0"/>
                    </a:moveTo>
                    <a:cubicBezTo>
                      <a:pt x="6" y="0"/>
                      <a:pt x="0" y="7"/>
                      <a:pt x="0" y="1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6" y="109"/>
                      <a:pt x="14" y="109"/>
                    </a:cubicBezTo>
                    <a:cubicBezTo>
                      <a:pt x="17" y="109"/>
                      <a:pt x="21" y="108"/>
                      <a:pt x="25" y="105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5" y="65"/>
                      <a:pt x="98" y="59"/>
                      <a:pt x="98" y="54"/>
                    </a:cubicBezTo>
                    <a:cubicBezTo>
                      <a:pt x="98" y="49"/>
                      <a:pt x="95" y="44"/>
                      <a:pt x="88" y="4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1" y="1"/>
                      <a:pt x="17" y="0"/>
                      <a:pt x="14" y="0"/>
                    </a:cubicBezTo>
                  </a:path>
                </a:pathLst>
              </a:custGeom>
              <a:ln>
                <a:noFill/>
              </a:ln>
              <a:effectLst>
                <a:innerShdw blurRad="38100" dist="25400" dir="135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E4565EE-E89A-4DBA-855A-99A1D842480E}"/>
                </a:ext>
              </a:extLst>
            </p:cNvPr>
            <p:cNvSpPr txBox="1"/>
            <p:nvPr/>
          </p:nvSpPr>
          <p:spPr>
            <a:xfrm>
              <a:off x="4619813" y="1178408"/>
              <a:ext cx="48131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ea typeface="方正大标宋简体" pitchFamily="2" charset="-122"/>
                  <a:cs typeface="+mn-cs"/>
                </a:rPr>
                <a:t>Các nhân vật trong hình đã xử lí tình huống đó như thế nào?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方正大标宋简体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9551" y="1888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4CCE9D18-D4F0-4C9E-AB9E-76216DE3DABF}"/>
              </a:ext>
            </a:extLst>
          </p:cNvPr>
          <p:cNvSpPr/>
          <p:nvPr/>
        </p:nvSpPr>
        <p:spPr>
          <a:xfrm flipH="1">
            <a:off x="6019799" y="1797160"/>
            <a:ext cx="5686426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đám cháy. Nhân vật trong hình đã chạy ra xa chỗ có cháy và hô lớn để gây sự chú ý của mọi người xung quanh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CE8CA7-DFEF-4377-B0EF-2CC7EB5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56C02-DAD1-46A4-A761-03C6224C0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2124074"/>
            <a:ext cx="5346476" cy="189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385</Words>
  <Application>Microsoft Office PowerPoint</Application>
  <PresentationFormat>Widescreen</PresentationFormat>
  <Paragraphs>48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宋体</vt:lpstr>
      <vt:lpstr>Arial</vt:lpstr>
      <vt:lpstr>Calibri</vt:lpstr>
      <vt:lpstr>等线</vt:lpstr>
      <vt:lpstr>Georgia</vt:lpstr>
      <vt:lpstr>Times New Roman</vt:lpstr>
      <vt:lpstr>思源黑体 CN Bold</vt:lpstr>
      <vt:lpstr>思源黑体 CN Heavy</vt:lpstr>
      <vt:lpstr>思源黑体 CN Medium</vt:lpstr>
      <vt:lpstr>思源黑体 Medium</vt:lpstr>
      <vt:lpstr>方正大标宋简体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27</cp:revision>
  <dcterms:created xsi:type="dcterms:W3CDTF">2022-09-20T11:59:14Z</dcterms:created>
  <dcterms:modified xsi:type="dcterms:W3CDTF">2023-06-06T08:43:35Z</dcterms:modified>
</cp:coreProperties>
</file>