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1" r:id="rId4"/>
    <p:sldMasterId id="2147483724" r:id="rId5"/>
    <p:sldMasterId id="2147483737" r:id="rId6"/>
  </p:sldMasterIdLst>
  <p:notesMasterIdLst>
    <p:notesMasterId r:id="rId28"/>
  </p:notesMasterIdLst>
  <p:sldIdLst>
    <p:sldId id="276" r:id="rId7"/>
    <p:sldId id="2661" r:id="rId8"/>
    <p:sldId id="2662" r:id="rId9"/>
    <p:sldId id="322" r:id="rId10"/>
    <p:sldId id="324" r:id="rId11"/>
    <p:sldId id="265" r:id="rId12"/>
    <p:sldId id="271" r:id="rId13"/>
    <p:sldId id="315" r:id="rId14"/>
    <p:sldId id="2664" r:id="rId15"/>
    <p:sldId id="284" r:id="rId16"/>
    <p:sldId id="2642" r:id="rId17"/>
    <p:sldId id="2647" r:id="rId18"/>
    <p:sldId id="2646" r:id="rId19"/>
    <p:sldId id="305" r:id="rId20"/>
    <p:sldId id="2649" r:id="rId21"/>
    <p:sldId id="319" r:id="rId22"/>
    <p:sldId id="294" r:id="rId23"/>
    <p:sldId id="2665" r:id="rId24"/>
    <p:sldId id="320" r:id="rId25"/>
    <p:sldId id="2663"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BAA24-7715-4C08-8EFF-0847D3F107B6}"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18A0-5004-4FA0-80D2-A531D3E889F4}" type="slidenum">
              <a:rPr lang="en-US" smtClean="0"/>
              <a:t>‹#›</a:t>
            </a:fld>
            <a:endParaRPr lang="en-US"/>
          </a:p>
        </p:txBody>
      </p:sp>
    </p:spTree>
    <p:extLst>
      <p:ext uri="{BB962C8B-B14F-4D97-AF65-F5344CB8AC3E}">
        <p14:creationId xmlns:p14="http://schemas.microsoft.com/office/powerpoint/2010/main" val="37135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360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宋体"/>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71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865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498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35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783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56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638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8218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079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445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62758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8804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607194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2971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30578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15121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215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85967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83619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330702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509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2027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71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229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58502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0911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854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558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57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9536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175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2535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2326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563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7022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6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40887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25900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9645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735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62751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894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59828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5493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336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3317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808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080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4103401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8071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47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839821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12567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713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8956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005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8875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1207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023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26551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9238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404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5681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13947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64769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9138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8583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6916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8601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24713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8902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32324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243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575071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68393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988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0079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052977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85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26723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80773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2023/6/6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217618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4868965"/>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2023/6/6</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4114099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0.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slide" Target="slide21.xml"/><Relationship Id="rId4" Type="http://schemas.openxmlformats.org/officeDocument/2006/relationships/image" Target="../media/image7.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jp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6" name="Picture 5">
            <a:extLst>
              <a:ext uri="{FF2B5EF4-FFF2-40B4-BE49-F238E27FC236}">
                <a16:creationId xmlns:a16="http://schemas.microsoft.com/office/drawing/2014/main" id="{23CD2585-1A66-45E9-9ED0-EA3342AEAEC4}"/>
              </a:ext>
            </a:extLst>
          </p:cNvPr>
          <p:cNvPicPr>
            <a:picLocks noChangeAspect="1"/>
          </p:cNvPicPr>
          <p:nvPr/>
        </p:nvPicPr>
        <p:blipFill>
          <a:blip r:embed="rId4"/>
          <a:stretch>
            <a:fillRect/>
          </a:stretch>
        </p:blipFill>
        <p:spPr>
          <a:xfrm>
            <a:off x="4272047" y="1243503"/>
            <a:ext cx="5395428" cy="1871634"/>
          </a:xfrm>
          <a:prstGeom prst="rect">
            <a:avLst/>
          </a:prstGeom>
        </p:spPr>
      </p:pic>
    </p:spTree>
    <p:extLst>
      <p:ext uri="{BB962C8B-B14F-4D97-AF65-F5344CB8AC3E}">
        <p14:creationId xmlns:p14="http://schemas.microsoft.com/office/powerpoint/2010/main" val="132915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19" name="Speech Bubble: Rectangle with Corners Rounded 4">
            <a:extLst>
              <a:ext uri="{FF2B5EF4-FFF2-40B4-BE49-F238E27FC236}">
                <a16:creationId xmlns:a16="http://schemas.microsoft.com/office/drawing/2014/main" id="{882CA8D4-CB70-4CF9-8930-906BCE070811}"/>
              </a:ext>
            </a:extLst>
          </p:cNvPr>
          <p:cNvSpPr/>
          <p:nvPr/>
        </p:nvSpPr>
        <p:spPr>
          <a:xfrm flipH="1">
            <a:off x="665849" y="124115"/>
            <a:ext cx="10819943" cy="1063337"/>
          </a:xfrm>
          <a:prstGeom prst="wedgeRoundRectCallout">
            <a:avLst>
              <a:gd name="adj1" fmla="val 23929"/>
              <a:gd name="adj2" fmla="val 47286"/>
              <a:gd name="adj3" fmla="val 16667"/>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dirty="0">
                <a:solidFill>
                  <a:prstClr val="black"/>
                </a:solidFill>
                <a:latin typeface="Calibri" panose="020F0502020204030204" pitchFamily="34" charset="0"/>
                <a:cs typeface="Calibri" panose="020F0502020204030204" pitchFamily="34" charset="0"/>
              </a:rPr>
              <a:t>Theo em, việc làm trong hình nào đúng? Việc làm ở hình nào chưa đúng? Vì sao?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CDC6F7A-5D5E-479F-B64D-1FAD5ED02D01}"/>
              </a:ext>
            </a:extLst>
          </p:cNvPr>
          <p:cNvPicPr>
            <a:picLocks noChangeAspect="1"/>
          </p:cNvPicPr>
          <p:nvPr/>
        </p:nvPicPr>
        <p:blipFill>
          <a:blip r:embed="rId3"/>
          <a:stretch>
            <a:fillRect/>
          </a:stretch>
        </p:blipFill>
        <p:spPr>
          <a:xfrm>
            <a:off x="257175" y="1528763"/>
            <a:ext cx="5814953" cy="2071688"/>
          </a:xfrm>
          <a:prstGeom prst="rect">
            <a:avLst/>
          </a:prstGeom>
        </p:spPr>
      </p:pic>
      <p:pic>
        <p:nvPicPr>
          <p:cNvPr id="12" name="Picture 11">
            <a:extLst>
              <a:ext uri="{FF2B5EF4-FFF2-40B4-BE49-F238E27FC236}">
                <a16:creationId xmlns:a16="http://schemas.microsoft.com/office/drawing/2014/main" id="{97D8D869-3839-477C-847A-9A1220534C12}"/>
              </a:ext>
            </a:extLst>
          </p:cNvPr>
          <p:cNvPicPr>
            <a:picLocks noChangeAspect="1"/>
          </p:cNvPicPr>
          <p:nvPr/>
        </p:nvPicPr>
        <p:blipFill>
          <a:blip r:embed="rId4"/>
          <a:stretch>
            <a:fillRect/>
          </a:stretch>
        </p:blipFill>
        <p:spPr>
          <a:xfrm>
            <a:off x="6281737" y="1514475"/>
            <a:ext cx="5491163" cy="2068646"/>
          </a:xfrm>
          <a:prstGeom prst="rect">
            <a:avLst/>
          </a:prstGeom>
        </p:spPr>
      </p:pic>
      <p:pic>
        <p:nvPicPr>
          <p:cNvPr id="14" name="Picture 13">
            <a:extLst>
              <a:ext uri="{FF2B5EF4-FFF2-40B4-BE49-F238E27FC236}">
                <a16:creationId xmlns:a16="http://schemas.microsoft.com/office/drawing/2014/main" id="{2346B034-F5C1-467F-8220-A9BA45581D10}"/>
              </a:ext>
            </a:extLst>
          </p:cNvPr>
          <p:cNvPicPr>
            <a:picLocks noChangeAspect="1"/>
          </p:cNvPicPr>
          <p:nvPr/>
        </p:nvPicPr>
        <p:blipFill>
          <a:blip r:embed="rId5"/>
          <a:stretch>
            <a:fillRect/>
          </a:stretch>
        </p:blipFill>
        <p:spPr>
          <a:xfrm>
            <a:off x="3052762" y="3767137"/>
            <a:ext cx="6315075" cy="2447925"/>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882639" y="2143125"/>
            <a:ext cx="6309360" cy="2546116"/>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bạn nhỏ trong hình</a:t>
            </a:r>
            <a:r>
              <a:rPr lang="en-US" sz="4000" b="1" dirty="0">
                <a:solidFill>
                  <a:srgbClr val="FF0000"/>
                </a:solidFill>
                <a:latin typeface="Calibri" panose="020F0502020204030204" pitchFamily="34" charset="0"/>
                <a:cs typeface="Calibri" panose="020F0502020204030204" pitchFamily="34" charset="0"/>
              </a:rPr>
              <a:t> d</a:t>
            </a:r>
            <a:r>
              <a:rPr lang="vi-VN" sz="4000" b="1" dirty="0">
                <a:solidFill>
                  <a:srgbClr val="FF0000"/>
                </a:solidFill>
                <a:latin typeface="Calibri" panose="020F0502020204030204" pitchFamily="34" charset="0"/>
                <a:cs typeface="Calibri" panose="020F0502020204030204" pitchFamily="34" charset="0"/>
              </a:rPr>
              <a:t> là đúng. Vì bạn đã điều chỉnh điều hòa ở mức nhiệt vừa để tiết kiệm điện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3" name="Picture 2">
            <a:extLst>
              <a:ext uri="{FF2B5EF4-FFF2-40B4-BE49-F238E27FC236}">
                <a16:creationId xmlns:a16="http://schemas.microsoft.com/office/drawing/2014/main" id="{C098B35D-95F3-49C0-8C61-8B01799FED62}"/>
              </a:ext>
            </a:extLst>
          </p:cNvPr>
          <p:cNvPicPr>
            <a:picLocks noChangeAspect="1"/>
          </p:cNvPicPr>
          <p:nvPr/>
        </p:nvPicPr>
        <p:blipFill>
          <a:blip r:embed="rId4"/>
          <a:stretch>
            <a:fillRect/>
          </a:stretch>
        </p:blipFill>
        <p:spPr>
          <a:xfrm>
            <a:off x="214312" y="1900237"/>
            <a:ext cx="4979338" cy="3614738"/>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5953125" y="1301860"/>
            <a:ext cx="6238875" cy="3565416"/>
          </a:xfrm>
          <a:prstGeom prst="wedgeRoundRectCallout">
            <a:avLst>
              <a:gd name="adj1" fmla="val 59900"/>
              <a:gd name="adj2" fmla="val 1951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Việc làm của các bạn trong các hình a,b,c,e chưa đúng. Vì những việc làm đó chưa đảm bảo an toàn khi sử dụng các thiết bị</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grpSp>
        <p:nvGrpSpPr>
          <p:cNvPr id="13" name="Group 12">
            <a:extLst>
              <a:ext uri="{FF2B5EF4-FFF2-40B4-BE49-F238E27FC236}">
                <a16:creationId xmlns:a16="http://schemas.microsoft.com/office/drawing/2014/main" id="{71F822FF-9198-43EB-AE6B-2386347ED291}"/>
              </a:ext>
            </a:extLst>
          </p:cNvPr>
          <p:cNvGrpSpPr/>
          <p:nvPr/>
        </p:nvGrpSpPr>
        <p:grpSpPr>
          <a:xfrm>
            <a:off x="209550" y="1319212"/>
            <a:ext cx="5179755" cy="5262563"/>
            <a:chOff x="209550" y="1319212"/>
            <a:chExt cx="5179755" cy="5262563"/>
          </a:xfrm>
        </p:grpSpPr>
        <p:pic>
          <p:nvPicPr>
            <p:cNvPr id="3" name="Picture 2">
              <a:extLst>
                <a:ext uri="{FF2B5EF4-FFF2-40B4-BE49-F238E27FC236}">
                  <a16:creationId xmlns:a16="http://schemas.microsoft.com/office/drawing/2014/main" id="{866F9D21-2EEA-48A2-B237-6629CEA126D4}"/>
                </a:ext>
              </a:extLst>
            </p:cNvPr>
            <p:cNvPicPr>
              <a:picLocks noChangeAspect="1"/>
            </p:cNvPicPr>
            <p:nvPr/>
          </p:nvPicPr>
          <p:blipFill>
            <a:blip r:embed="rId4"/>
            <a:stretch>
              <a:fillRect/>
            </a:stretch>
          </p:blipFill>
          <p:spPr>
            <a:xfrm>
              <a:off x="209550" y="1319212"/>
              <a:ext cx="5179755" cy="1814513"/>
            </a:xfrm>
            <a:prstGeom prst="rect">
              <a:avLst/>
            </a:prstGeom>
          </p:spPr>
        </p:pic>
        <p:pic>
          <p:nvPicPr>
            <p:cNvPr id="6" name="Picture 5">
              <a:extLst>
                <a:ext uri="{FF2B5EF4-FFF2-40B4-BE49-F238E27FC236}">
                  <a16:creationId xmlns:a16="http://schemas.microsoft.com/office/drawing/2014/main" id="{B849EA94-F7D7-4956-9BF0-CA338D752C4E}"/>
                </a:ext>
              </a:extLst>
            </p:cNvPr>
            <p:cNvPicPr>
              <a:picLocks noChangeAspect="1"/>
            </p:cNvPicPr>
            <p:nvPr/>
          </p:nvPicPr>
          <p:blipFill>
            <a:blip r:embed="rId5"/>
            <a:stretch>
              <a:fillRect/>
            </a:stretch>
          </p:blipFill>
          <p:spPr>
            <a:xfrm>
              <a:off x="266700" y="3024188"/>
              <a:ext cx="2466975" cy="1889766"/>
            </a:xfrm>
            <a:prstGeom prst="rect">
              <a:avLst/>
            </a:prstGeom>
          </p:spPr>
        </p:pic>
        <p:pic>
          <p:nvPicPr>
            <p:cNvPr id="10" name="Picture 9">
              <a:extLst>
                <a:ext uri="{FF2B5EF4-FFF2-40B4-BE49-F238E27FC236}">
                  <a16:creationId xmlns:a16="http://schemas.microsoft.com/office/drawing/2014/main" id="{2184218B-60B6-4C48-BB22-BE2CCDE6C79E}"/>
                </a:ext>
              </a:extLst>
            </p:cNvPr>
            <p:cNvPicPr>
              <a:picLocks noChangeAspect="1"/>
            </p:cNvPicPr>
            <p:nvPr/>
          </p:nvPicPr>
          <p:blipFill>
            <a:blip r:embed="rId6"/>
            <a:stretch>
              <a:fillRect/>
            </a:stretch>
          </p:blipFill>
          <p:spPr>
            <a:xfrm>
              <a:off x="2733675" y="3133725"/>
              <a:ext cx="2524125" cy="1762125"/>
            </a:xfrm>
            <a:prstGeom prst="rect">
              <a:avLst/>
            </a:prstGeom>
          </p:spPr>
        </p:pic>
        <p:pic>
          <p:nvPicPr>
            <p:cNvPr id="12" name="Picture 11">
              <a:extLst>
                <a:ext uri="{FF2B5EF4-FFF2-40B4-BE49-F238E27FC236}">
                  <a16:creationId xmlns:a16="http://schemas.microsoft.com/office/drawing/2014/main" id="{09720118-C3B3-46BE-A65D-1CB88104548F}"/>
                </a:ext>
              </a:extLst>
            </p:cNvPr>
            <p:cNvPicPr>
              <a:picLocks noChangeAspect="1"/>
            </p:cNvPicPr>
            <p:nvPr/>
          </p:nvPicPr>
          <p:blipFill>
            <a:blip r:embed="rId7"/>
            <a:stretch>
              <a:fillRect/>
            </a:stretch>
          </p:blipFill>
          <p:spPr>
            <a:xfrm>
              <a:off x="1838325" y="4916567"/>
              <a:ext cx="2400300" cy="1665208"/>
            </a:xfrm>
            <a:prstGeom prst="rect">
              <a:avLst/>
            </a:prstGeom>
          </p:spPr>
        </p:pic>
      </p:grpSp>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0" name="TextBox 9"/>
            <p:cNvSpPr txBox="1"/>
            <p:nvPr/>
          </p:nvSpPr>
          <p:spPr>
            <a:xfrm>
              <a:off x="4593718" y="2278510"/>
              <a:ext cx="6501838" cy="290173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phải sử dụng đúng các sản phẩm công nghệ trong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3" name="Picture 2" descr="Feliz Menino Bonitinho Garoto Com Idéia De Luz | Art drawings for kids,  School art activities, Back to school art activity">
            <a:extLst>
              <a:ext uri="{FF2B5EF4-FFF2-40B4-BE49-F238E27FC236}">
                <a16:creationId xmlns:a16="http://schemas.microsoft.com/office/drawing/2014/main" id="{66E8A4E7-1FAC-49E0-AB73-E1E43B816E2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9000" y="2311249"/>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4">
            <a:extLst>
              <a:ext uri="{FF2B5EF4-FFF2-40B4-BE49-F238E27FC236}">
                <a16:creationId xmlns:a16="http://schemas.microsoft.com/office/drawing/2014/main" id="{42CCE090-FFA1-4943-AD8A-425EAADAF2FE}"/>
              </a:ext>
            </a:extLst>
          </p:cNvPr>
          <p:cNvGrpSpPr/>
          <p:nvPr/>
        </p:nvGrpSpPr>
        <p:grpSpPr>
          <a:xfrm>
            <a:off x="2101033" y="1982112"/>
            <a:ext cx="8843191" cy="2666086"/>
            <a:chOff x="1710430" y="1284911"/>
            <a:chExt cx="8020062" cy="2564311"/>
          </a:xfrm>
        </p:grpSpPr>
        <p:sp>
          <p:nvSpPr>
            <p:cNvPr id="25" name="矩形 22">
              <a:extLst>
                <a:ext uri="{FF2B5EF4-FFF2-40B4-BE49-F238E27FC236}">
                  <a16:creationId xmlns:a16="http://schemas.microsoft.com/office/drawing/2014/main" id="{BC229C03-9355-409A-B132-B4BE78CA595E}"/>
                </a:ext>
              </a:extLst>
            </p:cNvPr>
            <p:cNvSpPr/>
            <p:nvPr/>
          </p:nvSpPr>
          <p:spPr>
            <a:xfrm>
              <a:off x="1710430" y="1284911"/>
              <a:ext cx="8020062" cy="2564311"/>
            </a:xfrm>
            <a:prstGeom prst="rect">
              <a:avLst/>
            </a:prstGeom>
            <a:gradFill>
              <a:gsLst>
                <a:gs pos="100000">
                  <a:srgbClr val="7E9F3D">
                    <a:alpha val="80000"/>
                  </a:srgbClr>
                </a:gs>
                <a:gs pos="84000">
                  <a:srgbClr val="B3EA34">
                    <a:alpha val="77647"/>
                  </a:srgbClr>
                </a:gs>
              </a:gsLst>
              <a:lin ang="10800000" scaled="0"/>
            </a:gradFill>
            <a:ln>
              <a:solidFill>
                <a:srgbClr val="B3EA34">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3">
              <a:extLst>
                <a:ext uri="{FF2B5EF4-FFF2-40B4-BE49-F238E27FC236}">
                  <a16:creationId xmlns:a16="http://schemas.microsoft.com/office/drawing/2014/main" id="{C2816C70-E156-4778-8A7A-DF078AA6AE2F}"/>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7" name="组合 15">
            <a:extLst>
              <a:ext uri="{FF2B5EF4-FFF2-40B4-BE49-F238E27FC236}">
                <a16:creationId xmlns:a16="http://schemas.microsoft.com/office/drawing/2014/main" id="{149A149E-C9F8-4EAE-8B73-E6B6CE5B6C02}"/>
              </a:ext>
            </a:extLst>
          </p:cNvPr>
          <p:cNvGrpSpPr/>
          <p:nvPr/>
        </p:nvGrpSpPr>
        <p:grpSpPr>
          <a:xfrm>
            <a:off x="873020" y="2647052"/>
            <a:ext cx="1415845" cy="1331706"/>
            <a:chOff x="713110" y="905764"/>
            <a:chExt cx="1361797" cy="1280869"/>
          </a:xfrm>
        </p:grpSpPr>
        <p:grpSp>
          <p:nvGrpSpPr>
            <p:cNvPr id="28" name="组合 16">
              <a:extLst>
                <a:ext uri="{FF2B5EF4-FFF2-40B4-BE49-F238E27FC236}">
                  <a16:creationId xmlns:a16="http://schemas.microsoft.com/office/drawing/2014/main" id="{C87209CB-D1F3-48C0-9F43-BE8434200CA9}"/>
                </a:ext>
              </a:extLst>
            </p:cNvPr>
            <p:cNvGrpSpPr/>
            <p:nvPr/>
          </p:nvGrpSpPr>
          <p:grpSpPr>
            <a:xfrm>
              <a:off x="713110" y="905764"/>
              <a:ext cx="1270764" cy="1280869"/>
              <a:chOff x="3315195" y="1967685"/>
              <a:chExt cx="1881008" cy="1895965"/>
            </a:xfrm>
          </p:grpSpPr>
          <p:sp>
            <p:nvSpPr>
              <p:cNvPr id="30" name="Freeform 6">
                <a:extLst>
                  <a:ext uri="{FF2B5EF4-FFF2-40B4-BE49-F238E27FC236}">
                    <a16:creationId xmlns:a16="http://schemas.microsoft.com/office/drawing/2014/main" id="{6A77A0EE-6E44-4E67-B2A8-092575C0B9B8}"/>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Freeform 11">
                <a:extLst>
                  <a:ext uri="{FF2B5EF4-FFF2-40B4-BE49-F238E27FC236}">
                    <a16:creationId xmlns:a16="http://schemas.microsoft.com/office/drawing/2014/main" id="{0C388DD1-3F79-48B0-A74F-AB3D5948410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Freeform 11">
                <a:extLst>
                  <a:ext uri="{FF2B5EF4-FFF2-40B4-BE49-F238E27FC236}">
                    <a16:creationId xmlns:a16="http://schemas.microsoft.com/office/drawing/2014/main" id="{B5A4EA79-F7A8-4A8A-AB83-8DB39A4C9E71}"/>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3" name="Freeform 11">
                <a:extLst>
                  <a:ext uri="{FF2B5EF4-FFF2-40B4-BE49-F238E27FC236}">
                    <a16:creationId xmlns:a16="http://schemas.microsoft.com/office/drawing/2014/main" id="{793ED92E-AD69-4DC1-8518-366E1C71BEEE}"/>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20" b="1"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07E81FF6-9348-4D62-BD0E-E21522DA9A66}"/>
                </a:ext>
              </a:extLst>
            </p:cNvPr>
            <p:cNvSpPr txBox="1"/>
            <p:nvPr/>
          </p:nvSpPr>
          <p:spPr>
            <a:xfrm>
              <a:off x="982460" y="1192254"/>
              <a:ext cx="1092447" cy="680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rPr>
                <a:t>KL</a:t>
              </a:r>
              <a:endParaRPr kumimoji="0" lang="zh-CN" altLang="en-US" sz="4000" b="1" i="0" u="none" strike="noStrike" kern="1200" cap="none" spc="0" normalizeH="0" baseline="0" noProof="0" dirty="0">
                <a:ln>
                  <a:noFill/>
                </a:ln>
                <a:solidFill>
                  <a:srgbClr val="7E9F3D"/>
                </a:solidFill>
                <a:effectLst>
                  <a:innerShdw blurRad="63500" dist="50800" dir="13500000">
                    <a:prstClr val="black">
                      <a:alpha val="50000"/>
                    </a:prstClr>
                  </a:innerShdw>
                </a:effectLst>
                <a:uLnTx/>
                <a:uFillTx/>
                <a:latin typeface="方正大标宋简体" pitchFamily="2" charset="-122"/>
                <a:ea typeface="方正大标宋简体" pitchFamily="2" charset="-122"/>
                <a:cs typeface="+mn-cs"/>
              </a:endParaRPr>
            </a:p>
          </p:txBody>
        </p:sp>
      </p:grpSp>
      <p:sp>
        <p:nvSpPr>
          <p:cNvPr id="34" name="TextBox 33">
            <a:extLst>
              <a:ext uri="{FF2B5EF4-FFF2-40B4-BE49-F238E27FC236}">
                <a16:creationId xmlns:a16="http://schemas.microsoft.com/office/drawing/2014/main" id="{0D3A3BB0-B04E-410F-9F80-6A532A4E8714}"/>
              </a:ext>
            </a:extLst>
          </p:cNvPr>
          <p:cNvSpPr txBox="1"/>
          <p:nvPr/>
        </p:nvSpPr>
        <p:spPr>
          <a:xfrm>
            <a:off x="2390775" y="2250243"/>
            <a:ext cx="8448675" cy="2308324"/>
          </a:xfrm>
          <a:prstGeom prst="rect">
            <a:avLst/>
          </a:prstGeom>
          <a:noFill/>
        </p:spPr>
        <p:txBody>
          <a:bodyPr wrap="square" rtlCol="0">
            <a:spAutoFit/>
          </a:bodyPr>
          <a:lstStyle/>
          <a:p>
            <a:pPr algn="just"/>
            <a:r>
              <a:rPr lang="nl-NL" sz="3600" b="1" dirty="0">
                <a:solidFill>
                  <a:srgbClr val="002060"/>
                </a:solidFill>
                <a:latin typeface="Calibri" panose="020F0502020204030204" pitchFamily="34" charset="0"/>
                <a:cs typeface="Calibri" panose="020F0502020204030204" pitchFamily="34" charset="0"/>
              </a:rPr>
              <a:t>Sử dụng đúng các sản phẩm để đảm bảo an toàn cho bản thân và mọi người; đồng thời tiết kiệm năng lượng và bảo quản tốt các sản phẩm.</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4"/>
                                        </p:tgtEl>
                                        <p:attrNameLst>
                                          <p:attrName>style.visibility</p:attrName>
                                        </p:attrNameLst>
                                      </p:cBhvr>
                                      <p:to>
                                        <p:strVal val="visible"/>
                                      </p:to>
                                    </p:set>
                                    <p:anim by="(-#ppt_w*2)" calcmode="lin" valueType="num">
                                      <p:cBhvr rctx="PPT">
                                        <p:cTn id="7" dur="500" autoRev="1" fill="hold">
                                          <p:stCondLst>
                                            <p:cond delay="0"/>
                                          </p:stCondLst>
                                        </p:cTn>
                                        <p:tgtEl>
                                          <p:spTgt spid="34"/>
                                        </p:tgtEl>
                                        <p:attrNameLst>
                                          <p:attrName>ppt_w</p:attrName>
                                        </p:attrNameLst>
                                      </p:cBhvr>
                                    </p:anim>
                                    <p:anim by="(#ppt_w*0.50)" calcmode="lin" valueType="num">
                                      <p:cBhvr>
                                        <p:cTn id="8" dur="500" decel="50000" autoRev="1" fill="hold">
                                          <p:stCondLst>
                                            <p:cond delay="0"/>
                                          </p:stCondLst>
                                        </p:cTn>
                                        <p:tgtEl>
                                          <p:spTgt spid="34"/>
                                        </p:tgtEl>
                                        <p:attrNameLst>
                                          <p:attrName>ppt_x</p:attrName>
                                        </p:attrNameLst>
                                      </p:cBhvr>
                                    </p:anim>
                                    <p:anim from="(-#ppt_h/2)" to="(#ppt_y)" calcmode="lin" valueType="num">
                                      <p:cBhvr>
                                        <p:cTn id="9" dur="1000" fill="hold">
                                          <p:stCondLst>
                                            <p:cond delay="0"/>
                                          </p:stCondLst>
                                        </p:cTn>
                                        <p:tgtEl>
                                          <p:spTgt spid="34"/>
                                        </p:tgtEl>
                                        <p:attrNameLst>
                                          <p:attrName>ppt_y</p:attrName>
                                        </p:attrNameLst>
                                      </p:cBhvr>
                                    </p:anim>
                                    <p:animRot by="21600000">
                                      <p:cBhvr>
                                        <p:cTn id="10" dur="1000" fill="hold">
                                          <p:stCondLst>
                                            <p:cond delay="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4" name="Picture 3">
            <a:extLst>
              <a:ext uri="{FF2B5EF4-FFF2-40B4-BE49-F238E27FC236}">
                <a16:creationId xmlns:a16="http://schemas.microsoft.com/office/drawing/2014/main" id="{D59CF2A3-52A4-4D47-9320-B01651A52289}"/>
              </a:ext>
            </a:extLst>
          </p:cNvPr>
          <p:cNvPicPr>
            <a:picLocks noChangeAspect="1"/>
          </p:cNvPicPr>
          <p:nvPr/>
        </p:nvPicPr>
        <p:blipFill>
          <a:blip r:embed="rId4"/>
          <a:stretch>
            <a:fillRect/>
          </a:stretch>
        </p:blipFill>
        <p:spPr>
          <a:xfrm>
            <a:off x="5881458" y="1702752"/>
            <a:ext cx="4493470" cy="1741488"/>
          </a:xfrm>
          <a:prstGeom prst="rect">
            <a:avLst/>
          </a:prstGeom>
        </p:spPr>
      </p:pic>
    </p:spTree>
    <p:extLst>
      <p:ext uri="{BB962C8B-B14F-4D97-AF65-F5344CB8AC3E}">
        <p14:creationId xmlns:p14="http://schemas.microsoft.com/office/powerpoint/2010/main" val="1296877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D1BE65-4937-4205-B19D-1184FCDC7260}"/>
              </a:ext>
            </a:extLst>
          </p:cNvPr>
          <p:cNvSpPr/>
          <p:nvPr/>
        </p:nvSpPr>
        <p:spPr>
          <a:xfrm>
            <a:off x="243840" y="23876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9" name="TextBox 8">
            <a:extLst>
              <a:ext uri="{FF2B5EF4-FFF2-40B4-BE49-F238E27FC236}">
                <a16:creationId xmlns:a16="http://schemas.microsoft.com/office/drawing/2014/main" id="{78EDDA84-C4F7-47FD-9EA2-0D40BF0CF92E}"/>
              </a:ext>
            </a:extLst>
          </p:cNvPr>
          <p:cNvSpPr txBox="1"/>
          <p:nvPr/>
        </p:nvSpPr>
        <p:spPr>
          <a:xfrm>
            <a:off x="1171575" y="381685"/>
            <a:ext cx="9925050" cy="1077218"/>
          </a:xfrm>
          <a:prstGeom prst="rect">
            <a:avLst/>
          </a:prstGeom>
          <a:noFill/>
        </p:spPr>
        <p:txBody>
          <a:bodyPr wrap="square">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Em hãy cùng bạn chia sẻ về một số lưu ý khi sử dụng các sản phẩm công nghệ trong gia đình</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4EF4A42-CFA3-486D-B0E3-D845DB068958}"/>
              </a:ext>
            </a:extLst>
          </p:cNvPr>
          <p:cNvPicPr>
            <a:picLocks noChangeAspect="1"/>
          </p:cNvPicPr>
          <p:nvPr/>
        </p:nvPicPr>
        <p:blipFill>
          <a:blip r:embed="rId2"/>
          <a:stretch>
            <a:fillRect/>
          </a:stretch>
        </p:blipFill>
        <p:spPr>
          <a:xfrm>
            <a:off x="513080" y="2355311"/>
            <a:ext cx="3938213" cy="3197763"/>
          </a:xfrm>
          <a:prstGeom prst="rect">
            <a:avLst/>
          </a:prstGeom>
        </p:spPr>
      </p:pic>
      <p:sp>
        <p:nvSpPr>
          <p:cNvPr id="11" name="Speech Bubble: Rectangle with Corners Rounded 4">
            <a:extLst>
              <a:ext uri="{FF2B5EF4-FFF2-40B4-BE49-F238E27FC236}">
                <a16:creationId xmlns:a16="http://schemas.microsoft.com/office/drawing/2014/main" id="{5FB6BF47-FC1D-4DB1-9EAD-0A77BCB19261}"/>
              </a:ext>
            </a:extLst>
          </p:cNvPr>
          <p:cNvSpPr/>
          <p:nvPr/>
        </p:nvSpPr>
        <p:spPr>
          <a:xfrm flipH="1">
            <a:off x="4155435" y="1520935"/>
            <a:ext cx="7712713" cy="216524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Liên hệ xem </a:t>
            </a:r>
            <a:r>
              <a:rPr lang="en-US" sz="3200" b="1" dirty="0" err="1">
                <a:solidFill>
                  <a:srgbClr val="FF0000"/>
                </a:solidFill>
                <a:latin typeface="Calibri" panose="020F0502020204030204" pitchFamily="34" charset="0"/>
                <a:cs typeface="Calibri" panose="020F0502020204030204" pitchFamily="34" charset="0"/>
              </a:rPr>
              <a:t>các</a:t>
            </a:r>
            <a:r>
              <a:rPr lang="vi-VN" sz="3200" b="1" dirty="0">
                <a:solidFill>
                  <a:srgbClr val="FF0000"/>
                </a:solidFill>
                <a:latin typeface="Calibri" panose="020F0502020204030204" pitchFamily="34" charset="0"/>
                <a:cs typeface="Calibri" panose="020F0502020204030204" pitchFamily="34" charset="0"/>
              </a:rPr>
              <a:t> thành viên trong gia đình mình đã sử dụng đúng cách </a:t>
            </a: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sản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phẩm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công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nghệ</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chưa</a:t>
            </a:r>
            <a:r>
              <a:rPr lang="en-US" sz="3200" b="1" dirty="0">
                <a:solidFill>
                  <a:srgbClr val="FF000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A2C3680F-E78D-4D48-905E-4E4C308E8F81}"/>
              </a:ext>
            </a:extLst>
          </p:cNvPr>
          <p:cNvSpPr/>
          <p:nvPr/>
        </p:nvSpPr>
        <p:spPr>
          <a:xfrm flipH="1">
            <a:off x="4164960" y="4419600"/>
            <a:ext cx="7779389" cy="1266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Ai chưa làm đúng, chưa đúng thế nào?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9551" y="1888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DF417-A21C-4D0F-A985-5C8B54F2076A}"/>
              </a:ext>
            </a:extLst>
          </p:cNvPr>
          <p:cNvPicPr>
            <a:picLocks noChangeAspect="1"/>
          </p:cNvPicPr>
          <p:nvPr/>
        </p:nvPicPr>
        <p:blipFill>
          <a:blip r:embed="rId3"/>
          <a:stretch>
            <a:fillRect/>
          </a:stretch>
        </p:blipFill>
        <p:spPr>
          <a:xfrm>
            <a:off x="900112" y="1014412"/>
            <a:ext cx="11101290" cy="4563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0103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8" y="1419665"/>
            <a:ext cx="5438335" cy="5438335"/>
          </a:xfrm>
          <a:prstGeom prst="rect">
            <a:avLst/>
          </a:prstGeom>
        </p:spPr>
      </p:pic>
      <p:pic>
        <p:nvPicPr>
          <p:cNvPr id="3" name="Picture 2">
            <a:extLst>
              <a:ext uri="{FF2B5EF4-FFF2-40B4-BE49-F238E27FC236}">
                <a16:creationId xmlns:a16="http://schemas.microsoft.com/office/drawing/2014/main" id="{E37281B7-1870-4E2D-9B1E-4ADABC452CB8}"/>
              </a:ext>
            </a:extLst>
          </p:cNvPr>
          <p:cNvPicPr>
            <a:picLocks noChangeAspect="1"/>
          </p:cNvPicPr>
          <p:nvPr/>
        </p:nvPicPr>
        <p:blipFill>
          <a:blip r:embed="rId4"/>
          <a:stretch>
            <a:fillRect/>
          </a:stretch>
        </p:blipFill>
        <p:spPr>
          <a:xfrm>
            <a:off x="5511603" y="1276024"/>
            <a:ext cx="4541914" cy="1664352"/>
          </a:xfrm>
          <a:prstGeom prst="rect">
            <a:avLst/>
          </a:prstGeom>
        </p:spPr>
      </p:pic>
    </p:spTree>
    <p:extLst>
      <p:ext uri="{BB962C8B-B14F-4D97-AF65-F5344CB8AC3E}">
        <p14:creationId xmlns:p14="http://schemas.microsoft.com/office/powerpoint/2010/main" val="87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Thăm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quan</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Tiệm</a:t>
            </a:r>
            <a:r>
              <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bánh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2230" y="362858"/>
            <a:ext cx="11669485"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grpSp>
        <p:nvGrpSpPr>
          <p:cNvPr id="7" name="Group 6">
            <a:extLst>
              <a:ext uri="{FF2B5EF4-FFF2-40B4-BE49-F238E27FC236}">
                <a16:creationId xmlns:a16="http://schemas.microsoft.com/office/drawing/2014/main" id="{1D45BF08-314E-423F-8B1E-0A00B2ABE96B}"/>
              </a:ext>
            </a:extLst>
          </p:cNvPr>
          <p:cNvGrpSpPr/>
          <p:nvPr/>
        </p:nvGrpSpPr>
        <p:grpSpPr>
          <a:xfrm>
            <a:off x="1143000" y="1733550"/>
            <a:ext cx="10525125" cy="2819399"/>
            <a:chOff x="806847" y="2329366"/>
            <a:chExt cx="5231384" cy="1422062"/>
          </a:xfrm>
        </p:grpSpPr>
        <p:sp>
          <p:nvSpPr>
            <p:cNvPr id="8" name="Rectangle: Rounded Corners 7">
              <a:extLst>
                <a:ext uri="{FF2B5EF4-FFF2-40B4-BE49-F238E27FC236}">
                  <a16:creationId xmlns:a16="http://schemas.microsoft.com/office/drawing/2014/main" id="{F57731DC-D413-4B4F-AF24-B5897CA45D0D}"/>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ề nhà:</a:t>
              </a:r>
            </a:p>
            <a:p>
              <a:pPr marL="0" marR="0" algn="ctr">
                <a:lnSpc>
                  <a:spcPct val="120000"/>
                </a:lnSpc>
                <a:spcBef>
                  <a:spcPts val="0"/>
                </a:spcBef>
                <a:spcAft>
                  <a:spcPts val="0"/>
                </a:spcAft>
              </a:pPr>
              <a:r>
                <a:rPr lang="nl-NL" sz="3600" b="1" dirty="0">
                  <a:latin typeface="Calibri" panose="020F0502020204030204" pitchFamily="34" charset="0"/>
                  <a:ea typeface="Times New Roman" panose="02020603050405020304" pitchFamily="18" charset="0"/>
                  <a:cs typeface="Calibri" panose="020F0502020204030204" pitchFamily="34" charset="0"/>
                </a:rPr>
                <a:t>C</a:t>
              </a:r>
              <a:r>
                <a:rPr lang="nl-NL" sz="3600" b="1" dirty="0">
                  <a:effectLst/>
                  <a:latin typeface="Calibri" panose="020F0502020204030204" pitchFamily="34" charset="0"/>
                  <a:ea typeface="Times New Roman" panose="02020603050405020304" pitchFamily="18" charset="0"/>
                  <a:cs typeface="Calibri" panose="020F0502020204030204" pitchFamily="34" charset="0"/>
                </a:rPr>
                <a:t>hia sẻ những hiểu biết của mình để đảm bảo an toàn khi sử dụng các SP công nghệ cho thành viện trong gia đình</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57EC777-2859-4D72-857F-B7C1FE251B30}"/>
                </a:ext>
              </a:extLst>
            </p:cNvPr>
            <p:cNvPicPr>
              <a:picLocks noChangeAspect="1"/>
            </p:cNvPicPr>
            <p:nvPr/>
          </p:nvPicPr>
          <p:blipFill>
            <a:blip r:embed="rId3">
              <a:duotone>
                <a:prstClr val="black"/>
                <a:schemeClr val="accent4">
                  <a:tint val="45000"/>
                  <a:satMod val="400000"/>
                </a:schemeClr>
              </a:duotone>
            </a:blip>
            <a:stretch>
              <a:fillRect/>
            </a:stretch>
          </p:blipFill>
          <p:spPr>
            <a:xfrm rot="1691308">
              <a:off x="4760385" y="2576113"/>
              <a:ext cx="1277846" cy="928570"/>
            </a:xfrm>
            <a:prstGeom prst="rect">
              <a:avLst/>
            </a:prstGeom>
          </p:spPr>
        </p:pic>
      </p:grpSp>
    </p:spTree>
    <p:extLst>
      <p:ext uri="{BB962C8B-B14F-4D97-AF65-F5344CB8AC3E}">
        <p14:creationId xmlns:p14="http://schemas.microsoft.com/office/powerpoint/2010/main" val="169226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7162" y="1849610"/>
            <a:ext cx="9943439" cy="2139881"/>
          </a:xfrm>
          <a:prstGeom prst="rect">
            <a:avLst/>
          </a:prstGeom>
        </p:spPr>
      </p:pic>
      <p:pic>
        <p:nvPicPr>
          <p:cNvPr id="10" name="Picture 9"/>
          <p:cNvPicPr>
            <a:picLocks noChangeAspect="1"/>
          </p:cNvPicPr>
          <p:nvPr/>
        </p:nvPicPr>
        <p:blipFill rotWithShape="1">
          <a:blip r:embed="rId3"/>
          <a:srcRect t="52531"/>
          <a:stretch/>
        </p:blipFill>
        <p:spPr>
          <a:xfrm>
            <a:off x="31990" y="4728756"/>
            <a:ext cx="12266215" cy="2098131"/>
          </a:xfrm>
          <a:prstGeom prst="rect">
            <a:avLst/>
          </a:prstGeom>
        </p:spPr>
      </p:pic>
      <p:pic>
        <p:nvPicPr>
          <p:cNvPr id="11"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09829" y="-95096"/>
            <a:ext cx="2095075" cy="2095074"/>
          </a:xfrm>
          <a:prstGeom prst="rect">
            <a:avLst/>
          </a:prstGeom>
        </p:spPr>
      </p:pic>
    </p:spTree>
    <p:extLst>
      <p:ext uri="{BB962C8B-B14F-4D97-AF65-F5344CB8AC3E}">
        <p14:creationId xmlns:p14="http://schemas.microsoft.com/office/powerpoint/2010/main" val="196738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2"/>
            <a:ext cx="11804237" cy="2418997"/>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90" name="Picture 89">
                <a:hlinkClick r:id="rId5"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6"/>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1999657" y="290459"/>
              <a:ext cx="6410117" cy="1081166"/>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Khi nước sôi, bạn Hà cẩn thận rút phích cắm ra khỏi ổ điện, cầm quai ấm để rót nước. Em nhận xét gì về việc làm của bạn?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9503" y="5250008"/>
            <a:ext cx="1670421" cy="1670421"/>
          </a:xfrm>
          <a:prstGeom prst="rect">
            <a:avLst/>
          </a:prstGeom>
        </p:spPr>
      </p:pic>
      <p:sp>
        <p:nvSpPr>
          <p:cNvPr id="2" name="Arrow: Right 1">
            <a:hlinkClick r:id="rId5"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A23CAFD-DA45-44F3-B3C3-4E02509EB917}"/>
              </a:ext>
            </a:extLst>
          </p:cNvPr>
          <p:cNvGrpSpPr/>
          <p:nvPr/>
        </p:nvGrpSpPr>
        <p:grpSpPr>
          <a:xfrm>
            <a:off x="2087863" y="2684473"/>
            <a:ext cx="8818262" cy="2344730"/>
            <a:chOff x="2087863" y="2684473"/>
            <a:chExt cx="8818262" cy="2344730"/>
          </a:xfrm>
        </p:grpSpPr>
        <p:grpSp>
          <p:nvGrpSpPr>
            <p:cNvPr id="38" name="A">
              <a:extLst>
                <a:ext uri="{FF2B5EF4-FFF2-40B4-BE49-F238E27FC236}">
                  <a16:creationId xmlns:a16="http://schemas.microsoft.com/office/drawing/2014/main" id="{3DEE1E1F-FFCD-4F75-B7B1-EC3B3F1144E1}"/>
                </a:ext>
              </a:extLst>
            </p:cNvPr>
            <p:cNvGrpSpPr/>
            <p:nvPr/>
          </p:nvGrpSpPr>
          <p:grpSpPr>
            <a:xfrm>
              <a:off x="2087863" y="2684473"/>
              <a:ext cx="8818262" cy="2344730"/>
              <a:chOff x="194297" y="1777609"/>
              <a:chExt cx="4171773" cy="1418488"/>
            </a:xfrm>
          </p:grpSpPr>
          <p:sp>
            <p:nvSpPr>
              <p:cNvPr id="39" name="Google Shape;1182;p42">
                <a:extLst>
                  <a:ext uri="{FF2B5EF4-FFF2-40B4-BE49-F238E27FC236}">
                    <a16:creationId xmlns:a16="http://schemas.microsoft.com/office/drawing/2014/main" id="{42548DBA-0616-408A-99B7-62CEB56E567D}"/>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0" name="Picture 39">
                <a:extLst>
                  <a:ext uri="{FF2B5EF4-FFF2-40B4-BE49-F238E27FC236}">
                    <a16:creationId xmlns:a16="http://schemas.microsoft.com/office/drawing/2014/main" id="{38C2B648-9B80-4CDF-B768-E186218F1E3D}"/>
                  </a:ext>
                </a:extLst>
              </p:cNvPr>
              <p:cNvPicPr>
                <a:picLocks noChangeAspect="1"/>
              </p:cNvPicPr>
              <p:nvPr/>
            </p:nvPicPr>
            <p:blipFill>
              <a:blip r:embed="rId8"/>
              <a:stretch>
                <a:fillRect/>
              </a:stretch>
            </p:blipFill>
            <p:spPr>
              <a:xfrm>
                <a:off x="194297" y="1777609"/>
                <a:ext cx="1074063" cy="1418488"/>
              </a:xfrm>
              <a:prstGeom prst="rect">
                <a:avLst/>
              </a:prstGeom>
            </p:spPr>
          </p:pic>
          <p:sp>
            <p:nvSpPr>
              <p:cNvPr id="41" name="TextBox 40">
                <a:extLst>
                  <a:ext uri="{FF2B5EF4-FFF2-40B4-BE49-F238E27FC236}">
                    <a16:creationId xmlns:a16="http://schemas.microsoft.com/office/drawing/2014/main" id="{F96CDC6B-7149-49AD-AD21-7DCAC20F1CE7}"/>
                  </a:ext>
                </a:extLst>
              </p:cNvPr>
              <p:cNvSpPr txBox="1"/>
              <p:nvPr/>
            </p:nvSpPr>
            <p:spPr>
              <a:xfrm>
                <a:off x="1387525" y="1920030"/>
                <a:ext cx="2433304" cy="91980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Hà biết cách sử dụng an toàn</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D8CD1135-CEF5-4E24-8335-F036F60B0473}"/>
                </a:ext>
              </a:extLst>
            </p:cNvPr>
            <p:cNvPicPr>
              <a:picLocks noChangeAspect="1"/>
            </p:cNvPicPr>
            <p:nvPr/>
          </p:nvPicPr>
          <p:blipFill>
            <a:blip r:embed="rId9"/>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0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7317BCE-048F-4466-9DDB-6629E351A0C2}"/>
              </a:ext>
            </a:extLst>
          </p:cNvPr>
          <p:cNvGrpSpPr/>
          <p:nvPr/>
        </p:nvGrpSpPr>
        <p:grpSpPr>
          <a:xfrm>
            <a:off x="193882" y="114653"/>
            <a:ext cx="11804237" cy="2167216"/>
            <a:chOff x="54123" y="23792"/>
            <a:chExt cx="8853178" cy="1625412"/>
          </a:xfrm>
        </p:grpSpPr>
        <p:grpSp>
          <p:nvGrpSpPr>
            <p:cNvPr id="39" name="Group 38">
              <a:extLst>
                <a:ext uri="{FF2B5EF4-FFF2-40B4-BE49-F238E27FC236}">
                  <a16:creationId xmlns:a16="http://schemas.microsoft.com/office/drawing/2014/main" id="{F678AFAA-6466-4CC7-A6EB-E0931628814C}"/>
                </a:ext>
              </a:extLst>
            </p:cNvPr>
            <p:cNvGrpSpPr/>
            <p:nvPr/>
          </p:nvGrpSpPr>
          <p:grpSpPr>
            <a:xfrm>
              <a:off x="54123" y="23792"/>
              <a:ext cx="8853178" cy="1625412"/>
              <a:chOff x="54123" y="23792"/>
              <a:chExt cx="8853178" cy="1625412"/>
            </a:xfrm>
          </p:grpSpPr>
          <p:sp>
            <p:nvSpPr>
              <p:cNvPr id="41" name="Google Shape;2105;p47">
                <a:extLst>
                  <a:ext uri="{FF2B5EF4-FFF2-40B4-BE49-F238E27FC236}">
                    <a16:creationId xmlns:a16="http://schemas.microsoft.com/office/drawing/2014/main" id="{7603CFFB-EB97-44BF-9437-823A361C1F0E}"/>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Rectangle 41">
                <a:extLst>
                  <a:ext uri="{FF2B5EF4-FFF2-40B4-BE49-F238E27FC236}">
                    <a16:creationId xmlns:a16="http://schemas.microsoft.com/office/drawing/2014/main" id="{7C68AB0B-E26B-428C-BB71-0EE45FE5EFB4}"/>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3" name="Picture 42">
                <a:hlinkClick r:id="rId4" action="ppaction://hlinksldjump"/>
                <a:extLst>
                  <a:ext uri="{FF2B5EF4-FFF2-40B4-BE49-F238E27FC236}">
                    <a16:creationId xmlns:a16="http://schemas.microsoft.com/office/drawing/2014/main" id="{6D37EB5D-FF22-407B-8E28-B532C66D1309}"/>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0" name="TextBox 39">
              <a:extLst>
                <a:ext uri="{FF2B5EF4-FFF2-40B4-BE49-F238E27FC236}">
                  <a16:creationId xmlns:a16="http://schemas.microsoft.com/office/drawing/2014/main" id="{3DB88229-FCA6-4F54-B65E-916B7D85E8EB}"/>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Bạn An giơ tay chỗ ấm đun nước bằng điện đang sôi có an toàn hay không?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4" name="Tieng-tinh-tinh-www_nhacchuongvui_com">
            <a:hlinkClick r:id="" action="ppaction://media"/>
            <a:extLst>
              <a:ext uri="{FF2B5EF4-FFF2-40B4-BE49-F238E27FC236}">
                <a16:creationId xmlns:a16="http://schemas.microsoft.com/office/drawing/2014/main" id="{88208EEE-C207-4358-970C-ED896BF12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5" name="Arrow: Right 44">
            <a:hlinkClick r:id="rId4" action="ppaction://hlinksldjump"/>
            <a:extLst>
              <a:ext uri="{FF2B5EF4-FFF2-40B4-BE49-F238E27FC236}">
                <a16:creationId xmlns:a16="http://schemas.microsoft.com/office/drawing/2014/main" id="{44B77D43-B8DA-41C4-9F77-27B9D5047AC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6" name="Group 45">
            <a:extLst>
              <a:ext uri="{FF2B5EF4-FFF2-40B4-BE49-F238E27FC236}">
                <a16:creationId xmlns:a16="http://schemas.microsoft.com/office/drawing/2014/main" id="{2D3CB53B-7353-424C-AB95-DD9539780602}"/>
              </a:ext>
            </a:extLst>
          </p:cNvPr>
          <p:cNvGrpSpPr/>
          <p:nvPr/>
        </p:nvGrpSpPr>
        <p:grpSpPr>
          <a:xfrm>
            <a:off x="2087863" y="2684473"/>
            <a:ext cx="8818262" cy="2344730"/>
            <a:chOff x="2087863" y="2684473"/>
            <a:chExt cx="8818262" cy="2344730"/>
          </a:xfrm>
        </p:grpSpPr>
        <p:grpSp>
          <p:nvGrpSpPr>
            <p:cNvPr id="47" name="A">
              <a:extLst>
                <a:ext uri="{FF2B5EF4-FFF2-40B4-BE49-F238E27FC236}">
                  <a16:creationId xmlns:a16="http://schemas.microsoft.com/office/drawing/2014/main" id="{3C06FCB5-016B-4C7B-8B73-1271B048213F}"/>
                </a:ext>
              </a:extLst>
            </p:cNvPr>
            <p:cNvGrpSpPr/>
            <p:nvPr/>
          </p:nvGrpSpPr>
          <p:grpSpPr>
            <a:xfrm>
              <a:off x="2087863" y="2684473"/>
              <a:ext cx="8818262" cy="2344730"/>
              <a:chOff x="194297" y="1777609"/>
              <a:chExt cx="4171773" cy="1418488"/>
            </a:xfrm>
          </p:grpSpPr>
          <p:sp>
            <p:nvSpPr>
              <p:cNvPr id="49" name="Google Shape;1182;p42">
                <a:extLst>
                  <a:ext uri="{FF2B5EF4-FFF2-40B4-BE49-F238E27FC236}">
                    <a16:creationId xmlns:a16="http://schemas.microsoft.com/office/drawing/2014/main" id="{EC018B86-8707-458F-A067-0CF606F8FC1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0" name="Picture 49">
                <a:extLst>
                  <a:ext uri="{FF2B5EF4-FFF2-40B4-BE49-F238E27FC236}">
                    <a16:creationId xmlns:a16="http://schemas.microsoft.com/office/drawing/2014/main" id="{50E81F3E-19D4-4FA3-A3EE-2D11BE4AD51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1" name="TextBox 50">
                <a:extLst>
                  <a:ext uri="{FF2B5EF4-FFF2-40B4-BE49-F238E27FC236}">
                    <a16:creationId xmlns:a16="http://schemas.microsoft.com/office/drawing/2014/main" id="{76B0874C-9731-47DD-8F12-4FA8EA27A680}"/>
                  </a:ext>
                </a:extLst>
              </p:cNvPr>
              <p:cNvSpPr txBox="1"/>
              <p:nvPr/>
            </p:nvSpPr>
            <p:spPr>
              <a:xfrm>
                <a:off x="1387525" y="1920030"/>
                <a:ext cx="2433304" cy="83341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 An sử dụng chưa an toàn, có thể gây bỏng tay</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8" name="Picture 47">
              <a:extLst>
                <a:ext uri="{FF2B5EF4-FFF2-40B4-BE49-F238E27FC236}">
                  <a16:creationId xmlns:a16="http://schemas.microsoft.com/office/drawing/2014/main" id="{54DDDB03-BBF2-4C0C-93CE-315DCAE79839}"/>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A226C08-CF6C-4B81-966B-EE000680BDAD}"/>
              </a:ext>
            </a:extLst>
          </p:cNvPr>
          <p:cNvGrpSpPr/>
          <p:nvPr/>
        </p:nvGrpSpPr>
        <p:grpSpPr>
          <a:xfrm>
            <a:off x="193882" y="114653"/>
            <a:ext cx="11804237" cy="2167216"/>
            <a:chOff x="54123" y="23792"/>
            <a:chExt cx="8853178" cy="1625412"/>
          </a:xfrm>
        </p:grpSpPr>
        <p:grpSp>
          <p:nvGrpSpPr>
            <p:cNvPr id="41" name="Group 40">
              <a:extLst>
                <a:ext uri="{FF2B5EF4-FFF2-40B4-BE49-F238E27FC236}">
                  <a16:creationId xmlns:a16="http://schemas.microsoft.com/office/drawing/2014/main" id="{148A6911-5FCE-42C0-9D34-B71514E6C4DF}"/>
                </a:ext>
              </a:extLst>
            </p:cNvPr>
            <p:cNvGrpSpPr/>
            <p:nvPr/>
          </p:nvGrpSpPr>
          <p:grpSpPr>
            <a:xfrm>
              <a:off x="54123" y="23792"/>
              <a:ext cx="8853178" cy="1625412"/>
              <a:chOff x="54123" y="23792"/>
              <a:chExt cx="8853178" cy="1625412"/>
            </a:xfrm>
          </p:grpSpPr>
          <p:sp>
            <p:nvSpPr>
              <p:cNvPr id="43" name="Google Shape;2105;p47">
                <a:extLst>
                  <a:ext uri="{FF2B5EF4-FFF2-40B4-BE49-F238E27FC236}">
                    <a16:creationId xmlns:a16="http://schemas.microsoft.com/office/drawing/2014/main" id="{ABDB2B8A-8FB3-46E9-A6BE-D7311C71BAF6}"/>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B844D20-4E9D-4E12-BA16-78A0E608837F}"/>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45" name="Picture 44">
                <a:hlinkClick r:id="rId4" action="ppaction://hlinksldjump"/>
                <a:extLst>
                  <a:ext uri="{FF2B5EF4-FFF2-40B4-BE49-F238E27FC236}">
                    <a16:creationId xmlns:a16="http://schemas.microsoft.com/office/drawing/2014/main" id="{4F1D0FF5-DC06-4F63-B3E7-55CAE0A75022}"/>
                  </a:ext>
                </a:extLst>
              </p:cNvPr>
              <p:cNvPicPr>
                <a:picLocks noChangeAspect="1"/>
              </p:cNvPicPr>
              <p:nvPr/>
            </p:nvPicPr>
            <p:blipFill>
              <a:blip r:embed="rId5"/>
              <a:stretch>
                <a:fillRect/>
              </a:stretch>
            </p:blipFill>
            <p:spPr>
              <a:xfrm rot="266196">
                <a:off x="54123" y="173886"/>
                <a:ext cx="1961888" cy="1475318"/>
              </a:xfrm>
              <a:prstGeom prst="rect">
                <a:avLst/>
              </a:prstGeom>
            </p:spPr>
          </p:pic>
        </p:grpSp>
        <p:sp>
          <p:nvSpPr>
            <p:cNvPr id="42" name="TextBox 41">
              <a:extLst>
                <a:ext uri="{FF2B5EF4-FFF2-40B4-BE49-F238E27FC236}">
                  <a16:creationId xmlns:a16="http://schemas.microsoft.com/office/drawing/2014/main" id="{44CC8131-57EF-4FEC-AFF7-BD7E88BC3D89}"/>
                </a:ext>
              </a:extLst>
            </p:cNvPr>
            <p:cNvSpPr txBox="1"/>
            <p:nvPr/>
          </p:nvSpPr>
          <p:spPr>
            <a:xfrm>
              <a:off x="2049662" y="360861"/>
              <a:ext cx="6667293"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Nam luôn ngồi sát khi xem ti vi. Em nhận xét gì về việc làm của bạn?</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46" name="Tieng-tinh-tinh-www_nhacchuongvui_com">
            <a:hlinkClick r:id="" action="ppaction://media"/>
            <a:extLst>
              <a:ext uri="{FF2B5EF4-FFF2-40B4-BE49-F238E27FC236}">
                <a16:creationId xmlns:a16="http://schemas.microsoft.com/office/drawing/2014/main" id="{DB407A7F-B8C4-4DC3-A0D5-01D7C936A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9503" y="5250008"/>
            <a:ext cx="1670421" cy="1670421"/>
          </a:xfrm>
          <a:prstGeom prst="rect">
            <a:avLst/>
          </a:prstGeom>
        </p:spPr>
      </p:pic>
      <p:sp>
        <p:nvSpPr>
          <p:cNvPr id="47" name="Arrow: Right 46">
            <a:hlinkClick r:id="rId4" action="ppaction://hlinksldjump"/>
            <a:extLst>
              <a:ext uri="{FF2B5EF4-FFF2-40B4-BE49-F238E27FC236}">
                <a16:creationId xmlns:a16="http://schemas.microsoft.com/office/drawing/2014/main" id="{DCF0CC40-A9D2-4115-A0B9-B34CA6AE1BBF}"/>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nvGrpSpPr>
          <p:cNvPr id="48" name="Group 47">
            <a:extLst>
              <a:ext uri="{FF2B5EF4-FFF2-40B4-BE49-F238E27FC236}">
                <a16:creationId xmlns:a16="http://schemas.microsoft.com/office/drawing/2014/main" id="{1A1DEBC8-D39F-4B69-BE90-4870877541C0}"/>
              </a:ext>
            </a:extLst>
          </p:cNvPr>
          <p:cNvGrpSpPr/>
          <p:nvPr/>
        </p:nvGrpSpPr>
        <p:grpSpPr>
          <a:xfrm>
            <a:off x="2087863" y="2684473"/>
            <a:ext cx="8818262" cy="2344730"/>
            <a:chOff x="2087863" y="2684473"/>
            <a:chExt cx="8818262" cy="2344730"/>
          </a:xfrm>
        </p:grpSpPr>
        <p:grpSp>
          <p:nvGrpSpPr>
            <p:cNvPr id="49" name="A">
              <a:extLst>
                <a:ext uri="{FF2B5EF4-FFF2-40B4-BE49-F238E27FC236}">
                  <a16:creationId xmlns:a16="http://schemas.microsoft.com/office/drawing/2014/main" id="{020772A8-6A14-4A2E-B07A-E24ACF47DDDE}"/>
                </a:ext>
              </a:extLst>
            </p:cNvPr>
            <p:cNvGrpSpPr/>
            <p:nvPr/>
          </p:nvGrpSpPr>
          <p:grpSpPr>
            <a:xfrm>
              <a:off x="2087863" y="2684473"/>
              <a:ext cx="8818262" cy="2344730"/>
              <a:chOff x="194297" y="1777609"/>
              <a:chExt cx="4171773" cy="1418488"/>
            </a:xfrm>
          </p:grpSpPr>
          <p:sp>
            <p:nvSpPr>
              <p:cNvPr id="51" name="Google Shape;1182;p42">
                <a:extLst>
                  <a:ext uri="{FF2B5EF4-FFF2-40B4-BE49-F238E27FC236}">
                    <a16:creationId xmlns:a16="http://schemas.microsoft.com/office/drawing/2014/main" id="{6CCD2CAE-4BFA-42B6-811E-F78D9F3939CA}"/>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2" name="Picture 51">
                <a:extLst>
                  <a:ext uri="{FF2B5EF4-FFF2-40B4-BE49-F238E27FC236}">
                    <a16:creationId xmlns:a16="http://schemas.microsoft.com/office/drawing/2014/main" id="{0801D630-15DF-481A-89DC-49BA42685A22}"/>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53" name="TextBox 52">
                <a:extLst>
                  <a:ext uri="{FF2B5EF4-FFF2-40B4-BE49-F238E27FC236}">
                    <a16:creationId xmlns:a16="http://schemas.microsoft.com/office/drawing/2014/main" id="{11254035-B591-458E-9BFC-0A016016D293}"/>
                  </a:ext>
                </a:extLst>
              </p:cNvPr>
              <p:cNvSpPr txBox="1"/>
              <p:nvPr/>
            </p:nvSpPr>
            <p:spPr>
              <a:xfrm>
                <a:off x="1387525" y="1920030"/>
                <a:ext cx="2433304" cy="833417"/>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Nam ngồi sát ti vi khi xem sẽ gây ra hỏng mắt.</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0" name="Picture 49">
              <a:extLst>
                <a:ext uri="{FF2B5EF4-FFF2-40B4-BE49-F238E27FC236}">
                  <a16:creationId xmlns:a16="http://schemas.microsoft.com/office/drawing/2014/main" id="{F6740295-BBC5-4438-8688-06E9401FC375}"/>
                </a:ext>
              </a:extLst>
            </p:cNvPr>
            <p:cNvPicPr>
              <a:picLocks noChangeAspect="1"/>
            </p:cNvPicPr>
            <p:nvPr/>
          </p:nvPicPr>
          <p:blipFill>
            <a:blip r:embed="rId8"/>
            <a:stretch>
              <a:fillRect/>
            </a:stretch>
          </p:blipFill>
          <p:spPr>
            <a:xfrm>
              <a:off x="2828924" y="3824287"/>
              <a:ext cx="771526" cy="556480"/>
            </a:xfrm>
            <a:prstGeom prst="rect">
              <a:avLst/>
            </a:prstGeom>
          </p:spPr>
        </p:pic>
      </p:gr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3448"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7" y="-71120"/>
            <a:ext cx="11230563"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2" y="662506"/>
            <a:ext cx="3078747" cy="1176630"/>
          </a:xfrm>
          <a:prstGeom prst="rect">
            <a:avLst/>
          </a:prstGeom>
        </p:spPr>
      </p:pic>
      <p:sp>
        <p:nvSpPr>
          <p:cNvPr id="18" name="TextBox 17">
            <a:extLst>
              <a:ext uri="{FF2B5EF4-FFF2-40B4-BE49-F238E27FC236}">
                <a16:creationId xmlns:a16="http://schemas.microsoft.com/office/drawing/2014/main" id="{174E83CA-3AB6-4DF9-94BA-A582E448871C}"/>
              </a:ext>
            </a:extLst>
          </p:cNvPr>
          <p:cNvSpPr txBox="1"/>
          <p:nvPr/>
        </p:nvSpPr>
        <p:spPr>
          <a:xfrm>
            <a:off x="1866529" y="4149584"/>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 2</a:t>
            </a:r>
          </a:p>
        </p:txBody>
      </p:sp>
      <p:pic>
        <p:nvPicPr>
          <p:cNvPr id="3" name="Picture 2">
            <a:extLst>
              <a:ext uri="{FF2B5EF4-FFF2-40B4-BE49-F238E27FC236}">
                <a16:creationId xmlns:a16="http://schemas.microsoft.com/office/drawing/2014/main" id="{640D3FB6-0F70-40A0-9808-707D878AB2CC}"/>
              </a:ext>
            </a:extLst>
          </p:cNvPr>
          <p:cNvPicPr>
            <a:picLocks noChangeAspect="1"/>
          </p:cNvPicPr>
          <p:nvPr/>
        </p:nvPicPr>
        <p:blipFill>
          <a:blip r:embed="rId7"/>
          <a:stretch>
            <a:fillRect/>
          </a:stretch>
        </p:blipFill>
        <p:spPr>
          <a:xfrm>
            <a:off x="1071812" y="1796704"/>
            <a:ext cx="7419475" cy="2121592"/>
          </a:xfrm>
          <a:prstGeom prst="rect">
            <a:avLst/>
          </a:prstGeom>
        </p:spPr>
      </p:pic>
    </p:spTree>
    <p:extLst>
      <p:ext uri="{BB962C8B-B14F-4D97-AF65-F5344CB8AC3E}">
        <p14:creationId xmlns:p14="http://schemas.microsoft.com/office/powerpoint/2010/main" val="120789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 y="1353787"/>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9" y="376435"/>
            <a:ext cx="2305051" cy="2305050"/>
          </a:xfrm>
          <a:prstGeom prst="rect">
            <a:avLst/>
          </a:prstGeom>
        </p:spPr>
      </p:pic>
      <p:sp>
        <p:nvSpPr>
          <p:cNvPr id="2" name="Rectangle 1"/>
          <p:cNvSpPr/>
          <p:nvPr/>
        </p:nvSpPr>
        <p:spPr>
          <a:xfrm>
            <a:off x="5971606"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1899920" y="0"/>
            <a:ext cx="102920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6" name="Picture 5">
            <a:extLst>
              <a:ext uri="{FF2B5EF4-FFF2-40B4-BE49-F238E27FC236}">
                <a16:creationId xmlns:a16="http://schemas.microsoft.com/office/drawing/2014/main" id="{4767BAA5-2188-4488-9142-8FD457C81085}"/>
              </a:ext>
            </a:extLst>
          </p:cNvPr>
          <p:cNvPicPr>
            <a:picLocks noChangeAspect="1"/>
          </p:cNvPicPr>
          <p:nvPr/>
        </p:nvPicPr>
        <p:blipFill>
          <a:blip r:embed="rId13"/>
          <a:stretch>
            <a:fillRect/>
          </a:stretch>
        </p:blipFill>
        <p:spPr>
          <a:xfrm>
            <a:off x="5416090" y="361616"/>
            <a:ext cx="6036207" cy="1167344"/>
          </a:xfrm>
          <a:prstGeom prst="rect">
            <a:avLst/>
          </a:prstGeom>
        </p:spPr>
      </p:pic>
      <p:sp>
        <p:nvSpPr>
          <p:cNvPr id="19" name="TextBox 18">
            <a:extLst>
              <a:ext uri="{FF2B5EF4-FFF2-40B4-BE49-F238E27FC236}">
                <a16:creationId xmlns:a16="http://schemas.microsoft.com/office/drawing/2014/main" id="{2FAB32A1-FC98-42D5-871B-41619492A296}"/>
              </a:ext>
            </a:extLst>
          </p:cNvPr>
          <p:cNvSpPr txBox="1"/>
          <p:nvPr/>
        </p:nvSpPr>
        <p:spPr>
          <a:xfrm>
            <a:off x="5227067" y="1643674"/>
            <a:ext cx="6415852" cy="2246769"/>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dirty="0">
                <a:solidFill>
                  <a:srgbClr val="000000"/>
                </a:solidFill>
                <a:latin typeface="Arial" panose="020B0604020202020204" pitchFamily="34" charset="0"/>
                <a:cs typeface="Arial" panose="020B0604020202020204" pitchFamily="34" charset="0"/>
              </a:rPr>
              <a:t>Biết một số cách sử dụng một số sản phẩm công nghệ đảm bảo an toàn cho sức khỏe con người, làm tăng tuổi thọ cho sản phẩm và tiết kiệm năng lượng.</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2080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barn(inVertic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9219" y="1419667"/>
            <a:ext cx="5438335" cy="5438335"/>
          </a:xfrm>
          <a:prstGeom prst="rect">
            <a:avLst/>
          </a:prstGeom>
        </p:spPr>
      </p:pic>
      <p:pic>
        <p:nvPicPr>
          <p:cNvPr id="5" name="Picture 4">
            <a:extLst>
              <a:ext uri="{FF2B5EF4-FFF2-40B4-BE49-F238E27FC236}">
                <a16:creationId xmlns:a16="http://schemas.microsoft.com/office/drawing/2014/main" id="{315E2F20-2DDA-404B-8B70-40C2DA8F81B7}"/>
              </a:ext>
            </a:extLst>
          </p:cNvPr>
          <p:cNvPicPr>
            <a:picLocks noChangeAspect="1"/>
          </p:cNvPicPr>
          <p:nvPr/>
        </p:nvPicPr>
        <p:blipFill>
          <a:blip r:embed="rId4"/>
          <a:stretch>
            <a:fillRect/>
          </a:stretch>
        </p:blipFill>
        <p:spPr>
          <a:xfrm>
            <a:off x="5475915" y="1188521"/>
            <a:ext cx="4658685" cy="1756119"/>
          </a:xfrm>
          <a:prstGeom prst="rect">
            <a:avLst/>
          </a:prstGeom>
        </p:spPr>
      </p:pic>
    </p:spTree>
    <p:extLst>
      <p:ext uri="{BB962C8B-B14F-4D97-AF65-F5344CB8AC3E}">
        <p14:creationId xmlns:p14="http://schemas.microsoft.com/office/powerpoint/2010/main" val="320139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4B9A1-966B-42DA-B109-3D516C9D425F}"/>
              </a:ext>
            </a:extLst>
          </p:cNvPr>
          <p:cNvGrpSpPr/>
          <p:nvPr/>
        </p:nvGrpSpPr>
        <p:grpSpPr>
          <a:xfrm>
            <a:off x="580887" y="1420807"/>
            <a:ext cx="10897152" cy="4520363"/>
            <a:chOff x="-253942" y="1262764"/>
            <a:chExt cx="12532434" cy="5198712"/>
          </a:xfrm>
        </p:grpSpPr>
        <p:grpSp>
          <p:nvGrpSpPr>
            <p:cNvPr id="7" name="Group 6">
              <a:extLst>
                <a:ext uri="{FF2B5EF4-FFF2-40B4-BE49-F238E27FC236}">
                  <a16:creationId xmlns:a16="http://schemas.microsoft.com/office/drawing/2014/main" id="{3E2A7F13-3BE8-45A1-BB3F-F90C50DBF86E}"/>
                </a:ext>
              </a:extLst>
            </p:cNvPr>
            <p:cNvGrpSpPr/>
            <p:nvPr/>
          </p:nvGrpSpPr>
          <p:grpSpPr>
            <a:xfrm>
              <a:off x="1115513" y="1262764"/>
              <a:ext cx="10067065" cy="3505398"/>
              <a:chOff x="340069" y="956486"/>
              <a:chExt cx="11838869" cy="4227359"/>
            </a:xfrm>
          </p:grpSpPr>
          <p:sp>
            <p:nvSpPr>
              <p:cNvPr id="14" name="Rectangle: Rounded Corners 13">
                <a:extLst>
                  <a:ext uri="{FF2B5EF4-FFF2-40B4-BE49-F238E27FC236}">
                    <a16:creationId xmlns:a16="http://schemas.microsoft.com/office/drawing/2014/main" id="{D6486D87-4077-449C-8EF6-793BEF9D36B1}"/>
                  </a:ext>
                </a:extLst>
              </p:cNvPr>
              <p:cNvSpPr/>
              <p:nvPr/>
            </p:nvSpPr>
            <p:spPr>
              <a:xfrm>
                <a:off x="457200" y="956486"/>
                <a:ext cx="11201400" cy="4227359"/>
              </a:xfrm>
              <a:custGeom>
                <a:avLst/>
                <a:gdLst>
                  <a:gd name="connsiteX0" fmla="*/ 0 w 11201400"/>
                  <a:gd name="connsiteY0" fmla="*/ 704574 h 4227359"/>
                  <a:gd name="connsiteX1" fmla="*/ 704574 w 11201400"/>
                  <a:gd name="connsiteY1" fmla="*/ 0 h 4227359"/>
                  <a:gd name="connsiteX2" fmla="*/ 10496826 w 11201400"/>
                  <a:gd name="connsiteY2" fmla="*/ 0 h 4227359"/>
                  <a:gd name="connsiteX3" fmla="*/ 11201400 w 11201400"/>
                  <a:gd name="connsiteY3" fmla="*/ 704574 h 4227359"/>
                  <a:gd name="connsiteX4" fmla="*/ 11201400 w 11201400"/>
                  <a:gd name="connsiteY4" fmla="*/ 3522785 h 4227359"/>
                  <a:gd name="connsiteX5" fmla="*/ 10496826 w 11201400"/>
                  <a:gd name="connsiteY5" fmla="*/ 4227359 h 4227359"/>
                  <a:gd name="connsiteX6" fmla="*/ 704574 w 11201400"/>
                  <a:gd name="connsiteY6" fmla="*/ 4227359 h 4227359"/>
                  <a:gd name="connsiteX7" fmla="*/ 0 w 11201400"/>
                  <a:gd name="connsiteY7" fmla="*/ 3522785 h 4227359"/>
                  <a:gd name="connsiteX8" fmla="*/ 0 w 11201400"/>
                  <a:gd name="connsiteY8" fmla="*/ 704574 h 42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4227359" extrusionOk="0">
                    <a:moveTo>
                      <a:pt x="0" y="704574"/>
                    </a:moveTo>
                    <a:cubicBezTo>
                      <a:pt x="-3448" y="321498"/>
                      <a:pt x="281274" y="-14112"/>
                      <a:pt x="704574" y="0"/>
                    </a:cubicBezTo>
                    <a:cubicBezTo>
                      <a:pt x="4344751" y="-60713"/>
                      <a:pt x="8998774" y="61072"/>
                      <a:pt x="10496826" y="0"/>
                    </a:cubicBezTo>
                    <a:cubicBezTo>
                      <a:pt x="10858283" y="9247"/>
                      <a:pt x="11193269" y="325064"/>
                      <a:pt x="11201400" y="704574"/>
                    </a:cubicBezTo>
                    <a:cubicBezTo>
                      <a:pt x="11225852" y="1553664"/>
                      <a:pt x="11269063" y="3174212"/>
                      <a:pt x="11201400" y="3522785"/>
                    </a:cubicBezTo>
                    <a:cubicBezTo>
                      <a:pt x="11250859" y="3864901"/>
                      <a:pt x="10896420" y="4228050"/>
                      <a:pt x="10496826" y="4227359"/>
                    </a:cubicBezTo>
                    <a:cubicBezTo>
                      <a:pt x="5928161" y="4153588"/>
                      <a:pt x="1779357" y="4071476"/>
                      <a:pt x="704574" y="4227359"/>
                    </a:cubicBezTo>
                    <a:cubicBezTo>
                      <a:pt x="341332" y="4231112"/>
                      <a:pt x="-40765" y="3893306"/>
                      <a:pt x="0" y="3522785"/>
                    </a:cubicBezTo>
                    <a:cubicBezTo>
                      <a:pt x="152408" y="2557608"/>
                      <a:pt x="73868" y="1506206"/>
                      <a:pt x="0" y="704574"/>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F3E532D4-D2E2-4E03-A09C-C4B7C7BCE2AD}"/>
                  </a:ext>
                </a:extLst>
              </p:cNvPr>
              <p:cNvSpPr/>
              <p:nvPr/>
            </p:nvSpPr>
            <p:spPr>
              <a:xfrm>
                <a:off x="340069" y="1203323"/>
                <a:ext cx="11838869" cy="3381622"/>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2. An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toàn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khi</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sử</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dụng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một</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số</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sản</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phẩm</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công</a:t>
                </a:r>
                <a:r>
                  <a:rPr lang="en-US" sz="5400" i="1"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 </a:t>
                </a:r>
                <a:r>
                  <a:rPr lang="en-US" sz="5400" i="1" dirty="0" err="1">
                    <a:solidFill>
                      <a:srgbClr val="242021"/>
                    </a:solidFill>
                    <a:effectLst/>
                    <a:latin typeface="Calibri" panose="020F0502020204030204" pitchFamily="34" charset="0"/>
                    <a:ea typeface="等线" panose="02010600030101010101" pitchFamily="2" charset="-122"/>
                    <a:cs typeface="Calibri" panose="020F0502020204030204" pitchFamily="34" charset="0"/>
                  </a:rPr>
                  <a:t>nghệ</a:t>
                </a:r>
                <a:endParaRPr lang="vi-VN" sz="5400" dirty="0">
                  <a:effectLst/>
                  <a:latin typeface="Calibri" panose="020F0502020204030204" pitchFamily="34" charset="0"/>
                  <a:ea typeface="等线" panose="02010600030101010101" pitchFamily="2" charset="-122"/>
                  <a:cs typeface="Calibri" panose="020F0502020204030204" pitchFamily="34" charset="0"/>
                </a:endParaRPr>
              </a:p>
            </p:txBody>
          </p:sp>
        </p:grpSp>
        <p:pic>
          <p:nvPicPr>
            <p:cNvPr id="12" name="Picture 11">
              <a:extLst>
                <a:ext uri="{FF2B5EF4-FFF2-40B4-BE49-F238E27FC236}">
                  <a16:creationId xmlns:a16="http://schemas.microsoft.com/office/drawing/2014/main" id="{B2BF73CE-A496-44EF-A729-543CB65FE8A3}"/>
                </a:ext>
              </a:extLst>
            </p:cNvPr>
            <p:cNvPicPr>
              <a:picLocks noChangeAspect="1"/>
            </p:cNvPicPr>
            <p:nvPr/>
          </p:nvPicPr>
          <p:blipFill>
            <a:blip r:embed="rId3"/>
            <a:stretch>
              <a:fillRect/>
            </a:stretch>
          </p:blipFill>
          <p:spPr>
            <a:xfrm>
              <a:off x="-253942" y="4418158"/>
              <a:ext cx="1944793" cy="1944793"/>
            </a:xfrm>
            <a:prstGeom prst="rect">
              <a:avLst/>
            </a:prstGeom>
          </p:spPr>
        </p:pic>
        <p:pic>
          <p:nvPicPr>
            <p:cNvPr id="13" name="Picture 12">
              <a:extLst>
                <a:ext uri="{FF2B5EF4-FFF2-40B4-BE49-F238E27FC236}">
                  <a16:creationId xmlns:a16="http://schemas.microsoft.com/office/drawing/2014/main" id="{F4DEDB99-0666-4F2F-9560-E0F6249D21B5}"/>
                </a:ext>
              </a:extLst>
            </p:cNvPr>
            <p:cNvPicPr>
              <a:picLocks noChangeAspect="1"/>
            </p:cNvPicPr>
            <p:nvPr/>
          </p:nvPicPr>
          <p:blipFill>
            <a:blip r:embed="rId4"/>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355488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408</Words>
  <Application>Microsoft Office PowerPoint</Application>
  <PresentationFormat>Widescreen</PresentationFormat>
  <Paragraphs>38</Paragraphs>
  <Slides>21</Slides>
  <Notes>17</Notes>
  <HiddenSlides>0</HiddenSlides>
  <MMClips>3</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宋体</vt:lpstr>
      <vt:lpstr>Arial</vt:lpstr>
      <vt:lpstr>Calibri</vt:lpstr>
      <vt:lpstr>等线</vt:lpstr>
      <vt:lpstr>等线 Light</vt:lpstr>
      <vt:lpstr>Georgia</vt:lpstr>
      <vt:lpstr>黑体</vt:lpstr>
      <vt:lpstr>Times New Roman</vt:lpstr>
      <vt:lpstr>字魂59号-创粗黑</vt:lpstr>
      <vt:lpstr>思源黑体 CN Medium</vt:lpstr>
      <vt:lpstr>方正大标宋简体</vt:lpstr>
      <vt:lpstr>1_Office 主题​​</vt:lpstr>
      <vt:lpstr>1_Office 主题</vt:lpstr>
      <vt:lpstr>Office 主题​​</vt:lpstr>
      <vt:lpstr>2_Office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24</cp:revision>
  <dcterms:created xsi:type="dcterms:W3CDTF">2022-09-20T10:41:41Z</dcterms:created>
  <dcterms:modified xsi:type="dcterms:W3CDTF">2023-06-06T08:39:29Z</dcterms:modified>
</cp:coreProperties>
</file>