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6" r:id="rId2"/>
    <p:sldId id="307" r:id="rId3"/>
    <p:sldId id="273" r:id="rId4"/>
    <p:sldId id="265" r:id="rId5"/>
    <p:sldId id="274" r:id="rId6"/>
    <p:sldId id="303" r:id="rId7"/>
    <p:sldId id="308" r:id="rId8"/>
    <p:sldId id="264" r:id="rId9"/>
    <p:sldId id="276" r:id="rId10"/>
    <p:sldId id="309" r:id="rId11"/>
    <p:sldId id="278" r:id="rId12"/>
    <p:sldId id="279" r:id="rId13"/>
    <p:sldId id="311" r:id="rId14"/>
    <p:sldId id="310" r:id="rId15"/>
    <p:sldId id="312" r:id="rId16"/>
    <p:sldId id="277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9041-3D18-4317-8637-24D3436E9FCA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1C47-220D-4C14-8F3D-E349276C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0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7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2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0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1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9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7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09/05/2023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4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09/05/2023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32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09/05/2023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09/05/2023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6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09/05/2023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37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09/05/2023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3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09/05/2023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09/05/2023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09/05/2023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09/05/2023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0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09/05/2023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21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t>09/05/2023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6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33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22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8.png"/><Relationship Id="rId4" Type="http://schemas.openxmlformats.org/officeDocument/2006/relationships/image" Target="../media/image9.sv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8.png"/><Relationship Id="rId4" Type="http://schemas.openxmlformats.org/officeDocument/2006/relationships/image" Target="../media/image9.sv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8.png"/><Relationship Id="rId4" Type="http://schemas.openxmlformats.org/officeDocument/2006/relationships/image" Target="../media/image9.sv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8.png"/><Relationship Id="rId4" Type="http://schemas.openxmlformats.org/officeDocument/2006/relationships/image" Target="../media/image9.sv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4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.sv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openxmlformats.org/officeDocument/2006/relationships/image" Target="../media/image9.sv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5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7.png"/><Relationship Id="rId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image" Target="../media/image9.sv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26.pn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0.png"/><Relationship Id="rId4" Type="http://schemas.openxmlformats.org/officeDocument/2006/relationships/image" Target="../media/image9.sv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0805" y="0"/>
            <a:ext cx="11417490" cy="662888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11F8E15-C090-436A-99DF-99C7BE26CD37}"/>
              </a:ext>
            </a:extLst>
          </p:cNvPr>
          <p:cNvSpPr/>
          <p:nvPr/>
        </p:nvSpPr>
        <p:spPr>
          <a:xfrm>
            <a:off x="4782349" y="3398906"/>
            <a:ext cx="302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 1</a:t>
            </a: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0D0C6-F5A9-4E53-8FC7-457135C084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64000" y="-396875"/>
            <a:ext cx="3047954" cy="2802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ECA8E-5C20-4E39-818F-B107BAE71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732" y="1315544"/>
            <a:ext cx="5468586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B2537-26C5-4BF1-BF6B-B3068491C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53" y="2406350"/>
            <a:ext cx="9669094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D9EE7-3C72-4D34-BC57-832D2F5C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322" y="850634"/>
            <a:ext cx="754140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268A53E-233D-4E2D-85F3-E5423E11EA94}"/>
              </a:ext>
            </a:extLst>
          </p:cNvPr>
          <p:cNvGrpSpPr/>
          <p:nvPr/>
        </p:nvGrpSpPr>
        <p:grpSpPr>
          <a:xfrm>
            <a:off x="171546" y="146325"/>
            <a:ext cx="11748827" cy="1693031"/>
            <a:chOff x="67351" y="71021"/>
            <a:chExt cx="11748827" cy="1387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466067" y="71021"/>
              <a:ext cx="11350111" cy="1387200"/>
              <a:chOff x="466067" y="71021"/>
              <a:chExt cx="11350111" cy="1387200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1387200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810205" y="142621"/>
                <a:ext cx="10591800" cy="11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Các bạn trong mỗi hình dưới đây đang làm gì? Bộ phận nào của cơ quan thần kinh điều khiển hoạt động đó?</a:t>
                </a:r>
              </a:p>
              <a:p>
                <a:pPr algn="just"/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Theo em, não có chức năng gì?</a:t>
                </a: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1" y="266087"/>
              <a:ext cx="635370" cy="63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AABAC0-E51B-48A8-9A50-AE759E946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337" y="2005012"/>
            <a:ext cx="4619625" cy="4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85229F-A7A0-438B-8BFE-8B31780C7101}"/>
              </a:ext>
            </a:extLst>
          </p:cNvPr>
          <p:cNvGrpSpPr/>
          <p:nvPr/>
        </p:nvGrpSpPr>
        <p:grpSpPr>
          <a:xfrm>
            <a:off x="7008896" y="3419475"/>
            <a:ext cx="5366688" cy="3290376"/>
            <a:chOff x="7008896" y="3419475"/>
            <a:chExt cx="5366688" cy="32903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969E27-85E4-46EB-8C03-081D3CD24931}"/>
                </a:ext>
              </a:extLst>
            </p:cNvPr>
            <p:cNvGrpSpPr/>
            <p:nvPr/>
          </p:nvGrpSpPr>
          <p:grpSpPr>
            <a:xfrm>
              <a:off x="7008896" y="3419475"/>
              <a:ext cx="5366688" cy="974422"/>
              <a:chOff x="7023272" y="4871901"/>
              <a:chExt cx="5577805" cy="974422"/>
            </a:xfrm>
          </p:grpSpPr>
          <p:sp>
            <p:nvSpPr>
              <p:cNvPr id="20" name="Rectangle: Diagonal Corners Snipped 19">
                <a:extLst>
                  <a:ext uri="{FF2B5EF4-FFF2-40B4-BE49-F238E27FC236}">
                    <a16:creationId xmlns:a16="http://schemas.microsoft.com/office/drawing/2014/main" id="{F7DB212B-6A94-46D3-85A2-C1FB6A3B6B28}"/>
                  </a:ext>
                </a:extLst>
              </p:cNvPr>
              <p:cNvSpPr/>
              <p:nvPr/>
            </p:nvSpPr>
            <p:spPr>
              <a:xfrm>
                <a:off x="7351525" y="4871901"/>
                <a:ext cx="4749684" cy="974422"/>
              </a:xfrm>
              <a:prstGeom prst="snip2DiagRect">
                <a:avLst>
                  <a:gd name="adj1" fmla="val 8179"/>
                  <a:gd name="adj2" fmla="val 22802"/>
                </a:avLst>
              </a:prstGeom>
              <a:solidFill>
                <a:srgbClr val="CCFF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73602-9D41-44A4-8328-E71DCCCD7B54}"/>
                  </a:ext>
                </a:extLst>
              </p:cNvPr>
              <p:cNvSpPr txBox="1"/>
              <p:nvPr/>
            </p:nvSpPr>
            <p:spPr>
              <a:xfrm>
                <a:off x="7023272" y="5095413"/>
                <a:ext cx="557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Thảo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luận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nhóm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đôi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44490-A5C1-413B-989B-09C5052C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7333" y="4677841"/>
              <a:ext cx="1554121" cy="2032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DDA34-074B-40E8-8FD3-BF121DD1A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4008" y="4665864"/>
              <a:ext cx="1374531" cy="2032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0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1D93-0063-43FA-AF4B-57A71DF1F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949" y="1971674"/>
            <a:ext cx="3795791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804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752975" y="1657350"/>
            <a:ext cx="7319741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413746" y="2681812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C90AE-8930-41F1-8F74-C6226B22F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1" y="1662112"/>
            <a:ext cx="4621791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7100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ACE7D-A2F0-43BD-A7AC-EC9F247BC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2114550"/>
            <a:ext cx="4262641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129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175621" y="2567512"/>
            <a:ext cx="6194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tiếp nhận thông tin và điều khiển mọi hoạt động của cơ thể.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7BAA9-F19F-40C5-B075-EAA1FC3D4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" y="2076450"/>
            <a:ext cx="4324482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123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83440" y="0"/>
            <a:ext cx="12320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7DBFF-1F12-4CC1-ACEB-D79C6C5A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" y="1123950"/>
            <a:ext cx="10849928" cy="312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5E0069A5-2539-41CB-BA9B-3B9A2E35C3A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38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0830" y="0"/>
            <a:ext cx="11417490" cy="6628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FFCFA-5B8F-4DC0-8C9E-7C579BEC9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801" y="1551702"/>
            <a:ext cx="729144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B1A27E-C22A-4DB9-9A42-154373038EC1}"/>
              </a:ext>
            </a:extLst>
          </p:cNvPr>
          <p:cNvGrpSpPr/>
          <p:nvPr/>
        </p:nvGrpSpPr>
        <p:grpSpPr>
          <a:xfrm>
            <a:off x="1021784" y="1491267"/>
            <a:ext cx="10458055" cy="2395716"/>
            <a:chOff x="1021784" y="1491267"/>
            <a:chExt cx="10458055" cy="239571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E89DF1-235E-4F3F-B648-BF9859586565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7" name="Google Shape;125;p2">
                <a:extLst>
                  <a:ext uri="{FF2B5EF4-FFF2-40B4-BE49-F238E27FC236}">
                    <a16:creationId xmlns:a16="http://schemas.microsoft.com/office/drawing/2014/main" id="{FEFCA318-6355-4BFF-AD49-EF76E6D4C6EC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8;p2">
                <a:extLst>
                  <a:ext uri="{FF2B5EF4-FFF2-40B4-BE49-F238E27FC236}">
                    <a16:creationId xmlns:a16="http://schemas.microsoft.com/office/drawing/2014/main" id="{2C4AD3EA-B3AD-41D6-A9CE-970345F6F8FD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AF006B-EAA0-4213-96A1-4B3429068A6D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Chỉ và nói được tên các bộ phận chính của các cơ quan thần kinh trên sơ đồ, tranh ảnh.</a:t>
                </a:r>
                <a:endParaRPr lang="en-US" sz="40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4D826B8-0DD4-4D74-9951-59A64A34A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1491267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A4D225-0B34-44AD-96D9-6FBB5B3259C7}"/>
              </a:ext>
            </a:extLst>
          </p:cNvPr>
          <p:cNvGrpSpPr/>
          <p:nvPr/>
        </p:nvGrpSpPr>
        <p:grpSpPr>
          <a:xfrm>
            <a:off x="866972" y="4161681"/>
            <a:ext cx="11325028" cy="2278789"/>
            <a:chOff x="866972" y="4161681"/>
            <a:chExt cx="11325028" cy="22787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DC9454-C3A6-41AE-9CB5-52807F24EA51}"/>
                </a:ext>
              </a:extLst>
            </p:cNvPr>
            <p:cNvGrpSpPr/>
            <p:nvPr/>
          </p:nvGrpSpPr>
          <p:grpSpPr>
            <a:xfrm>
              <a:off x="866972" y="4573813"/>
              <a:ext cx="11325028" cy="1866657"/>
              <a:chOff x="1021784" y="2033479"/>
              <a:chExt cx="11325028" cy="1866657"/>
            </a:xfrm>
          </p:grpSpPr>
          <p:sp>
            <p:nvSpPr>
              <p:cNvPr id="27" name="Google Shape;125;p2">
                <a:extLst>
                  <a:ext uri="{FF2B5EF4-FFF2-40B4-BE49-F238E27FC236}">
                    <a16:creationId xmlns:a16="http://schemas.microsoft.com/office/drawing/2014/main" id="{4FEC8FE7-154E-4A9D-AD71-28978D8EE0E3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8;p2">
                <a:extLst>
                  <a:ext uri="{FF2B5EF4-FFF2-40B4-BE49-F238E27FC236}">
                    <a16:creationId xmlns:a16="http://schemas.microsoft.com/office/drawing/2014/main" id="{3312F893-C8BE-43FE-B35A-0DED01F5120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5AA7B-74A0-4194-B401-4F9AE6DFF0A6}"/>
                  </a:ext>
                </a:extLst>
              </p:cNvPr>
              <p:cNvSpPr txBox="1"/>
              <p:nvPr/>
            </p:nvSpPr>
            <p:spPr>
              <a:xfrm>
                <a:off x="2916015" y="2577375"/>
                <a:ext cx="94307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Nêu được chức năng của não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155CD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A97524-30A3-4454-9ADE-85E103CFC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B88C4991-FE7A-473A-99C5-483CEC54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8048" y="191261"/>
            <a:ext cx="1477812" cy="14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8FBE84D-865F-40DC-9A7E-413F0AE1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268122" y="323931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E2475-809B-46D9-B529-6360E7A28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455" y="180542"/>
            <a:ext cx="765724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DB64E4-FAA1-47DF-A0BC-D17C20A56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645" y="966455"/>
            <a:ext cx="7535309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8828" y="1353340"/>
            <a:ext cx="7905483" cy="433008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07F4008-D233-4854-9D6A-772A41114CAD}"/>
              </a:ext>
            </a:extLst>
          </p:cNvPr>
          <p:cNvSpPr/>
          <p:nvPr/>
        </p:nvSpPr>
        <p:spPr>
          <a:xfrm>
            <a:off x="7087050" y="97484"/>
            <a:ext cx="4927107" cy="4165600"/>
          </a:xfrm>
          <a:prstGeom prst="wedgeEllipseCallout">
            <a:avLst>
              <a:gd name="adj1" fmla="val -25576"/>
              <a:gd name="adj2" fmla="val 51280"/>
            </a:avLst>
          </a:prstGeom>
          <a:solidFill>
            <a:srgbClr val="FFFCED"/>
          </a:solidFill>
          <a:ln w="38100">
            <a:solidFill>
              <a:srgbClr val="FFB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31BACD-FA5F-4220-AC82-074ACE680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5650629" y="3620959"/>
            <a:ext cx="2736717" cy="3342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2080" y="-136406"/>
            <a:ext cx="2563919" cy="1626153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16EAB2-A210-4F21-BDD5-8EDA8F4AA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4123" y="650983"/>
            <a:ext cx="4737003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0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D5CB7-3DDB-4AFF-8098-5C100E19C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73232" y="1813437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35BB23-AB1F-4D19-8033-A6F8F664A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068303" y="311474"/>
            <a:ext cx="6048000" cy="6235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3510B-354A-491D-BCFD-0B0CA7273B4E}"/>
              </a:ext>
            </a:extLst>
          </p:cNvPr>
          <p:cNvSpPr txBox="1"/>
          <p:nvPr/>
        </p:nvSpPr>
        <p:spPr>
          <a:xfrm>
            <a:off x="3759391" y="2181486"/>
            <a:ext cx="4645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vi-V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tên các hoạt động có lợi cho cơ quan tuần hoàn?</a:t>
            </a:r>
            <a:endParaRPr kumimoji="0" lang="vi-VN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931F8-9C6C-48B2-8ADD-5C7C67BAC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800" y="1954223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693FCE-3460-47E0-9851-ADFBB9BD5240}"/>
              </a:ext>
            </a:extLst>
          </p:cNvPr>
          <p:cNvGrpSpPr/>
          <p:nvPr/>
        </p:nvGrpSpPr>
        <p:grpSpPr>
          <a:xfrm>
            <a:off x="-194695" y="-319862"/>
            <a:ext cx="3073574" cy="2080031"/>
            <a:chOff x="-213452" y="-612324"/>
            <a:chExt cx="3561591" cy="23599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30FDE8-540D-49A6-B783-F64E445CF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A1F414-1E3C-4C9B-9741-095A01DC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B74558A9-E51A-4585-BAE5-1E913F23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9763887" y="296098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39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314325" y="192554"/>
            <a:ext cx="11877675" cy="1268982"/>
            <a:chOff x="1060656" y="218252"/>
            <a:chExt cx="11576915" cy="126898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2"/>
              <a:ext cx="11317923" cy="1268982"/>
              <a:chOff x="6719591" y="2584562"/>
              <a:chExt cx="6294247" cy="184724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6294247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980388" y="2863712"/>
                <a:ext cx="5901021" cy="156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Khi nghe tiếng nói to hoặc tiếng còi gần tai em có phản ứng gì?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56" y="30282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6334" y="1187742"/>
            <a:ext cx="1361091" cy="81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1B5B-D318-4641-B4EA-C4EC4A03B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675" y="1428749"/>
            <a:ext cx="4705350" cy="3978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42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4C097-D4D6-45C0-BE02-A17781B0E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545" y="935979"/>
            <a:ext cx="753530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265246" y="169338"/>
            <a:ext cx="6603054" cy="1617530"/>
            <a:chOff x="186430" y="364090"/>
            <a:chExt cx="7502176" cy="1887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1202971" y="193586"/>
                <a:ext cx="10171496" cy="70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D5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 và nói tên các bộ phận của cơ quan thần kinh trên hình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" y="478675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6698739" y="2456960"/>
            <a:ext cx="5341542" cy="1392201"/>
            <a:chOff x="6698739" y="2538240"/>
            <a:chExt cx="5341542" cy="139220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719591" y="2584562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98739" y="2538240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 quan thần kinh gồm những bộ phận nào?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6719591" y="4686900"/>
            <a:ext cx="5320690" cy="1345879"/>
            <a:chOff x="6719591" y="4686900"/>
            <a:chExt cx="5320690" cy="134587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60820" y="4686900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Não và tủy sống nằm ở đâu trong cơ thể?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8D5FF2-3893-4BC5-B748-5173564B1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" y="2085876"/>
            <a:ext cx="5594469" cy="4621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0A5A5E-D9BC-45AF-B6BF-250E3ED89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132" y="118770"/>
            <a:ext cx="567586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7104D-D89D-4B1C-B995-D520CBBDFD34}"/>
              </a:ext>
            </a:extLst>
          </p:cNvPr>
          <p:cNvGrpSpPr/>
          <p:nvPr/>
        </p:nvGrpSpPr>
        <p:grpSpPr>
          <a:xfrm>
            <a:off x="428625" y="0"/>
            <a:ext cx="11817063" cy="6385261"/>
            <a:chOff x="4989250" y="1315596"/>
            <a:chExt cx="6958321" cy="4879188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8139A87-BFAD-4A8E-BD9B-DAEB1065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7D4A84-8F28-4451-97DE-B1D832226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9C6EAE-65FC-4792-95D9-60681993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3362325" y="694181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nằm trong hộp sọ, tủy sống nằm trong cột sống.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và tủy sống nối liền với nhau.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não và tủy sống có các dây thần kinh tỏa đi khắp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các cơ quan bên 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(tuần hoàn, hô hấp, bài tiết,..) và các cơ quan bên 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(mắt, mũi, tai, lưỡi, da,..) của cơ thể lại có các dây thần kinh đi về tủy sống và não.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FD576C6-FD8A-4DE7-AB9E-7ECAE4610C5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1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276</Words>
  <Application>Microsoft Office PowerPoint</Application>
  <PresentationFormat>Widescreen</PresentationFormat>
  <Paragraphs>34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等线</vt:lpstr>
      <vt:lpstr>LNTH-LuoLuoNotangYuanTi 1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21</cp:revision>
  <dcterms:created xsi:type="dcterms:W3CDTF">2022-11-24T10:39:20Z</dcterms:created>
  <dcterms:modified xsi:type="dcterms:W3CDTF">2023-05-09T05:44:52Z</dcterms:modified>
</cp:coreProperties>
</file>