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3" r:id="rId3"/>
    <p:sldMasterId id="2147483707" r:id="rId4"/>
  </p:sldMasterIdLst>
  <p:notesMasterIdLst>
    <p:notesMasterId r:id="rId30"/>
  </p:notesMasterIdLst>
  <p:sldIdLst>
    <p:sldId id="470" r:id="rId5"/>
    <p:sldId id="515" r:id="rId6"/>
    <p:sldId id="516" r:id="rId7"/>
    <p:sldId id="502" r:id="rId8"/>
    <p:sldId id="495" r:id="rId9"/>
    <p:sldId id="513" r:id="rId10"/>
    <p:sldId id="472" r:id="rId11"/>
    <p:sldId id="517" r:id="rId12"/>
    <p:sldId id="496" r:id="rId13"/>
    <p:sldId id="497" r:id="rId14"/>
    <p:sldId id="518" r:id="rId15"/>
    <p:sldId id="519" r:id="rId16"/>
    <p:sldId id="294" r:id="rId17"/>
    <p:sldId id="520" r:id="rId18"/>
    <p:sldId id="521" r:id="rId19"/>
    <p:sldId id="514" r:id="rId20"/>
    <p:sldId id="315" r:id="rId21"/>
    <p:sldId id="522" r:id="rId22"/>
    <p:sldId id="510" r:id="rId23"/>
    <p:sldId id="523" r:id="rId24"/>
    <p:sldId id="524" r:id="rId25"/>
    <p:sldId id="528" r:id="rId26"/>
    <p:sldId id="526" r:id="rId27"/>
    <p:sldId id="527" r:id="rId28"/>
    <p:sldId id="4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B3006C-BEF8-4794-A08E-71107059DCAD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AAB82-C354-4BA2-960D-25EA44A392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24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42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473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734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02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9733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2338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497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18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537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672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87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258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08742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1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986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26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169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158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318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06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77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669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448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93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56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22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4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08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363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50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64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01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52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55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518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901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85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49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697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3493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23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09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739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5305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837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746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88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3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1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560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1850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2023/6/6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38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BEA46-6839-4301-B344-DD1E7F3F1BDA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3F61A-CFC2-4047-B072-EFFC82AF77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16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351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26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jpg"/><Relationship Id="rId1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microsoft.com/office/2007/relationships/hdphoto" Target="../media/hdphoto6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8.em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4">
            <a:extLst>
              <a:ext uri="{FF2B5EF4-FFF2-40B4-BE49-F238E27FC236}">
                <a16:creationId xmlns:a16="http://schemas.microsoft.com/office/drawing/2014/main" id="{4938B2D3-2345-4907-83EC-7D2000C3A785}"/>
              </a:ext>
            </a:extLst>
          </p:cNvPr>
          <p:cNvSpPr txBox="1"/>
          <p:nvPr/>
        </p:nvSpPr>
        <p:spPr>
          <a:xfrm>
            <a:off x="1866900" y="766255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Công</a:t>
            </a:r>
            <a:r>
              <a:rPr kumimoji="0" lang="en-US" altLang="zh-CN" sz="3600" b="1" i="0" u="sng" strike="noStrike" kern="1200" cap="none" spc="0" normalizeH="0" noProof="0" dirty="0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 </a:t>
            </a:r>
            <a:r>
              <a:rPr kumimoji="0" lang="en-US" altLang="zh-CN" sz="3600" b="1" i="0" u="sng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75000"/>
                  </a:srgbClr>
                </a:solidFill>
                <a:effectLst/>
                <a:uLnTx/>
                <a:uFillTx/>
                <a:latin typeface="Baloo" panose="03080902040302020200" pitchFamily="66" charset="0"/>
                <a:ea typeface="华文新魏" panose="02010800040101010101" pitchFamily="2" charset="-122"/>
                <a:cs typeface="Baloo" panose="03080902040302020200" pitchFamily="66" charset="0"/>
              </a:rPr>
              <a:t>nghệ</a:t>
            </a:r>
            <a:endParaRPr kumimoji="0" lang="en-US" altLang="zh-CN" sz="3600" b="1" i="0" u="sng" strike="noStrike" kern="1200" cap="none" spc="0" normalizeH="0" baseline="0" noProof="0" dirty="0">
              <a:ln>
                <a:noFill/>
              </a:ln>
              <a:solidFill>
                <a:srgbClr val="FFBF53">
                  <a:lumMod val="75000"/>
                </a:srgbClr>
              </a:solidFill>
              <a:effectLst/>
              <a:uLnTx/>
              <a:uFillTx/>
              <a:latin typeface="Baloo" panose="03080902040302020200" pitchFamily="66" charset="0"/>
              <a:ea typeface="华文新魏" panose="0201080004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5" name="图片 79">
            <a:extLst>
              <a:ext uri="{FF2B5EF4-FFF2-40B4-BE49-F238E27FC236}">
                <a16:creationId xmlns:a16="http://schemas.microsoft.com/office/drawing/2014/main" id="{7CCEC971-5286-403B-8B13-CF7442323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67" y="3128149"/>
            <a:ext cx="1704658" cy="3729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82985-8BE7-4FA5-9612-D19660D88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377" y="1451132"/>
            <a:ext cx="8455885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3353B7-3D5A-4E1D-9087-75EBA99D2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900" y="2120255"/>
            <a:ext cx="9065538" cy="2176461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E64AEDCB-F27B-4B79-8E29-8AC8F706E9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938" y="294132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C673546-C4E0-403F-ACCA-6B6F99B3BF10}"/>
              </a:ext>
            </a:extLst>
          </p:cNvPr>
          <p:cNvGrpSpPr/>
          <p:nvPr/>
        </p:nvGrpSpPr>
        <p:grpSpPr>
          <a:xfrm>
            <a:off x="148790" y="654631"/>
            <a:ext cx="9767370" cy="2377440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F178C7-3234-4EB5-8C89-B04F278910D2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0" name="Rectangle: Diagonal Corners Rounded 4">
                <a:extLst>
                  <a:ext uri="{FF2B5EF4-FFF2-40B4-BE49-F238E27FC236}">
                    <a16:creationId xmlns:a16="http://schemas.microsoft.com/office/drawing/2014/main" id="{E397A2A6-15D4-4D9F-A682-3CD6F4E1EC04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: Diagonal Corners Rounded 30">
                <a:extLst>
                  <a:ext uri="{FF2B5EF4-FFF2-40B4-BE49-F238E27FC236}">
                    <a16:creationId xmlns:a16="http://schemas.microsoft.com/office/drawing/2014/main" id="{85925ED4-0DA5-4F8C-883E-5CA834BC7E52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C22660-911E-488B-B865-5E65BD2019CD}"/>
                </a:ext>
              </a:extLst>
            </p:cNvPr>
            <p:cNvSpPr txBox="1"/>
            <p:nvPr/>
          </p:nvSpPr>
          <p:spPr>
            <a:xfrm>
              <a:off x="4284186" y="1678155"/>
              <a:ext cx="6815563" cy="2690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cung cấp ánh sáng hỗ trợ việc học tập, giúp bảo vệ mắt.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3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Đèn học có nhiều kiểu dáng, màu sắc đa dạng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A90F39EB-64F4-483D-94E7-F44E8CBB1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-470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E57F8937-7B77-487B-8942-1B066ED24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7640"/>
            <a:ext cx="288036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F0A4F635-8984-4D95-A8F6-7771EE4E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60" y="3991764"/>
            <a:ext cx="3262630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2892E169-F163-4927-BCA1-5D9718A3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89" y="3991764"/>
            <a:ext cx="2804303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5+ Mẫu đèn học/ đèn làm việc để bàn CAO CẤP | BEYOURs">
            <a:extLst>
              <a:ext uri="{FF2B5EF4-FFF2-40B4-BE49-F238E27FC236}">
                <a16:creationId xmlns:a16="http://schemas.microsoft.com/office/drawing/2014/main" id="{30490E86-6B5D-4D6A-8E48-1991BF366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293" y="3984702"/>
            <a:ext cx="3244707" cy="2866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8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4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7F62A-7055-49FB-AA4F-3EEE48B04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309" y="4572000"/>
            <a:ext cx="2951728" cy="239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9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AC980B-D7AF-4819-A7B3-5A2EF405EE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07693" y="2215465"/>
            <a:ext cx="3508370" cy="209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1708007" y="89813"/>
            <a:ext cx="10382392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Em hãy quan sát Hình 3 và gọi tên các bộ phận tương ứng của đèn học theo các thẻ tên dưới đây.</a:t>
            </a:r>
            <a:endParaRPr kumimoji="0" lang="zh-CN" altLang="en-US" sz="32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AEAA-0506-4756-AC8C-2A1BB8395B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282" y="1622425"/>
            <a:ext cx="8779822" cy="5235575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D4187165-4B20-43A7-B79D-EB920E1CB14B}"/>
              </a:ext>
            </a:extLst>
          </p:cNvPr>
          <p:cNvSpPr/>
          <p:nvPr/>
        </p:nvSpPr>
        <p:spPr>
          <a:xfrm>
            <a:off x="3881120" y="1991360"/>
            <a:ext cx="843280" cy="2286000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51E737DB-943B-4392-BFAF-C061DA7D87BE}"/>
              </a:ext>
            </a:extLst>
          </p:cNvPr>
          <p:cNvSpPr/>
          <p:nvPr/>
        </p:nvSpPr>
        <p:spPr>
          <a:xfrm>
            <a:off x="6477562" y="1954211"/>
            <a:ext cx="2178757" cy="5235575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AB510251-1C29-453F-A18E-DA7A0819A66C}"/>
              </a:ext>
            </a:extLst>
          </p:cNvPr>
          <p:cNvSpPr/>
          <p:nvPr/>
        </p:nvSpPr>
        <p:spPr>
          <a:xfrm flipH="1">
            <a:off x="4612639" y="2108198"/>
            <a:ext cx="8209279" cy="5001895"/>
          </a:xfrm>
          <a:prstGeom prst="arc">
            <a:avLst>
              <a:gd name="adj1" fmla="val 1593674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A6B950CF-43A4-4553-8E41-D3AA2AB3DECF}"/>
              </a:ext>
            </a:extLst>
          </p:cNvPr>
          <p:cNvSpPr/>
          <p:nvPr/>
        </p:nvSpPr>
        <p:spPr>
          <a:xfrm flipH="1">
            <a:off x="2204718" y="2536502"/>
            <a:ext cx="6045201" cy="2401257"/>
          </a:xfrm>
          <a:prstGeom prst="arc">
            <a:avLst>
              <a:gd name="adj1" fmla="val 15936740"/>
              <a:gd name="adj2" fmla="val 57669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92DC0787-1610-424C-A3C4-36AFBC7DC850}"/>
              </a:ext>
            </a:extLst>
          </p:cNvPr>
          <p:cNvSpPr/>
          <p:nvPr/>
        </p:nvSpPr>
        <p:spPr>
          <a:xfrm>
            <a:off x="8169200" y="2709543"/>
            <a:ext cx="1665113" cy="1953897"/>
          </a:xfrm>
          <a:prstGeom prst="arc">
            <a:avLst>
              <a:gd name="adj1" fmla="val 16200000"/>
              <a:gd name="adj2" fmla="val 49413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27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2" grpId="0" animBg="1"/>
      <p:bldP spid="13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032000" y="213359"/>
            <a:ext cx="8747758" cy="1790175"/>
          </a:xfrm>
          <a:prstGeom prst="wedgeRoundRectCallout">
            <a:avLst>
              <a:gd name="adj1" fmla="val -40776"/>
              <a:gd name="adj2" fmla="val 74177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7D6421EF-F1D4-42C2-A83F-E910ADF1B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707" y="14692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BC58A0-7A18-4CA5-879C-B4D55ABD4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4845" y="2582544"/>
            <a:ext cx="7143750" cy="37369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239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7D17B-B399-426D-AB5F-B469C647B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327422"/>
              </p:ext>
            </p:extLst>
          </p:nvPr>
        </p:nvGraphicFramePr>
        <p:xfrm>
          <a:off x="792480" y="341998"/>
          <a:ext cx="10861040" cy="44388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43052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543052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8416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877361">
                <a:tc>
                  <a:txBody>
                    <a:bodyPr/>
                    <a:lstStyle/>
                    <a:p>
                      <a:pPr algn="ctr"/>
                      <a:endParaRPr lang="en-US" sz="32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</a:tbl>
          </a:graphicData>
        </a:graphic>
      </p:graphicFrame>
      <p:pic>
        <p:nvPicPr>
          <p:cNvPr id="122" name="3698961055171704230">
            <a:hlinkClick r:id="" action="ppaction://media"/>
            <a:extLst>
              <a:ext uri="{FF2B5EF4-FFF2-40B4-BE49-F238E27FC236}">
                <a16:creationId xmlns:a16="http://schemas.microsoft.com/office/drawing/2014/main" id="{3AA41084-DE0F-433E-B0BF-0FD158B6B3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19027" y="5159958"/>
            <a:ext cx="2406978" cy="1356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3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" name="Table 3">
            <a:extLst>
              <a:ext uri="{FF2B5EF4-FFF2-40B4-BE49-F238E27FC236}">
                <a16:creationId xmlns:a16="http://schemas.microsoft.com/office/drawing/2014/main" id="{7E550012-B41E-42F8-B743-E42AD4E3F2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073206"/>
              </p:ext>
            </p:extLst>
          </p:nvPr>
        </p:nvGraphicFramePr>
        <p:xfrm>
          <a:off x="762000" y="341998"/>
          <a:ext cx="11297920" cy="539421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104640">
                  <a:extLst>
                    <a:ext uri="{9D8B030D-6E8A-4147-A177-3AD203B41FA5}">
                      <a16:colId xmlns:a16="http://schemas.microsoft.com/office/drawing/2014/main" val="234222153"/>
                    </a:ext>
                  </a:extLst>
                </a:gridCol>
                <a:gridCol w="7193280">
                  <a:extLst>
                    <a:ext uri="{9D8B030D-6E8A-4147-A177-3AD203B41FA5}">
                      <a16:colId xmlns:a16="http://schemas.microsoft.com/office/drawing/2014/main" val="1498536607"/>
                    </a:ext>
                  </a:extLst>
                </a:gridCol>
              </a:tblGrid>
              <a:tr h="69507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phận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4946696"/>
                  </a:ext>
                </a:extLst>
              </a:tr>
              <a:tr h="128039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bóng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đèn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tập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ánh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chống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mỏi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mắt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0541170"/>
                  </a:ext>
                </a:extLst>
              </a:tr>
              <a:tr h="1102265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9329204"/>
                  </a:ext>
                </a:extLst>
              </a:tr>
              <a:tr h="34753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464388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686523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99926"/>
                  </a:ext>
                </a:extLst>
              </a:tr>
              <a:tr h="28956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3244224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E93560B-D835-49C8-B3F9-85D1CB763E06}"/>
              </a:ext>
            </a:extLst>
          </p:cNvPr>
          <p:cNvSpPr txBox="1"/>
          <p:nvPr/>
        </p:nvSpPr>
        <p:spPr>
          <a:xfrm>
            <a:off x="1833881" y="247316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15AEA9-27DB-45FE-A140-CD4331E5F226}"/>
              </a:ext>
            </a:extLst>
          </p:cNvPr>
          <p:cNvSpPr txBox="1"/>
          <p:nvPr/>
        </p:nvSpPr>
        <p:spPr>
          <a:xfrm>
            <a:off x="4902201" y="2514368"/>
            <a:ext cx="5222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732865-96E2-41B0-9545-DAC347FEEEA0}"/>
              </a:ext>
            </a:extLst>
          </p:cNvPr>
          <p:cNvSpPr txBox="1"/>
          <p:nvPr/>
        </p:nvSpPr>
        <p:spPr>
          <a:xfrm>
            <a:off x="1564640" y="3400587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0CDCD9-CBF0-4CD9-AA2D-030A6A7B8FCF}"/>
              </a:ext>
            </a:extLst>
          </p:cNvPr>
          <p:cNvSpPr txBox="1"/>
          <p:nvPr/>
        </p:nvSpPr>
        <p:spPr>
          <a:xfrm>
            <a:off x="4937760" y="346214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2C292F-67E4-45D1-84A7-3E61578322BA}"/>
              </a:ext>
            </a:extLst>
          </p:cNvPr>
          <p:cNvSpPr txBox="1"/>
          <p:nvPr/>
        </p:nvSpPr>
        <p:spPr>
          <a:xfrm>
            <a:off x="1617980" y="3926022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5E10B0-11DA-405E-A0BB-1A8CD75A4FAC}"/>
              </a:ext>
            </a:extLst>
          </p:cNvPr>
          <p:cNvSpPr txBox="1"/>
          <p:nvPr/>
        </p:nvSpPr>
        <p:spPr>
          <a:xfrm>
            <a:off x="4912360" y="4005653"/>
            <a:ext cx="5862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EBF59-2A9D-4033-9298-F6C100BF7C00}"/>
              </a:ext>
            </a:extLst>
          </p:cNvPr>
          <p:cNvSpPr txBox="1"/>
          <p:nvPr/>
        </p:nvSpPr>
        <p:spPr>
          <a:xfrm>
            <a:off x="1617980" y="4610179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0C18C-5387-41EE-AD55-4F85DB741557}"/>
              </a:ext>
            </a:extLst>
          </p:cNvPr>
          <p:cNvSpPr txBox="1"/>
          <p:nvPr/>
        </p:nvSpPr>
        <p:spPr>
          <a:xfrm>
            <a:off x="4886960" y="4574426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Điều chỉnh hướng chiếu sáng của đèn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A604FC-BCA5-43CD-BAD5-110A0714258D}"/>
              </a:ext>
            </a:extLst>
          </p:cNvPr>
          <p:cNvSpPr txBox="1"/>
          <p:nvPr/>
        </p:nvSpPr>
        <p:spPr>
          <a:xfrm>
            <a:off x="762000" y="5169425"/>
            <a:ext cx="366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6E260B-F55D-4484-ACFB-A7183773EE91}"/>
              </a:ext>
            </a:extLst>
          </p:cNvPr>
          <p:cNvSpPr txBox="1"/>
          <p:nvPr/>
        </p:nvSpPr>
        <p:spPr>
          <a:xfrm>
            <a:off x="4820920" y="5216210"/>
            <a:ext cx="730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Giữ cho đèn đứng vững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tập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1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5CF8E-4727-4A40-9CE2-44D07BDDC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152" y="4932491"/>
            <a:ext cx="1448100" cy="1925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211E41-D9F6-4F10-98D0-6831FA7D9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52" y="4943283"/>
            <a:ext cx="1297640" cy="1914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3AD094-1F8D-4116-B242-E32A648B9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54BA25-BFC8-4187-8654-2038ABC0225B}"/>
              </a:ext>
            </a:extLst>
          </p:cNvPr>
          <p:cNvSpPr txBox="1"/>
          <p:nvPr/>
        </p:nvSpPr>
        <p:spPr>
          <a:xfrm>
            <a:off x="791110" y="1122529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Nêu được tác dụng và mô tả được các bộ phận chính của đèn học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CAEFB-2DAD-4E6F-8909-924799985A3E}"/>
              </a:ext>
            </a:extLst>
          </p:cNvPr>
          <p:cNvSpPr txBox="1"/>
          <p:nvPr/>
        </p:nvSpPr>
        <p:spPr>
          <a:xfrm>
            <a:off x="791110" y="2197767"/>
            <a:ext cx="10952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được một số loại đèn học thông dụng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D5E8E0-114D-4BF3-BC02-2A0A2A928DEA}"/>
              </a:ext>
            </a:extLst>
          </p:cNvPr>
          <p:cNvSpPr txBox="1"/>
          <p:nvPr/>
        </p:nvSpPr>
        <p:spPr>
          <a:xfrm>
            <a:off x="791110" y="282138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Xác định vị trí đặt đèn, bật tắt, điều chỉnh được độ sáng của đèn học.</a:t>
            </a:r>
            <a:endParaRPr lang="en-US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F11291-F707-4477-90EA-A176587BAAE2}"/>
              </a:ext>
            </a:extLst>
          </p:cNvPr>
          <p:cNvSpPr txBox="1"/>
          <p:nvPr/>
        </p:nvSpPr>
        <p:spPr>
          <a:xfrm>
            <a:off x="791110" y="3912595"/>
            <a:ext cx="10952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Nhận biết và phòng tránh được những tình huống mất an toàn khi sử dụng đèn học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7075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41093AFD-EC95-4AE4-B2F5-E84580DF09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936" y="316135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2">
            <a:extLst>
              <a:ext uri="{FF2B5EF4-FFF2-40B4-BE49-F238E27FC236}">
                <a16:creationId xmlns:a16="http://schemas.microsoft.com/office/drawing/2014/main" id="{C3965769-79D1-436C-A57B-CC8D35371852}"/>
              </a:ext>
            </a:extLst>
          </p:cNvPr>
          <p:cNvSpPr txBox="1"/>
          <p:nvPr/>
        </p:nvSpPr>
        <p:spPr>
          <a:xfrm>
            <a:off x="697931" y="399504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</a:t>
            </a:r>
            <a:r>
              <a:rPr kumimoji="0" lang="en-US" altLang="zh-CN" sz="4400" b="0" i="0" u="none" strike="noStrike" kern="1200" cap="none" spc="0" normalizeH="0" baseline="0" noProof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LUẬN NHÓM 4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B2A5E78-6256-4433-8F14-131AB643F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4" y="139409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BF289AA-1C76-48A7-97E8-61CB7A78F663}"/>
              </a:ext>
            </a:extLst>
          </p:cNvPr>
          <p:cNvSpPr/>
          <p:nvPr/>
        </p:nvSpPr>
        <p:spPr>
          <a:xfrm>
            <a:off x="3688081" y="579340"/>
            <a:ext cx="8219440" cy="136122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Đèn bàn chống cận hãng nào tốt nhất hiện nay? Mua ở đâu giá tốt?">
            <a:extLst>
              <a:ext uri="{FF2B5EF4-FFF2-40B4-BE49-F238E27FC236}">
                <a16:creationId xmlns:a16="http://schemas.microsoft.com/office/drawing/2014/main" id="{6D4E7385-471C-48D6-A0AB-46EF29D2C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61" y="2946400"/>
            <a:ext cx="2261379" cy="22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ên mua đèn bàn học chống cận loại nào tốt nhất hiện nay 2020">
            <a:extLst>
              <a:ext uri="{FF2B5EF4-FFF2-40B4-BE49-F238E27FC236}">
                <a16:creationId xmlns:a16="http://schemas.microsoft.com/office/drawing/2014/main" id="{A352000D-DD2B-425C-BFF3-BE3EF437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709" y="2907888"/>
            <a:ext cx="2428672" cy="229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ĐỂ BÀN PIXAR ( KO BÓNG ) , ĐUÔI E27 - Vi Tính Phát Đạt">
            <a:extLst>
              <a:ext uri="{FF2B5EF4-FFF2-40B4-BE49-F238E27FC236}">
                <a16:creationId xmlns:a16="http://schemas.microsoft.com/office/drawing/2014/main" id="{FD42CFF1-A925-4F52-9848-7C37F6D98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246" y="2907888"/>
            <a:ext cx="2261380" cy="231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7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139441" y="1874754"/>
            <a:ext cx="4796538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565588" y="2785520"/>
            <a:ext cx="4098580" cy="1015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Vận</a:t>
            </a:r>
            <a:r>
              <a:rPr kumimoji="0" lang="en-US" sz="59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9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dụng</a:t>
            </a:r>
            <a:endParaRPr kumimoji="0" lang="en-US" sz="59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7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>
            <a:extLst>
              <a:ext uri="{FF2B5EF4-FFF2-40B4-BE49-F238E27FC236}">
                <a16:creationId xmlns:a16="http://schemas.microsoft.com/office/drawing/2014/main" id="{083FAD5A-686B-421D-AC7A-FA2762662E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7634" y="1557172"/>
            <a:ext cx="4168767" cy="4168767"/>
          </a:xfrm>
          <a:prstGeom prst="rect">
            <a:avLst/>
          </a:prstGeom>
        </p:spPr>
      </p:pic>
      <p:sp>
        <p:nvSpPr>
          <p:cNvPr id="12" name="Rounded Rectangle 16">
            <a:extLst>
              <a:ext uri="{FF2B5EF4-FFF2-40B4-BE49-F238E27FC236}">
                <a16:creationId xmlns:a16="http://schemas.microsoft.com/office/drawing/2014/main" id="{CAEA1DB4-62E2-4A40-9721-0225BAA7DEE1}"/>
              </a:ext>
            </a:extLst>
          </p:cNvPr>
          <p:cNvSpPr/>
          <p:nvPr/>
        </p:nvSpPr>
        <p:spPr>
          <a:xfrm>
            <a:off x="375921" y="1638575"/>
            <a:ext cx="8013874" cy="3662253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Chia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Mỗi đội xếp thành 1 hàng, chơi nối tiếp.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Khi có hiệu lệnh của GV các đội lên viết tên các bộ phận của đèn học mà em biết.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Giới thiệu tác dụng của bộ phận đó.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nào ghi nhanh đúng và nêu đúng tác dụng được nhiều bộ phận hơn sẽ thắng cuộc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C1EB65-75FB-42DE-B3E2-745A6F1CE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168" y="79932"/>
            <a:ext cx="9230144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63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0">
            <a:extLst>
              <a:ext uri="{FF2B5EF4-FFF2-40B4-BE49-F238E27FC236}">
                <a16:creationId xmlns:a16="http://schemas.microsoft.com/office/drawing/2014/main" id="{AAEC2A54-EE21-45D0-9D39-E668C532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sp>
        <p:nvSpPr>
          <p:cNvPr id="27" name="TextBox 4">
            <a:extLst>
              <a:ext uri="{FF2B5EF4-FFF2-40B4-BE49-F238E27FC236}">
                <a16:creationId xmlns:a16="http://schemas.microsoft.com/office/drawing/2014/main" id="{21C8C987-A94A-4C8F-8B65-80FEB2A20C94}"/>
              </a:ext>
            </a:extLst>
          </p:cNvPr>
          <p:cNvSpPr txBox="1"/>
          <p:nvPr/>
        </p:nvSpPr>
        <p:spPr>
          <a:xfrm>
            <a:off x="1558289" y="1642340"/>
            <a:ext cx="8161864" cy="3077054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Tạm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endParaRPr kumimoji="0" lang="en-US" sz="9998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glow rad="228600">
                  <a:srgbClr val="FFBF53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  <a:p>
            <a:pPr marL="0" marR="0" lvl="0" indent="0" algn="ctr" defTabSz="914217" rtl="0" eaLnBrk="1" fontAlgn="auto" latinLnBrk="0" hangingPunct="1">
              <a:lnSpc>
                <a:spcPts val="1199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Hẹn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gặp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9998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lại</a:t>
            </a:r>
            <a:r>
              <a:rPr kumimoji="0" lang="en-US" sz="9998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glow rad="228600">
                    <a:srgbClr val="FFBF53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345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>
            <a:extLst>
              <a:ext uri="{FF2B5EF4-FFF2-40B4-BE49-F238E27FC236}">
                <a16:creationId xmlns:a16="http://schemas.microsoft.com/office/drawing/2014/main" id="{C5F2CFC6-E9EA-4881-8363-48191BEC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>
            <a:extLst>
              <a:ext uri="{FF2B5EF4-FFF2-40B4-BE49-F238E27FC236}">
                <a16:creationId xmlns:a16="http://schemas.microsoft.com/office/drawing/2014/main" id="{FDF3ABCC-A2BF-4AA6-A8DD-F05A954E4FEE}"/>
              </a:ext>
            </a:extLst>
          </p:cNvPr>
          <p:cNvGrpSpPr/>
          <p:nvPr/>
        </p:nvGrpSpPr>
        <p:grpSpPr>
          <a:xfrm>
            <a:off x="3732834" y="1837611"/>
            <a:ext cx="4164423" cy="2807936"/>
            <a:chOff x="7065141" y="1881946"/>
            <a:chExt cx="3768009" cy="2592533"/>
          </a:xfrm>
        </p:grpSpPr>
        <p:sp>
          <p:nvSpPr>
            <p:cNvPr id="9" name="椭圆 56">
              <a:extLst>
                <a:ext uri="{FF2B5EF4-FFF2-40B4-BE49-F238E27FC236}">
                  <a16:creationId xmlns:a16="http://schemas.microsoft.com/office/drawing/2014/main" id="{8E88BA24-B8F3-40E8-B7B0-3565696BAF1E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椭圆 57">
              <a:extLst>
                <a:ext uri="{FF2B5EF4-FFF2-40B4-BE49-F238E27FC236}">
                  <a16:creationId xmlns:a16="http://schemas.microsoft.com/office/drawing/2014/main" id="{DA738F0B-A72E-4D54-AF53-C8E334386A3D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77BEC4-14C7-4B00-A89B-BC4B269C3E71}"/>
              </a:ext>
            </a:extLst>
          </p:cNvPr>
          <p:cNvSpPr txBox="1"/>
          <p:nvPr/>
        </p:nvSpPr>
        <p:spPr>
          <a:xfrm>
            <a:off x="3955346" y="2936739"/>
            <a:ext cx="3758155" cy="769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99" b="0" i="0" u="none" strike="noStrike" kern="1200" cap="none" spc="0" normalizeH="0" baseline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Khám</a:t>
            </a:r>
            <a:r>
              <a:rPr kumimoji="0" lang="en-US" sz="4399" b="0" i="0" u="none" strike="noStrike" kern="1200" cap="none" spc="0" normalizeH="0" noProof="0" dirty="0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399" b="0" i="0" u="none" strike="noStrike" kern="1200" cap="none" spc="0" normalizeH="0" noProof="0" dirty="0" err="1">
                <a:ln>
                  <a:noFill/>
                </a:ln>
                <a:solidFill>
                  <a:srgbClr val="FFBF53">
                    <a:lumMod val="20000"/>
                    <a:lumOff val="8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phá</a:t>
            </a: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srgbClr val="FFBF53">
                  <a:lumMod val="20000"/>
                  <a:lumOff val="8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AD5E3C-C120-4D9F-AB22-0BB89AA9B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11" name="Picture 10" descr="A picture containing dark, lamp, light&#10;&#10;Description automatically generated">
            <a:extLst>
              <a:ext uri="{FF2B5EF4-FFF2-40B4-BE49-F238E27FC236}">
                <a16:creationId xmlns:a16="http://schemas.microsoft.com/office/drawing/2014/main" id="{038413BD-37B4-4F0B-A69B-9F99063715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36" y="160687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>
            <a:extLst>
              <a:ext uri="{FF2B5EF4-FFF2-40B4-BE49-F238E27FC236}">
                <a16:creationId xmlns:a16="http://schemas.microsoft.com/office/drawing/2014/main" id="{D73F57AF-E7CF-4517-8F33-33E2356FE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/>
        </p:blipFill>
        <p:spPr bwMode="auto">
          <a:xfrm>
            <a:off x="6431280" y="3469641"/>
            <a:ext cx="2631440" cy="355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0FF5406-AD31-43F1-BDFE-2BAE372CD8A3}"/>
              </a:ext>
            </a:extLst>
          </p:cNvPr>
          <p:cNvSpPr/>
          <p:nvPr/>
        </p:nvSpPr>
        <p:spPr>
          <a:xfrm flipH="1">
            <a:off x="2133600" y="1442719"/>
            <a:ext cx="8747758" cy="1790175"/>
          </a:xfrm>
          <a:prstGeom prst="wedgeRoundRectCallout">
            <a:avLst>
              <a:gd name="adj1" fmla="val 6030"/>
              <a:gd name="adj2" fmla="val 89501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84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1. Quan sát</a:t>
            </a:r>
            <a:r>
              <a:rPr kumimoji="0" lang="en-US" altLang="zh-CN" sz="4000" b="1" i="0" u="none" strike="noStrike" kern="1200" cap="none" spc="-150" normalizeH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E40218-3FCD-4236-B3B0-66CB5DB11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262880" y="2895600"/>
            <a:ext cx="6278880" cy="1505695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Cho biết bạn nhỏ dùng đèn học để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775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60A5356-AD86-4946-B3EE-96C735FDD68D}"/>
              </a:ext>
            </a:extLst>
          </p:cNvPr>
          <p:cNvSpPr/>
          <p:nvPr/>
        </p:nvSpPr>
        <p:spPr>
          <a:xfrm>
            <a:off x="8477157" y="575529"/>
            <a:ext cx="3747593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91A74-770C-4953-8C14-F778182AE781}"/>
              </a:ext>
            </a:extLst>
          </p:cNvPr>
          <p:cNvSpPr/>
          <p:nvPr/>
        </p:nvSpPr>
        <p:spPr>
          <a:xfrm>
            <a:off x="0" y="614595"/>
            <a:ext cx="4080734" cy="85149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id="{89DF4B7C-FB11-4F09-A7F2-BD638F928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57" y="186424"/>
            <a:ext cx="1662144" cy="1204686"/>
          </a:xfrm>
          <a:prstGeom prst="rect">
            <a:avLst/>
          </a:prstGeom>
        </p:spPr>
      </p:pic>
      <p:sp>
        <p:nvSpPr>
          <p:cNvPr id="14" name="等腰三角形 2">
            <a:extLst>
              <a:ext uri="{FF2B5EF4-FFF2-40B4-BE49-F238E27FC236}">
                <a16:creationId xmlns:a16="http://schemas.microsoft.com/office/drawing/2014/main" id="{8528155B-0B98-4132-8C08-40899299985D}"/>
              </a:ext>
            </a:extLst>
          </p:cNvPr>
          <p:cNvSpPr>
            <a:spLocks noChangeAspect="1"/>
          </p:cNvSpPr>
          <p:nvPr/>
        </p:nvSpPr>
        <p:spPr bwMode="auto">
          <a:xfrm rot="3036074">
            <a:off x="6340804" y="2053740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5" name="等腰三角形 2">
            <a:extLst>
              <a:ext uri="{FF2B5EF4-FFF2-40B4-BE49-F238E27FC236}">
                <a16:creationId xmlns:a16="http://schemas.microsoft.com/office/drawing/2014/main" id="{FEE9068E-00D3-4A96-AFEB-1A944C5B98F9}"/>
              </a:ext>
            </a:extLst>
          </p:cNvPr>
          <p:cNvSpPr>
            <a:spLocks noChangeAspect="1"/>
          </p:cNvSpPr>
          <p:nvPr/>
        </p:nvSpPr>
        <p:spPr bwMode="auto">
          <a:xfrm rot="8763501">
            <a:off x="4983642" y="3288636"/>
            <a:ext cx="189593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CB268EE-631E-44B4-B0F3-3801BEAD7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90" y="4090026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7" name="等腰三角形 2">
            <a:extLst>
              <a:ext uri="{FF2B5EF4-FFF2-40B4-BE49-F238E27FC236}">
                <a16:creationId xmlns:a16="http://schemas.microsoft.com/office/drawing/2014/main" id="{BAA0626B-FF85-4C4C-A67D-39B023DD5742}"/>
              </a:ext>
            </a:extLst>
          </p:cNvPr>
          <p:cNvSpPr>
            <a:spLocks noChangeAspect="1"/>
          </p:cNvSpPr>
          <p:nvPr/>
        </p:nvSpPr>
        <p:spPr bwMode="auto">
          <a:xfrm rot="16474574">
            <a:off x="4417180" y="1641132"/>
            <a:ext cx="1897419" cy="219456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47DC7EF8-A538-4CBF-BC56-0F4CA7FA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272" y="2427262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Lắng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nghe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0A4916EC-9033-4924-9D07-377FA970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3596" y="4042854"/>
            <a:ext cx="2048426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972715C-850E-441E-8BD8-871A06B10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652" y="2962833"/>
            <a:ext cx="70573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Thắc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字魂59号-创粗黑"/>
                <a:ea typeface="方正清刻本悦宋简体" panose="02000000000000000000" pitchFamily="2" charset="-122"/>
                <a:cs typeface="+mn-cs"/>
              </a:rPr>
              <a:t>mắc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字魂59号-创粗黑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C2987652-6088-480E-89CD-34BB1B6F3E5F}"/>
              </a:ext>
            </a:extLst>
          </p:cNvPr>
          <p:cNvSpPr/>
          <p:nvPr/>
        </p:nvSpPr>
        <p:spPr>
          <a:xfrm>
            <a:off x="104901" y="2095412"/>
            <a:ext cx="4123661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F03F781B-3A3D-45B1-88A3-C79D1DB20540}"/>
              </a:ext>
            </a:extLst>
          </p:cNvPr>
          <p:cNvSpPr/>
          <p:nvPr/>
        </p:nvSpPr>
        <p:spPr>
          <a:xfrm>
            <a:off x="4306331" y="5344892"/>
            <a:ext cx="3959915" cy="10556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xét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góp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+mn-ea"/>
                <a:cs typeface="+mn-cs"/>
              </a:rPr>
              <a:t>bạn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+mn-ea"/>
              <a:cs typeface="+mn-cs"/>
            </a:endParaRPr>
          </a:p>
        </p:txBody>
      </p:sp>
      <p:sp>
        <p:nvSpPr>
          <p:cNvPr id="23" name="Rounded Rectangle 13">
            <a:extLst>
              <a:ext uri="{FF2B5EF4-FFF2-40B4-BE49-F238E27FC236}">
                <a16:creationId xmlns:a16="http://schemas.microsoft.com/office/drawing/2014/main" id="{1C8A2696-3610-4F91-9B70-E216176D1F36}"/>
              </a:ext>
            </a:extLst>
          </p:cNvPr>
          <p:cNvSpPr/>
          <p:nvPr/>
        </p:nvSpPr>
        <p:spPr>
          <a:xfrm>
            <a:off x="8266246" y="2095412"/>
            <a:ext cx="3736274" cy="1055608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 và cùng nhau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mắc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Picture 4" descr="Free Blog Comment Icon of Colored Outline style - Available in SVG, PNG,  EPS, AI &amp;amp; Icon fonts">
            <a:extLst>
              <a:ext uri="{FF2B5EF4-FFF2-40B4-BE49-F238E27FC236}">
                <a16:creationId xmlns:a16="http://schemas.microsoft.com/office/drawing/2014/main" id="{52F09D38-ACC6-41BB-B776-953A6318F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284" y="5058529"/>
            <a:ext cx="1283132" cy="128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9EF348-957D-4BCC-8FEC-F89E806F47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1139771" y="2937094"/>
            <a:ext cx="812079" cy="9347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D2CAFC-122A-40B3-9326-7F645886D4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85" y="2669595"/>
            <a:ext cx="1325443" cy="221831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DA248E6-ACB4-40A1-B2D9-54157D8BD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771" y="94539"/>
            <a:ext cx="6052457" cy="81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8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"/>
                            </p:stCondLst>
                            <p:childTnLst>
                              <p:par>
                                <p:cTn id="41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"/>
                            </p:stCondLst>
                            <p:childTnLst>
                              <p:par>
                                <p:cTn id="4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bldLvl="0" animBg="1"/>
      <p:bldP spid="15" grpId="0" bldLvl="0" animBg="1"/>
      <p:bldP spid="16" grpId="0" autoUpdateAnimBg="0"/>
      <p:bldP spid="17" grpId="0" bldLvl="0" animBg="1"/>
      <p:bldP spid="18" grpId="0" autoUpdateAnimBg="0"/>
      <p:bldP spid="19" grpId="0" autoUpdateAnimBg="0"/>
      <p:bldP spid="20" grpId="0" autoUpdateAnimBg="0"/>
      <p:bldP spid="21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1AD113-627A-420F-9943-720D21333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5048208" cy="4020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E3F46C-4C64-49ED-910D-4EE22462E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sp>
        <p:nvSpPr>
          <p:cNvPr id="9" name="Speech Bubble: Rectangle with Corners Rounded 4">
            <a:extLst>
              <a:ext uri="{FF2B5EF4-FFF2-40B4-BE49-F238E27FC236}">
                <a16:creationId xmlns:a16="http://schemas.microsoft.com/office/drawing/2014/main" id="{9E618E87-E7D3-4BD4-BDC3-2A212B1246CE}"/>
              </a:ext>
            </a:extLst>
          </p:cNvPr>
          <p:cNvSpPr/>
          <p:nvPr/>
        </p:nvSpPr>
        <p:spPr>
          <a:xfrm flipH="1">
            <a:off x="5679438" y="2206735"/>
            <a:ext cx="6400801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677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">
            <a:extLst>
              <a:ext uri="{FF2B5EF4-FFF2-40B4-BE49-F238E27FC236}">
                <a16:creationId xmlns:a16="http://schemas.microsoft.com/office/drawing/2014/main" id="{4038AD65-8A7F-4B88-BD28-C71323E6EF5E}"/>
              </a:ext>
            </a:extLst>
          </p:cNvPr>
          <p:cNvSpPr/>
          <p:nvPr/>
        </p:nvSpPr>
        <p:spPr>
          <a:xfrm>
            <a:off x="0" y="0"/>
            <a:ext cx="12190413" cy="1041400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28">
            <a:extLst>
              <a:ext uri="{FF2B5EF4-FFF2-40B4-BE49-F238E27FC236}">
                <a16:creationId xmlns:a16="http://schemas.microsoft.com/office/drawing/2014/main" id="{692CAF59-263C-435B-B2CF-241A125A6DE2}"/>
              </a:ext>
            </a:extLst>
          </p:cNvPr>
          <p:cNvSpPr/>
          <p:nvPr/>
        </p:nvSpPr>
        <p:spPr>
          <a:xfrm>
            <a:off x="3522384" y="212923"/>
            <a:ext cx="1049397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150" normalizeH="0" baseline="0" noProof="1">
                <a:ln>
                  <a:noFill/>
                </a:ln>
                <a:solidFill>
                  <a:srgbClr val="EF4546"/>
                </a:solidFill>
                <a:effectLst/>
                <a:uLnTx/>
                <a:uFillTx/>
                <a:latin typeface="Calibri"/>
                <a:ea typeface="华文新魏" panose="02010800040101010101" pitchFamily="2" charset="-122"/>
                <a:cs typeface="+mn-ea"/>
                <a:sym typeface="Arial" panose="020B0604020202020204" pitchFamily="34" charset="0"/>
              </a:rPr>
              <a:t>Quan sát tranh và trả lời câu hỏi</a:t>
            </a:r>
            <a:endParaRPr kumimoji="0" lang="zh-CN" altLang="en-US" sz="4000" b="1" i="0" u="none" strike="noStrike" kern="1200" cap="none" spc="-150" normalizeH="0" baseline="0" noProof="1">
              <a:ln>
                <a:noFill/>
              </a:ln>
              <a:solidFill>
                <a:srgbClr val="EF4546"/>
              </a:solidFill>
              <a:effectLst/>
              <a:uLnTx/>
              <a:uFillTx/>
              <a:latin typeface="Calibri"/>
              <a:ea typeface="华文新魏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1" name="Picture 10" descr="Mục này có hình ảnh của: ">
            <a:extLst>
              <a:ext uri="{FF2B5EF4-FFF2-40B4-BE49-F238E27FC236}">
                <a16:creationId xmlns:a16="http://schemas.microsoft.com/office/drawing/2014/main" id="{51408814-6126-4F01-BBAE-0D6800E3E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66919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38659703-4E46-4DEB-8C6E-0ED47EED281A}"/>
              </a:ext>
            </a:extLst>
          </p:cNvPr>
          <p:cNvSpPr/>
          <p:nvPr/>
        </p:nvSpPr>
        <p:spPr>
          <a:xfrm flipH="1">
            <a:off x="5039360" y="2032001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được chọn 1 chiếc đèn học trong hình 2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chọn đèn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9A8F00-03AD-4794-833D-DA3888075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57700"/>
            <a:ext cx="79724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83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41B3A74B-ED4A-434B-B3E5-98C7CBB286D0}"/>
              </a:ext>
            </a:extLst>
          </p:cNvPr>
          <p:cNvSpPr/>
          <p:nvPr/>
        </p:nvSpPr>
        <p:spPr>
          <a:xfrm flipH="1">
            <a:off x="4653280" y="889602"/>
            <a:ext cx="7051040" cy="1891358"/>
          </a:xfrm>
          <a:prstGeom prst="wedgeRoundRectCallout">
            <a:avLst>
              <a:gd name="adj1" fmla="val 46528"/>
              <a:gd name="adj2" fmla="val 77073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nêu và miêu tả 1 chiếc đèn học khác mà em biết về màu sắc và kiểu dáng của đèn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711F5B-BCCD-4C01-8228-218641708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521" y="2780960"/>
            <a:ext cx="2836832" cy="37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468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tyyecrc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604</Words>
  <Application>Microsoft Office PowerPoint</Application>
  <PresentationFormat>Widescreen</PresentationFormat>
  <Paragraphs>90</Paragraphs>
  <Slides>25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微软雅黑</vt:lpstr>
      <vt:lpstr>宋体</vt:lpstr>
      <vt:lpstr>Arial</vt:lpstr>
      <vt:lpstr>Baloo</vt:lpstr>
      <vt:lpstr>Calibri</vt:lpstr>
      <vt:lpstr>Calibri Light</vt:lpstr>
      <vt:lpstr>Coiny</vt:lpstr>
      <vt:lpstr>等线</vt:lpstr>
      <vt:lpstr>Georgia</vt:lpstr>
      <vt:lpstr>ITC Avant Garde Std Bk</vt:lpstr>
      <vt:lpstr>华文新魏</vt:lpstr>
      <vt:lpstr>SVN-SAF</vt:lpstr>
      <vt:lpstr>Times New Roman</vt:lpstr>
      <vt:lpstr>字魂105号-简雅黑</vt:lpstr>
      <vt:lpstr>字魂59号-创粗黑</vt:lpstr>
      <vt:lpstr>方正清刻本悦宋简体</vt:lpstr>
      <vt:lpstr>1_Office Theme</vt:lpstr>
      <vt:lpstr>1_jeppt.com</vt:lpstr>
      <vt:lpstr>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35</cp:revision>
  <dcterms:created xsi:type="dcterms:W3CDTF">2022-07-16T00:24:04Z</dcterms:created>
  <dcterms:modified xsi:type="dcterms:W3CDTF">2023-06-06T07:47:22Z</dcterms:modified>
</cp:coreProperties>
</file>