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0" r:id="rId4"/>
  </p:sldMasterIdLst>
  <p:notesMasterIdLst>
    <p:notesMasterId r:id="rId26"/>
  </p:notesMasterIdLst>
  <p:sldIdLst>
    <p:sldId id="257" r:id="rId5"/>
    <p:sldId id="394" r:id="rId6"/>
    <p:sldId id="357" r:id="rId7"/>
    <p:sldId id="307" r:id="rId8"/>
    <p:sldId id="308" r:id="rId9"/>
    <p:sldId id="309" r:id="rId10"/>
    <p:sldId id="310" r:id="rId11"/>
    <p:sldId id="273" r:id="rId12"/>
    <p:sldId id="313" r:id="rId13"/>
    <p:sldId id="397" r:id="rId14"/>
    <p:sldId id="398" r:id="rId15"/>
    <p:sldId id="399" r:id="rId16"/>
    <p:sldId id="401" r:id="rId17"/>
    <p:sldId id="402" r:id="rId18"/>
    <p:sldId id="403" r:id="rId19"/>
    <p:sldId id="405" r:id="rId20"/>
    <p:sldId id="414" r:id="rId21"/>
    <p:sldId id="410" r:id="rId22"/>
    <p:sldId id="4364" r:id="rId23"/>
    <p:sldId id="415" r:id="rId24"/>
    <p:sldId id="41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E004-3AB7-4C50-8A5C-DE9975A8124D}" type="datetimeFigureOut">
              <a:rPr lang="en-US" smtClean="0"/>
              <a:t>5/9/2023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F6BB-DAD4-4DDA-AA80-0A1B652855BE}" type="slidenum">
              <a:rPr lang="en-US" smtClean="0"/>
              <a:t>‹#›</a:t>
            </a:fld>
            <a:endParaRPr lang="en-US"/>
          </a:p>
        </p:txBody>
      </p:sp>
    </p:spTree>
    <p:extLst>
      <p:ext uri="{BB962C8B-B14F-4D97-AF65-F5344CB8AC3E}">
        <p14:creationId xmlns:p14="http://schemas.microsoft.com/office/powerpoint/2010/main" val="22552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5" name="Footer Placeholder 4">
            <a:extLst>
              <a:ext uri="{FF2B5EF4-FFF2-40B4-BE49-F238E27FC236}">
                <a16:creationId xmlns:a16="http://schemas.microsoft.com/office/drawing/2014/main"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827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5" name="Footer Placeholder 4">
            <a:extLst>
              <a:ext uri="{FF2B5EF4-FFF2-40B4-BE49-F238E27FC236}">
                <a16:creationId xmlns:a16="http://schemas.microsoft.com/office/drawing/2014/main"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9932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5" name="Footer Placeholder 4">
            <a:extLst>
              <a:ext uri="{FF2B5EF4-FFF2-40B4-BE49-F238E27FC236}">
                <a16:creationId xmlns:a16="http://schemas.microsoft.com/office/drawing/2014/main"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17736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9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73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5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2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90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172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5" name="Footer Placeholder 4">
            <a:extLst>
              <a:ext uri="{FF2B5EF4-FFF2-40B4-BE49-F238E27FC236}">
                <a16:creationId xmlns:a16="http://schemas.microsoft.com/office/drawing/2014/main"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974781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86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5231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1582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76386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6" name="页脚占位符 5">
            <a:extLst>
              <a:ext uri="{FF2B5EF4-FFF2-40B4-BE49-F238E27FC236}">
                <a16:creationId xmlns:a16="http://schemas.microsoft.com/office/drawing/2014/main"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38830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8" name="页脚占位符 7">
            <a:extLst>
              <a:ext uri="{FF2B5EF4-FFF2-40B4-BE49-F238E27FC236}">
                <a16:creationId xmlns:a16="http://schemas.microsoft.com/office/drawing/2014/main"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4417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4" name="页脚占位符 3">
            <a:extLst>
              <a:ext uri="{FF2B5EF4-FFF2-40B4-BE49-F238E27FC236}">
                <a16:creationId xmlns:a16="http://schemas.microsoft.com/office/drawing/2014/main"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75585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3" name="页脚占位符 2">
            <a:extLst>
              <a:ext uri="{FF2B5EF4-FFF2-40B4-BE49-F238E27FC236}">
                <a16:creationId xmlns:a16="http://schemas.microsoft.com/office/drawing/2014/main"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7678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6" name="页脚占位符 5">
            <a:extLst>
              <a:ext uri="{FF2B5EF4-FFF2-40B4-BE49-F238E27FC236}">
                <a16:creationId xmlns:a16="http://schemas.microsoft.com/office/drawing/2014/main"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6800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5" name="Footer Placeholder 4">
            <a:extLst>
              <a:ext uri="{FF2B5EF4-FFF2-40B4-BE49-F238E27FC236}">
                <a16:creationId xmlns:a16="http://schemas.microsoft.com/office/drawing/2014/main"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51669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6" name="页脚占位符 5">
            <a:extLst>
              <a:ext uri="{FF2B5EF4-FFF2-40B4-BE49-F238E27FC236}">
                <a16:creationId xmlns:a16="http://schemas.microsoft.com/office/drawing/2014/main"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4098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0643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2023/5/9</a:t>
            </a:fld>
            <a:endParaRPr lang="zh-CN" altLang="en-US"/>
          </a:p>
        </p:txBody>
      </p:sp>
      <p:sp>
        <p:nvSpPr>
          <p:cNvPr id="5" name="页脚占位符 4">
            <a:extLst>
              <a:ext uri="{FF2B5EF4-FFF2-40B4-BE49-F238E27FC236}">
                <a16:creationId xmlns:a16="http://schemas.microsoft.com/office/drawing/2014/main"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662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5/9/2023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712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5/9/2023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4496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5/9/2023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532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5/9/2023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7638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5/9/2023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5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914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784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6" name="Footer Placeholder 5">
            <a:extLst>
              <a:ext uri="{FF2B5EF4-FFF2-40B4-BE49-F238E27FC236}">
                <a16:creationId xmlns:a16="http://schemas.microsoft.com/office/drawing/2014/main"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578338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9251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944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8" name="Footer Placeholder 7">
            <a:extLst>
              <a:ext uri="{FF2B5EF4-FFF2-40B4-BE49-F238E27FC236}">
                <a16:creationId xmlns:a16="http://schemas.microsoft.com/office/drawing/2014/main"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63787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4" name="Footer Placeholder 3">
            <a:extLst>
              <a:ext uri="{FF2B5EF4-FFF2-40B4-BE49-F238E27FC236}">
                <a16:creationId xmlns:a16="http://schemas.microsoft.com/office/drawing/2014/main"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36027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3" name="Footer Placeholder 2">
            <a:extLst>
              <a:ext uri="{FF2B5EF4-FFF2-40B4-BE49-F238E27FC236}">
                <a16:creationId xmlns:a16="http://schemas.microsoft.com/office/drawing/2014/main"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245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6" name="Footer Placeholder 5">
            <a:extLst>
              <a:ext uri="{FF2B5EF4-FFF2-40B4-BE49-F238E27FC236}">
                <a16:creationId xmlns:a16="http://schemas.microsoft.com/office/drawing/2014/main"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9815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5/9/2023</a:t>
            </a:fld>
            <a:endParaRPr lang="en-US"/>
          </a:p>
        </p:txBody>
      </p:sp>
      <p:sp>
        <p:nvSpPr>
          <p:cNvPr id="6" name="Footer Placeholder 5">
            <a:extLst>
              <a:ext uri="{FF2B5EF4-FFF2-40B4-BE49-F238E27FC236}">
                <a16:creationId xmlns:a16="http://schemas.microsoft.com/office/drawing/2014/main"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1239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5.xml"/><Relationship Id="rId7" Type="http://schemas.openxmlformats.org/officeDocument/2006/relationships/tags" Target="../tags/tag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811623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285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89B9457-5561-4B17-B798-D34FCDF00C0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5/9/2023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FD5EAFBF-0754-47F3-8C60-680C48E0850C}"/>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006987" y="7078425"/>
            <a:ext cx="2178026" cy="1168874"/>
          </a:xfrm>
          <a:prstGeom prst="rect">
            <a:avLst/>
          </a:prstGeom>
        </p:spPr>
      </p:pic>
    </p:spTree>
    <p:extLst>
      <p:ext uri="{BB962C8B-B14F-4D97-AF65-F5344CB8AC3E}">
        <p14:creationId xmlns:p14="http://schemas.microsoft.com/office/powerpoint/2010/main" val="4044741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211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28.xml"/><Relationship Id="rId7" Type="http://schemas.openxmlformats.org/officeDocument/2006/relationships/image" Target="../media/image13.png"/><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audio" Target="NUL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28.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28.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33.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1" name="任意多边形: 形状 40">
            <a:extLst>
              <a:ext uri="{FF2B5EF4-FFF2-40B4-BE49-F238E27FC236}">
                <a16:creationId xmlns:a16="http://schemas.microsoft.com/office/drawing/2014/main" id="{BBF16710-F9EB-4B92-9AB5-1C1C81D6D41E}"/>
              </a:ext>
            </a:extLst>
          </p:cNvPr>
          <p:cNvSpPr/>
          <p:nvPr/>
        </p:nvSpPr>
        <p:spPr>
          <a:xfrm>
            <a:off x="156520" y="1347317"/>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5" name="Picture 2" descr="LINE Official Stickers - Doraemon Animated Stickers Example with GIF  Animation">
            <a:extLst>
              <a:ext uri="{FF2B5EF4-FFF2-40B4-BE49-F238E27FC236}">
                <a16:creationId xmlns:a16="http://schemas.microsoft.com/office/drawing/2014/main" id="{500B8379-B068-4726-B2D5-0143054C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0" y="2084609"/>
            <a:ext cx="342875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BE52E13E-1518-4ED4-A545-343E546EC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777" y="3325731"/>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F0C546-104C-4AF8-8528-E14CE8772554}"/>
              </a:ext>
            </a:extLst>
          </p:cNvPr>
          <p:cNvSpPr/>
          <p:nvPr/>
        </p:nvSpPr>
        <p:spPr>
          <a:xfrm>
            <a:off x="4732242" y="2729298"/>
            <a:ext cx="1947837" cy="502608"/>
          </a:xfrm>
          <a:prstGeom prst="rect">
            <a:avLst/>
          </a:prstGeom>
        </p:spPr>
        <p:txBody>
          <a:bodyPr wrap="none">
            <a:prstTxWarp prst="textPlain">
              <a:avLst/>
            </a:prstTxWarp>
            <a:spAutoFit/>
          </a:bodyPr>
          <a:lstStyle/>
          <a:p>
            <a:pPr algn="ctr" defTabSz="914126">
              <a:defRPr/>
            </a:pPr>
            <a:r>
              <a:rPr lang="en-US" sz="4799" b="1" dirty="0" err="1">
                <a:solidFill>
                  <a:srgbClr val="00B050"/>
                </a:solidFill>
              </a:rPr>
              <a:t>Bài</a:t>
            </a:r>
            <a:r>
              <a:rPr lang="en-US" sz="4799" b="1" dirty="0">
                <a:solidFill>
                  <a:srgbClr val="00B050"/>
                </a:solidFill>
              </a:rPr>
              <a:t> 1</a:t>
            </a:r>
            <a:r>
              <a:rPr lang="vi-VN" sz="4799" b="1" dirty="0">
                <a:solidFill>
                  <a:srgbClr val="00B050"/>
                </a:solidFill>
              </a:rPr>
              <a:t>8</a:t>
            </a:r>
            <a:r>
              <a:rPr lang="en-US" sz="4799" b="1" dirty="0">
                <a:solidFill>
                  <a:srgbClr val="00B050"/>
                </a:solidFill>
              </a:rPr>
              <a:t> - </a:t>
            </a:r>
            <a:r>
              <a:rPr lang="en-US" sz="4799" b="1" dirty="0" err="1">
                <a:solidFill>
                  <a:srgbClr val="00B050"/>
                </a:solidFill>
              </a:rPr>
              <a:t>Tiết</a:t>
            </a:r>
            <a:r>
              <a:rPr lang="en-US" sz="4799" b="1" dirty="0">
                <a:solidFill>
                  <a:srgbClr val="00B050"/>
                </a:solidFill>
              </a:rPr>
              <a:t> 2</a:t>
            </a:r>
            <a:endParaRPr lang="vi-VN" sz="4799" b="1" dirty="0">
              <a:solidFill>
                <a:srgbClr val="00B050"/>
              </a:solidFill>
            </a:endParaRPr>
          </a:p>
        </p:txBody>
      </p:sp>
      <p:sp>
        <p:nvSpPr>
          <p:cNvPr id="8" name="TextBox 7">
            <a:extLst>
              <a:ext uri="{FF2B5EF4-FFF2-40B4-BE49-F238E27FC236}">
                <a16:creationId xmlns:a16="http://schemas.microsoft.com/office/drawing/2014/main" id="{7019BBC2-77E9-4080-9905-22B0376F9F5A}"/>
              </a:ext>
            </a:extLst>
          </p:cNvPr>
          <p:cNvSpPr txBox="1"/>
          <p:nvPr/>
        </p:nvSpPr>
        <p:spPr>
          <a:xfrm>
            <a:off x="2333625" y="1933575"/>
            <a:ext cx="7094852" cy="794954"/>
          </a:xfrm>
          <a:prstGeom prst="rect">
            <a:avLst/>
          </a:prstGeom>
          <a:noFill/>
        </p:spPr>
        <p:txBody>
          <a:bodyPr wrap="square" rtlCol="0">
            <a:prstTxWarp prst="textChevron">
              <a:avLst/>
            </a:prstTxWarp>
            <a:spAutoFit/>
          </a:bodyPr>
          <a:lstStyle/>
          <a:p>
            <a:pPr defTabSz="914126">
              <a:defRPr/>
            </a:pPr>
            <a:r>
              <a:rPr lang="en-US" sz="5998" b="1" dirty="0" err="1">
                <a:ln w="22225">
                  <a:solidFill>
                    <a:srgbClr val="ED7D31"/>
                  </a:solidFill>
                  <a:prstDash val="solid"/>
                </a:ln>
                <a:solidFill>
                  <a:srgbClr val="FFFF00"/>
                </a:solidFill>
              </a:rPr>
              <a:t>Tự</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nhiên</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và</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xã</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hội</a:t>
            </a:r>
            <a:endParaRPr lang="vi-VN" sz="5998" b="1" dirty="0">
              <a:ln w="22225">
                <a:solidFill>
                  <a:srgbClr val="ED7D31"/>
                </a:solidFill>
                <a:prstDash val="solid"/>
              </a:ln>
              <a:solidFill>
                <a:srgbClr val="FFFF00"/>
              </a:solidFill>
            </a:endParaRPr>
          </a:p>
        </p:txBody>
      </p:sp>
      <p:pic>
        <p:nvPicPr>
          <p:cNvPr id="3" name="Picture 2">
            <a:extLst>
              <a:ext uri="{FF2B5EF4-FFF2-40B4-BE49-F238E27FC236}">
                <a16:creationId xmlns:a16="http://schemas.microsoft.com/office/drawing/2014/main" id="{9A671C21-C937-4A56-95D6-0BDE5DF0DCAA}"/>
              </a:ext>
            </a:extLst>
          </p:cNvPr>
          <p:cNvPicPr>
            <a:picLocks noChangeAspect="1"/>
          </p:cNvPicPr>
          <p:nvPr/>
        </p:nvPicPr>
        <p:blipFill>
          <a:blip r:embed="rId5"/>
          <a:stretch>
            <a:fillRect/>
          </a:stretch>
        </p:blipFill>
        <p:spPr>
          <a:xfrm>
            <a:off x="2386289" y="3675463"/>
            <a:ext cx="6809822" cy="10120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31" presetClass="entr" presetSubtype="0" fill="hold" nodeType="withEffect">
                                  <p:stCondLst>
                                    <p:cond delay="25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3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id="{AC16686C-7180-441A-BDB3-5BB060CDA990}"/>
              </a:ext>
            </a:extLst>
          </p:cNvPr>
          <p:cNvSpPr txBox="1"/>
          <p:nvPr/>
        </p:nvSpPr>
        <p:spPr>
          <a:xfrm>
            <a:off x="971550" y="413641"/>
            <a:ext cx="10582275" cy="707886"/>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Chỉ</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thức</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ăn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sơ</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dưới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đây</a:t>
            </a:r>
            <a:endPar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15D31053-61D7-47B6-917A-5BBC1CA99E43}"/>
              </a:ext>
            </a:extLst>
          </p:cNvPr>
          <p:cNvPicPr>
            <a:picLocks noChangeAspect="1"/>
          </p:cNvPicPr>
          <p:nvPr/>
        </p:nvPicPr>
        <p:blipFill>
          <a:blip r:embed="rId2"/>
          <a:stretch>
            <a:fillRect/>
          </a:stretch>
        </p:blipFill>
        <p:spPr>
          <a:xfrm>
            <a:off x="561975" y="1624012"/>
            <a:ext cx="5570142" cy="4541329"/>
          </a:xfrm>
          <a:prstGeom prst="rect">
            <a:avLst/>
          </a:prstGeom>
        </p:spPr>
      </p:pic>
      <p:sp>
        <p:nvSpPr>
          <p:cNvPr id="9" name="Speech Bubble: Rectangle with Corners Rounded 8">
            <a:extLst>
              <a:ext uri="{FF2B5EF4-FFF2-40B4-BE49-F238E27FC236}">
                <a16:creationId xmlns:a16="http://schemas.microsoft.com/office/drawing/2014/main" id="{86371FB2-E2AF-4205-A297-A14D065F43FE}"/>
              </a:ext>
            </a:extLst>
          </p:cNvPr>
          <p:cNvSpPr/>
          <p:nvPr/>
        </p:nvSpPr>
        <p:spPr>
          <a:xfrm>
            <a:off x="5867400" y="1495424"/>
            <a:ext cx="6219825" cy="3381376"/>
          </a:xfrm>
          <a:prstGeom prst="wedgeRoundRectCallout">
            <a:avLst>
              <a:gd name="adj1" fmla="val -54382"/>
              <a:gd name="adj2" fmla="val 61781"/>
              <a:gd name="adj3" fmla="val 16667"/>
            </a:avLst>
          </a:prstGeom>
          <a:solidFill>
            <a:schemeClr val="bg1"/>
          </a:solid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b"/>
          <a:lstStyle/>
          <a:p>
            <a:pPr lvl="0" algn="just">
              <a:defRPr/>
            </a:pPr>
            <a:r>
              <a:rPr lang="vi-VN" sz="4000" dirty="0">
                <a:solidFill>
                  <a:prstClr val="black"/>
                </a:solidFill>
                <a:latin typeface="Calibri" panose="020F0502020204030204"/>
                <a:cs typeface="Times New Roman" panose="02020603050405020304" pitchFamily="18" charset="0"/>
              </a:rPr>
              <a:t>Quá trình tiêu hóa diễn ra từ miệng đến tuyến nước bọt, thực quản, dạ dày gan, túi mật, tụy, ruột non, ruột già và đến hậu môn.</a:t>
            </a:r>
            <a:endPar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FA55B9-173B-4580-A61B-9FC44EF2E821}"/>
              </a:ext>
            </a:extLst>
          </p:cNvPr>
          <p:cNvSpPr/>
          <p:nvPr/>
        </p:nvSpPr>
        <p:spPr>
          <a:xfrm>
            <a:off x="225287" y="341243"/>
            <a:ext cx="11741426"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Box 16">
            <a:extLst>
              <a:ext uri="{FF2B5EF4-FFF2-40B4-BE49-F238E27FC236}">
                <a16:creationId xmlns:a16="http://schemas.microsoft.com/office/drawing/2014/main" id="{963151CA-1344-4102-87D0-06429611C94D}"/>
              </a:ext>
            </a:extLst>
          </p:cNvPr>
          <p:cNvSpPr txBox="1"/>
          <p:nvPr/>
        </p:nvSpPr>
        <p:spPr>
          <a:xfrm>
            <a:off x="495300" y="156466"/>
            <a:ext cx="11029950" cy="1077218"/>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2. </a:t>
            </a:r>
            <a:r>
              <a:rPr lang="vi-VN"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Hãy trình bày chức năng các bộ phận của cơ quan tiêu hóa thông qua sơ đồ tiêu hóa thức ăn.</a:t>
            </a:r>
            <a:endParaRPr kumimoji="0" lang="en-US" sz="32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27DC6130-AB24-4993-B74A-271F382489DA}"/>
              </a:ext>
            </a:extLst>
          </p:cNvPr>
          <p:cNvPicPr>
            <a:picLocks noChangeAspect="1"/>
          </p:cNvPicPr>
          <p:nvPr/>
        </p:nvPicPr>
        <p:blipFill>
          <a:blip r:embed="rId2"/>
          <a:stretch>
            <a:fillRect/>
          </a:stretch>
        </p:blipFill>
        <p:spPr>
          <a:xfrm>
            <a:off x="3062287" y="1395412"/>
            <a:ext cx="5400675" cy="5057775"/>
          </a:xfrm>
          <a:prstGeom prst="rect">
            <a:avLst/>
          </a:prstGeom>
        </p:spPr>
      </p:pic>
    </p:spTree>
    <p:extLst>
      <p:ext uri="{BB962C8B-B14F-4D97-AF65-F5344CB8AC3E}">
        <p14:creationId xmlns:p14="http://schemas.microsoft.com/office/powerpoint/2010/main" val="76516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F1206C-4E73-4401-AE0D-5EE2E45D914B}"/>
              </a:ext>
            </a:extLst>
          </p:cNvPr>
          <p:cNvPicPr>
            <a:picLocks noChangeAspect="1"/>
          </p:cNvPicPr>
          <p:nvPr/>
        </p:nvPicPr>
        <p:blipFill>
          <a:blip r:embed="rId4"/>
          <a:stretch>
            <a:fillRect/>
          </a:stretch>
        </p:blipFill>
        <p:spPr>
          <a:xfrm>
            <a:off x="5596607" y="761567"/>
            <a:ext cx="6523285"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id="{24163F9E-60E1-4438-AA6C-F20D462FA238}"/>
              </a:ext>
            </a:extLst>
          </p:cNvPr>
          <p:cNvPicPr>
            <a:picLocks noChangeAspect="1"/>
          </p:cNvPicPr>
          <p:nvPr/>
        </p:nvPicPr>
        <p:blipFill>
          <a:blip r:embed="rId2"/>
          <a:stretch>
            <a:fillRect/>
          </a:stretch>
        </p:blipFill>
        <p:spPr>
          <a:xfrm>
            <a:off x="2600900" y="464234"/>
            <a:ext cx="7075918" cy="5400675"/>
          </a:xfrm>
          <a:prstGeom prst="rect">
            <a:avLst/>
          </a:prstGeom>
          <a:noFill/>
          <a:ln w="9525">
            <a:noFill/>
          </a:ln>
        </p:spPr>
      </p:pic>
      <p:sp>
        <p:nvSpPr>
          <p:cNvPr id="3" name="Text Box 4">
            <a:extLst>
              <a:ext uri="{FF2B5EF4-FFF2-40B4-BE49-F238E27FC236}">
                <a16:creationId xmlns:a16="http://schemas.microsoft.com/office/drawing/2014/main" id="{356A911B-3775-4999-AFCC-0AE43DDC969C}"/>
              </a:ext>
            </a:extLst>
          </p:cNvPr>
          <p:cNvSpPr txBox="1"/>
          <p:nvPr/>
        </p:nvSpPr>
        <p:spPr>
          <a:xfrm>
            <a:off x="3314700" y="2461895"/>
            <a:ext cx="5657849" cy="1631214"/>
          </a:xfrm>
          <a:prstGeom prst="rect">
            <a:avLst/>
          </a:prstGeom>
          <a:noFill/>
          <a:ln w="9525">
            <a:noFill/>
          </a:ln>
        </p:spPr>
        <p:txBody>
          <a:bodyPr wrap="square" lIns="91438" tIns="45719" rIns="91438" bIns="4571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cs typeface="Times New Roman" panose="02020603050405020304" pitchFamily="18" charset="0"/>
              </a:rPr>
              <a:t>T</a:t>
            </a: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rò chơi</a:t>
            </a:r>
            <a:endParaRPr lang="en-US" altLang="en-US" sz="4000" b="1" dirty="0">
              <a:solidFill>
                <a:srgbClr val="0070C0"/>
              </a:solidFill>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“Đó là bộ phận nào?”</a:t>
            </a:r>
            <a:endParaRPr kumimoji="0" lang="en-US" altLang="en-US" sz="4000" b="1" i="0" u="none" strike="noStrike" kern="1200" cap="none" spc="0" normalizeH="0" baseline="0" noProof="0" dirty="0">
              <a:ln>
                <a:noFill/>
              </a:ln>
              <a:solidFill>
                <a:srgbClr val="FF0000"/>
              </a:solidFill>
              <a:effectLst/>
              <a:uLnTx/>
              <a:uFillTx/>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3C9353B9-08E7-494D-AD79-724EF9020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id="{94A9293C-3DA6-44BA-8C2D-F7AEAA2855C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01146 -0.03055 L -2.08333E-6 2.59259E-6 " pathEditMode="relative" rAng="0" ptsTypes="AA">
                                      <p:cBhvr>
                                        <p:cTn id="20" dur="2000" fill="hold"/>
                                        <p:tgtEl>
                                          <p:spTgt spid="4"/>
                                        </p:tgtEl>
                                        <p:attrNameLst>
                                          <p:attrName>ppt_x</p:attrName>
                                          <p:attrName>ppt_y</p:attrName>
                                        </p:attrNameLst>
                                      </p:cBhvr>
                                      <p:rCtr x="-299" y="2801"/>
                                    </p:animMotion>
                                  </p:childTnLst>
                                </p:cTn>
                              </p:par>
                              <p:par>
                                <p:cTn id="21" presetID="42" presetClass="path" presetSubtype="0" accel="50000" decel="50000" fill="hold" nodeType="withEffect">
                                  <p:stCondLst>
                                    <p:cond delay="0"/>
                                  </p:stCondLst>
                                  <p:childTnLst>
                                    <p:animMotion origin="layout" path="M -0.00742 -0.05255 L 4.58333E-6 1.48148E-6 " pathEditMode="relative" rAng="0" ptsTypes="AA">
                                      <p:cBhvr>
                                        <p:cTn id="22" dur="2000" fill="hold"/>
                                        <p:tgtEl>
                                          <p:spTgt spid="5"/>
                                        </p:tgtEl>
                                        <p:attrNameLst>
                                          <p:attrName>ppt_x</p:attrName>
                                          <p:attrName>ppt_y</p:attrName>
                                        </p:attrNameLst>
                                      </p:cBhvr>
                                      <p:rCtr x="1237" y="2315"/>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id="{279D30CF-05FC-4F31-A451-50EC25846686}"/>
              </a:ext>
            </a:extLst>
          </p:cNvPr>
          <p:cNvSpPr txBox="1"/>
          <p:nvPr/>
        </p:nvSpPr>
        <p:spPr>
          <a:xfrm>
            <a:off x="1669073" y="707026"/>
            <a:ext cx="9916640" cy="4655442"/>
          </a:xfrm>
          <a:prstGeom prst="rect">
            <a:avLst/>
          </a:prstGeom>
          <a:noFill/>
        </p:spPr>
        <p:txBody>
          <a:bodyPr wrap="square">
            <a:spAutoFit/>
          </a:bodyPr>
          <a:lstStyle/>
          <a:p>
            <a:pPr marL="0" marR="0" lvl="0" indent="0" algn="ctr" defTabSz="685800" rtl="0" eaLnBrk="1" fontAlgn="auto" latinLnBrk="0" hangingPunct="1">
              <a:lnSpc>
                <a:spcPct val="115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Luật chơi: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6858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 bạn được phân vai nói về chức năng từng bộ phận của cơ quan tiêu hóa, các bạn khác thi trả lời bộ phận đó là gì, ai trả lời nhanh, đúng được khen thưởng.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2502759"/>
            <a:ext cx="2580134" cy="4910915"/>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id="{57EABE8D-DE48-44B0-AB6A-95D316888A2D}"/>
              </a:ext>
            </a:extLst>
          </p:cNvPr>
          <p:cNvPicPr>
            <a:picLocks noChangeAspect="1"/>
          </p:cNvPicPr>
          <p:nvPr/>
        </p:nvPicPr>
        <p:blipFill>
          <a:blip r:embed="rId2"/>
          <a:stretch>
            <a:fillRect/>
          </a:stretch>
        </p:blipFill>
        <p:spPr>
          <a:xfrm>
            <a:off x="9758045" y="3408680"/>
            <a:ext cx="1847850" cy="3444875"/>
          </a:xfrm>
          <a:prstGeom prst="rect">
            <a:avLst/>
          </a:prstGeom>
        </p:spPr>
      </p:pic>
      <p:pic>
        <p:nvPicPr>
          <p:cNvPr id="7" name="Content Placeholder 12" descr="Picture9">
            <a:extLst>
              <a:ext uri="{FF2B5EF4-FFF2-40B4-BE49-F238E27FC236}">
                <a16:creationId xmlns:a16="http://schemas.microsoft.com/office/drawing/2014/main" id="{77D7CE29-82E4-4222-B802-A642EFCF7450}"/>
              </a:ext>
            </a:extLst>
          </p:cNvPr>
          <p:cNvPicPr>
            <a:picLocks noChangeAspect="1"/>
          </p:cNvPicPr>
          <p:nvPr/>
        </p:nvPicPr>
        <p:blipFill>
          <a:blip r:embed="rId3"/>
          <a:stretch>
            <a:fillRect/>
          </a:stretch>
        </p:blipFill>
        <p:spPr>
          <a:xfrm flipH="1">
            <a:off x="833755" y="2615040"/>
            <a:ext cx="2379980" cy="3984403"/>
          </a:xfrm>
          <a:prstGeom prst="rect">
            <a:avLst/>
          </a:prstGeom>
        </p:spPr>
      </p:pic>
      <p:grpSp>
        <p:nvGrpSpPr>
          <p:cNvPr id="8" name="Group 7">
            <a:extLst>
              <a:ext uri="{FF2B5EF4-FFF2-40B4-BE49-F238E27FC236}">
                <a16:creationId xmlns:a16="http://schemas.microsoft.com/office/drawing/2014/main" id="{A8335AC3-938F-4D7A-9A98-33FECAE30CC3}"/>
              </a:ext>
            </a:extLst>
          </p:cNvPr>
          <p:cNvGrpSpPr/>
          <p:nvPr/>
        </p:nvGrpSpPr>
        <p:grpSpPr>
          <a:xfrm>
            <a:off x="7298690" y="483235"/>
            <a:ext cx="4229735" cy="2678430"/>
            <a:chOff x="9759" y="923"/>
            <a:chExt cx="6661" cy="4218"/>
          </a:xfrm>
        </p:grpSpPr>
        <p:sp>
          <p:nvSpPr>
            <p:cNvPr id="9" name="Cloud 8">
              <a:extLst>
                <a:ext uri="{FF2B5EF4-FFF2-40B4-BE49-F238E27FC236}">
                  <a16:creationId xmlns:a16="http://schemas.microsoft.com/office/drawing/2014/main" id="{E516ACBB-B93D-4D6A-A73D-98991C250537}"/>
                </a:ext>
              </a:extLst>
            </p:cNvPr>
            <p:cNvSpPr/>
            <p:nvPr/>
          </p:nvSpPr>
          <p:spPr>
            <a:xfrm>
              <a:off x="9759" y="923"/>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0" name="Text Box 21">
              <a:extLst>
                <a:ext uri="{FF2B5EF4-FFF2-40B4-BE49-F238E27FC236}">
                  <a16:creationId xmlns:a16="http://schemas.microsoft.com/office/drawing/2014/main" id="{3A8A2787-8E66-4C40-A09E-93EE82A409D3}"/>
                </a:ext>
              </a:extLst>
            </p:cNvPr>
            <p:cNvSpPr txBox="1"/>
            <p:nvPr/>
          </p:nvSpPr>
          <p:spPr>
            <a:xfrm>
              <a:off x="10309" y="1506"/>
              <a:ext cx="5561" cy="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Bộ</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phận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nhào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trộn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thức</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ăn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thành</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dạng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lỏng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a:t>
              </a:r>
              <a:endPar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endParaRPr>
            </a:p>
          </p:txBody>
        </p:sp>
      </p:grpSp>
      <p:grpSp>
        <p:nvGrpSpPr>
          <p:cNvPr id="11" name="Group 10">
            <a:extLst>
              <a:ext uri="{FF2B5EF4-FFF2-40B4-BE49-F238E27FC236}">
                <a16:creationId xmlns:a16="http://schemas.microsoft.com/office/drawing/2014/main" id="{F9BD1D0D-0CB4-4972-A403-22E02BCE2782}"/>
              </a:ext>
            </a:extLst>
          </p:cNvPr>
          <p:cNvGrpSpPr/>
          <p:nvPr/>
        </p:nvGrpSpPr>
        <p:grpSpPr>
          <a:xfrm>
            <a:off x="1335405" y="1857375"/>
            <a:ext cx="4528185" cy="1132840"/>
            <a:chOff x="2103" y="1116"/>
            <a:chExt cx="7131" cy="3593"/>
          </a:xfrm>
        </p:grpSpPr>
        <p:sp>
          <p:nvSpPr>
            <p:cNvPr id="12" name="Rounded Rectangular Callout 18">
              <a:extLst>
                <a:ext uri="{FF2B5EF4-FFF2-40B4-BE49-F238E27FC236}">
                  <a16:creationId xmlns:a16="http://schemas.microsoft.com/office/drawing/2014/main" id="{E7B35E78-E2F5-4FCB-9352-773EA4254DF5}"/>
                </a:ext>
              </a:extLst>
            </p:cNvPr>
            <p:cNvSpPr/>
            <p:nvPr/>
          </p:nvSpPr>
          <p:spPr>
            <a:xfrm>
              <a:off x="2103" y="1116"/>
              <a:ext cx="7131" cy="3593"/>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mn-cs"/>
              </a:endParaRPr>
            </a:p>
          </p:txBody>
        </p:sp>
        <p:sp>
          <p:nvSpPr>
            <p:cNvPr id="13" name="Text Box 23">
              <a:extLst>
                <a:ext uri="{FF2B5EF4-FFF2-40B4-BE49-F238E27FC236}">
                  <a16:creationId xmlns:a16="http://schemas.microsoft.com/office/drawing/2014/main" id="{9D76E35E-89E6-4F11-A0A6-7F31244F2EC7}"/>
                </a:ext>
              </a:extLst>
            </p:cNvPr>
            <p:cNvSpPr txBox="1"/>
            <p:nvPr/>
          </p:nvSpPr>
          <p:spPr>
            <a:xfrm>
              <a:off x="2321" y="1344"/>
              <a:ext cx="6890" cy="1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Đó</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là</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dạ</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dày</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54E7A22-8674-41DC-995C-969E4D352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flipH="1">
            <a:off x="-209550" y="4240849"/>
            <a:ext cx="2486025" cy="259700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2923C45-CC7E-4B7B-8679-9ED439BA6C29}"/>
              </a:ext>
            </a:extLst>
          </p:cNvPr>
          <p:cNvSpPr/>
          <p:nvPr/>
        </p:nvSpPr>
        <p:spPr>
          <a:xfrm>
            <a:off x="642068" y="133351"/>
            <a:ext cx="10907864" cy="1371600"/>
          </a:xfrm>
          <a:prstGeom prst="wedgeRoundRectCallout">
            <a:avLst>
              <a:gd name="adj1" fmla="val -41576"/>
              <a:gd name="adj2" fmla="val 98063"/>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Nhớ</a:t>
            </a:r>
            <a:r>
              <a:rPr lang="en-US" sz="3600" b="1" dirty="0">
                <a:solidFill>
                  <a:srgbClr val="002060"/>
                </a:solidFill>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lại việc ăn, uống và thải bã của từng em trong 3 ngày gần đây nhất và hoàn thành bảng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541AF1F5-72AF-43D9-9173-AAAE6A55E7F8}"/>
              </a:ext>
            </a:extLst>
          </p:cNvPr>
          <p:cNvPicPr>
            <a:picLocks noChangeAspect="1"/>
          </p:cNvPicPr>
          <p:nvPr/>
        </p:nvPicPr>
        <p:blipFill>
          <a:blip r:embed="rId3"/>
          <a:stretch>
            <a:fillRect/>
          </a:stretch>
        </p:blipFill>
        <p:spPr>
          <a:xfrm>
            <a:off x="2319337" y="2347912"/>
            <a:ext cx="9226339" cy="2630488"/>
          </a:xfrm>
          <a:prstGeom prst="rect">
            <a:avLst/>
          </a:prstGeom>
        </p:spPr>
      </p:pic>
    </p:spTree>
    <p:extLst>
      <p:ext uri="{BB962C8B-B14F-4D97-AF65-F5344CB8AC3E}">
        <p14:creationId xmlns:p14="http://schemas.microsoft.com/office/powerpoint/2010/main" val="63053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28B1453-DCF8-4583-996D-E3A991640F9A}"/>
              </a:ext>
            </a:extLst>
          </p:cNvPr>
          <p:cNvSpPr txBox="1"/>
          <p:nvPr/>
        </p:nvSpPr>
        <p:spPr>
          <a:xfrm>
            <a:off x="5420141" y="4598514"/>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id="{C44DD32D-FCEC-4504-B0A7-7FE32DF1285D}"/>
              </a:ext>
            </a:extLst>
          </p:cNvPr>
          <p:cNvPicPr>
            <a:picLocks noChangeAspect="1"/>
          </p:cNvPicPr>
          <p:nvPr/>
        </p:nvPicPr>
        <p:blipFill>
          <a:blip r:embed="rId7"/>
          <a:stretch>
            <a:fillRect/>
          </a:stretch>
        </p:blipFill>
        <p:spPr>
          <a:xfrm>
            <a:off x="4039569" y="879249"/>
            <a:ext cx="4017612"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1488F388-A8D8-46B7-8CBA-10CCF3EF7F98}"/>
              </a:ext>
            </a:extLst>
          </p:cNvPr>
          <p:cNvPicPr>
            <a:picLocks noChangeAspect="1"/>
          </p:cNvPicPr>
          <p:nvPr/>
        </p:nvPicPr>
        <p:blipFill>
          <a:blip r:embed="rId2"/>
          <a:stretch>
            <a:fillRect/>
          </a:stretch>
        </p:blipFill>
        <p:spPr>
          <a:xfrm>
            <a:off x="0" y="2164703"/>
            <a:ext cx="12230100" cy="4712348"/>
          </a:xfrm>
          <a:prstGeom prst="rect">
            <a:avLst/>
          </a:prstGeom>
        </p:spPr>
      </p:pic>
      <p:sp>
        <p:nvSpPr>
          <p:cNvPr id="4" name="任意多边形: 形状 40">
            <a:extLst>
              <a:ext uri="{FF2B5EF4-FFF2-40B4-BE49-F238E27FC236}">
                <a16:creationId xmlns:a16="http://schemas.microsoft.com/office/drawing/2014/main" id="{D7C664DE-BAE9-4FC2-AA85-D37E4ABA31E8}"/>
              </a:ext>
            </a:extLst>
          </p:cNvPr>
          <p:cNvSpPr/>
          <p:nvPr/>
        </p:nvSpPr>
        <p:spPr>
          <a:xfrm>
            <a:off x="136634" y="1745398"/>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5" name="TextBox 4">
            <a:extLst>
              <a:ext uri="{FF2B5EF4-FFF2-40B4-BE49-F238E27FC236}">
                <a16:creationId xmlns:a16="http://schemas.microsoft.com/office/drawing/2014/main" id="{2E65867E-ECD3-4CA3-BE91-8008CB65B531}"/>
              </a:ext>
            </a:extLst>
          </p:cNvPr>
          <p:cNvSpPr txBox="1"/>
          <p:nvPr/>
        </p:nvSpPr>
        <p:spPr>
          <a:xfrm>
            <a:off x="1349608" y="2272516"/>
            <a:ext cx="10257514" cy="1305165"/>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Chỉ và nói tên các bộ phận chính của cơ quan tiêu hóa trong cơ thể người.</a:t>
            </a:r>
          </a:p>
        </p:txBody>
      </p:sp>
      <p:pic>
        <p:nvPicPr>
          <p:cNvPr id="6" name="Picture 5">
            <a:extLst>
              <a:ext uri="{FF2B5EF4-FFF2-40B4-BE49-F238E27FC236}">
                <a16:creationId xmlns:a16="http://schemas.microsoft.com/office/drawing/2014/main" id="{872ED6C0-85F1-4470-AD37-79E33EECB140}"/>
              </a:ext>
            </a:extLst>
          </p:cNvPr>
          <p:cNvPicPr>
            <a:picLocks noChangeAspect="1"/>
          </p:cNvPicPr>
          <p:nvPr/>
        </p:nvPicPr>
        <p:blipFill>
          <a:blip r:embed="rId3"/>
          <a:stretch>
            <a:fillRect/>
          </a:stretch>
        </p:blipFill>
        <p:spPr>
          <a:xfrm>
            <a:off x="594507" y="2427258"/>
            <a:ext cx="764626" cy="727133"/>
          </a:xfrm>
          <a:prstGeom prst="rect">
            <a:avLst/>
          </a:prstGeom>
        </p:spPr>
      </p:pic>
      <p:pic>
        <p:nvPicPr>
          <p:cNvPr id="7" name="Picture 6">
            <a:extLst>
              <a:ext uri="{FF2B5EF4-FFF2-40B4-BE49-F238E27FC236}">
                <a16:creationId xmlns:a16="http://schemas.microsoft.com/office/drawing/2014/main" id="{0C76056D-A698-4BDE-A01C-6695C18CED3E}"/>
              </a:ext>
            </a:extLst>
          </p:cNvPr>
          <p:cNvPicPr>
            <a:picLocks noChangeAspect="1"/>
          </p:cNvPicPr>
          <p:nvPr/>
        </p:nvPicPr>
        <p:blipFill>
          <a:blip r:embed="rId4"/>
          <a:stretch>
            <a:fillRect/>
          </a:stretch>
        </p:blipFill>
        <p:spPr>
          <a:xfrm>
            <a:off x="2267240" y="337601"/>
            <a:ext cx="7655246" cy="1200703"/>
          </a:xfrm>
          <a:prstGeom prst="rect">
            <a:avLst/>
          </a:prstGeom>
        </p:spPr>
      </p:pic>
      <p:sp>
        <p:nvSpPr>
          <p:cNvPr id="8" name="TextBox 7">
            <a:extLst>
              <a:ext uri="{FF2B5EF4-FFF2-40B4-BE49-F238E27FC236}">
                <a16:creationId xmlns:a16="http://schemas.microsoft.com/office/drawing/2014/main" id="{E9A856DB-92D9-4B47-99C7-27B6BD2F07DD}"/>
              </a:ext>
            </a:extLst>
          </p:cNvPr>
          <p:cNvSpPr txBox="1"/>
          <p:nvPr/>
        </p:nvSpPr>
        <p:spPr>
          <a:xfrm>
            <a:off x="1263883" y="3815566"/>
            <a:ext cx="10257514" cy="1951496"/>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Nhận biết và trình bày được chức năng của các bộ phận của cơ quan tiêu hóa và chức năng của cơ quan tiêu hóa qua sự tiêu hóa thức ăn( ăn, uống, thải bã, ...) .</a:t>
            </a:r>
          </a:p>
        </p:txBody>
      </p:sp>
      <p:pic>
        <p:nvPicPr>
          <p:cNvPr id="9" name="Picture 8">
            <a:extLst>
              <a:ext uri="{FF2B5EF4-FFF2-40B4-BE49-F238E27FC236}">
                <a16:creationId xmlns:a16="http://schemas.microsoft.com/office/drawing/2014/main" id="{4DC3F000-C1AB-4B58-994C-2515C2D0C929}"/>
              </a:ext>
            </a:extLst>
          </p:cNvPr>
          <p:cNvPicPr>
            <a:picLocks noChangeAspect="1"/>
          </p:cNvPicPr>
          <p:nvPr/>
        </p:nvPicPr>
        <p:blipFill>
          <a:blip r:embed="rId3"/>
          <a:stretch>
            <a:fillRect/>
          </a:stretch>
        </p:blipFill>
        <p:spPr>
          <a:xfrm>
            <a:off x="556407" y="3951258"/>
            <a:ext cx="764626" cy="727133"/>
          </a:xfrm>
          <a:prstGeom prst="rect">
            <a:avLst/>
          </a:prstGeom>
        </p:spPr>
      </p:pic>
    </p:spTree>
    <p:extLst>
      <p:ext uri="{BB962C8B-B14F-4D97-AF65-F5344CB8AC3E}">
        <p14:creationId xmlns:p14="http://schemas.microsoft.com/office/powerpoint/2010/main" val="3542020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0BC6057-D5A5-4B8A-9B03-C1AA6512E5D9}"/>
              </a:ext>
            </a:extLst>
          </p:cNvPr>
          <p:cNvPicPr>
            <a:picLocks noChangeAspect="1"/>
          </p:cNvPicPr>
          <p:nvPr/>
        </p:nvPicPr>
        <p:blipFill>
          <a:blip r:embed="rId2"/>
          <a:stretch>
            <a:fillRect/>
          </a:stretch>
        </p:blipFill>
        <p:spPr>
          <a:xfrm>
            <a:off x="623887" y="833437"/>
            <a:ext cx="10710863" cy="5248449"/>
          </a:xfrm>
          <a:prstGeom prst="rect">
            <a:avLst/>
          </a:prstGeom>
        </p:spPr>
      </p:pic>
    </p:spTree>
    <p:extLst>
      <p:ext uri="{BB962C8B-B14F-4D97-AF65-F5344CB8AC3E}">
        <p14:creationId xmlns:p14="http://schemas.microsoft.com/office/powerpoint/2010/main" val="21575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91FCC5B-C0ED-424B-8185-B84A7CE2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87B28B-572A-4689-ACA9-0C108C5F4539}"/>
              </a:ext>
            </a:extLst>
          </p:cNvPr>
          <p:cNvPicPr>
            <a:picLocks noChangeAspect="1"/>
          </p:cNvPicPr>
          <p:nvPr/>
        </p:nvPicPr>
        <p:blipFill>
          <a:blip r:embed="rId3"/>
          <a:stretch>
            <a:fillRect/>
          </a:stretch>
        </p:blipFill>
        <p:spPr>
          <a:xfrm>
            <a:off x="1912098" y="0"/>
            <a:ext cx="8029128" cy="3694496"/>
          </a:xfrm>
          <a:prstGeom prst="rect">
            <a:avLst/>
          </a:prstGeom>
        </p:spPr>
      </p:pic>
    </p:spTree>
    <p:extLst>
      <p:ext uri="{BB962C8B-B14F-4D97-AF65-F5344CB8AC3E}">
        <p14:creationId xmlns:p14="http://schemas.microsoft.com/office/powerpoint/2010/main" val="33566238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id="{24A388B0-06EB-4CBA-A3CA-75F080F1F933}"/>
              </a:ext>
            </a:extLst>
          </p:cNvPr>
          <p:cNvSpPr/>
          <p:nvPr/>
        </p:nvSpPr>
        <p:spPr>
          <a:xfrm>
            <a:off x="2133600" y="4570217"/>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14:presetBounceEnd="62000">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14:bounceEnd="62000">
                                          <p:cBhvr additive="base">
                                            <p:cTn id="9"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2000">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14:bounceEnd="62000">
                                          <p:cBhvr additive="base">
                                            <p:cTn id="13"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2000">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14:bounceEnd="62000">
                                          <p:cBhvr additive="base">
                                            <p:cTn id="17"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14:presetBounceEnd="62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62000">
                                          <p:cBhvr additive="base">
                                            <p:cTn id="21"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par>
                                    <p:cTn id="31" presetID="2" presetClass="entr" presetSubtype="4" fill="hold" nodeType="withEffect" p14:presetBounceEnd="60000">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14:bounceEnd="60000">
                                          <p:cBhvr additive="base">
                                            <p:cTn id="33"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14:bounceEnd="60000">
                                          <p:cBhvr additive="base">
                                            <p:cTn id="37"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14:presetBounceEnd="48000">
                                      <p:stCondLst>
                                        <p:cond delay="0"/>
                                      </p:stCondLst>
                                      <p:childTnLst>
                                        <p:animMotion origin="layout" path="M 2.08333E-6 -1.48148E-6 L 0.20156 -0.00301 " pathEditMode="relative" rAng="0" ptsTypes="AA" p14:bounceEnd="48000">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cBhvr additive="base">
                                            <p:cTn id="9" dur="1500" fill="hold"/>
                                            <p:tgtEl>
                                              <p:spTgt spid="92"/>
                                            </p:tgtEl>
                                            <p:attrNameLst>
                                              <p:attrName>ppt_x</p:attrName>
                                            </p:attrNameLst>
                                          </p:cBhvr>
                                          <p:tavLst>
                                            <p:tav tm="0">
                                              <p:val>
                                                <p:strVal val="#ppt_x"/>
                                              </p:val>
                                            </p:tav>
                                            <p:tav tm="100000">
                                              <p:val>
                                                <p:strVal val="#ppt_x"/>
                                              </p:val>
                                            </p:tav>
                                          </p:tavLst>
                                        </p:anim>
                                        <p:anim calcmode="lin" valueType="num">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500" fill="hold"/>
                                            <p:tgtEl>
                                              <p:spTgt spid="94"/>
                                            </p:tgtEl>
                                            <p:attrNameLst>
                                              <p:attrName>ppt_x</p:attrName>
                                            </p:attrNameLst>
                                          </p:cBhvr>
                                          <p:tavLst>
                                            <p:tav tm="0">
                                              <p:val>
                                                <p:strVal val="#ppt_x"/>
                                              </p:val>
                                            </p:tav>
                                            <p:tav tm="100000">
                                              <p:val>
                                                <p:strVal val="#ppt_x"/>
                                              </p:val>
                                            </p:tav>
                                          </p:tavLst>
                                        </p:anim>
                                        <p:anim calcmode="lin" valueType="num">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1500" fill="hold"/>
                                            <p:tgtEl>
                                              <p:spTgt spid="86"/>
                                            </p:tgtEl>
                                            <p:attrNameLst>
                                              <p:attrName>ppt_x</p:attrName>
                                            </p:attrNameLst>
                                          </p:cBhvr>
                                          <p:tavLst>
                                            <p:tav tm="0">
                                              <p:val>
                                                <p:strVal val="#ppt_x"/>
                                              </p:val>
                                            </p:tav>
                                            <p:tav tm="100000">
                                              <p:val>
                                                <p:strVal val="#ppt_x"/>
                                              </p:val>
                                            </p:tav>
                                          </p:tavLst>
                                        </p:anim>
                                        <p:anim calcmode="lin" valueType="num">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1500" fill="hold"/>
                                            <p:tgtEl>
                                              <p:spTgt spid="85"/>
                                            </p:tgtEl>
                                            <p:attrNameLst>
                                              <p:attrName>ppt_x</p:attrName>
                                            </p:attrNameLst>
                                          </p:cBhvr>
                                          <p:tavLst>
                                            <p:tav tm="0">
                                              <p:val>
                                                <p:strVal val="1+#ppt_w/2"/>
                                              </p:val>
                                            </p:tav>
                                            <p:tav tm="100000">
                                              <p:val>
                                                <p:strVal val="#ppt_x"/>
                                              </p:val>
                                            </p:tav>
                                          </p:tavLst>
                                        </p:anim>
                                        <p:anim calcmode="lin" valueType="num">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par>
                                    <p:cTn id="31" presetID="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750" fill="hold"/>
                                            <p:tgtEl>
                                              <p:spTgt spid="98"/>
                                            </p:tgtEl>
                                            <p:attrNameLst>
                                              <p:attrName>ppt_x</p:attrName>
                                            </p:attrNameLst>
                                          </p:cBhvr>
                                          <p:tavLst>
                                            <p:tav tm="0">
                                              <p:val>
                                                <p:strVal val="#ppt_x"/>
                                              </p:val>
                                            </p:tav>
                                            <p:tav tm="100000">
                                              <p:val>
                                                <p:strVal val="#ppt_x"/>
                                              </p:val>
                                            </p:tav>
                                          </p:tavLst>
                                        </p:anim>
                                        <p:anim calcmode="lin" valueType="num">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750" fill="hold"/>
                                            <p:tgtEl>
                                              <p:spTgt spid="96"/>
                                            </p:tgtEl>
                                            <p:attrNameLst>
                                              <p:attrName>ppt_x</p:attrName>
                                            </p:attrNameLst>
                                          </p:cBhvr>
                                          <p:tavLst>
                                            <p:tav tm="0">
                                              <p:val>
                                                <p:strVal val="#ppt_x"/>
                                              </p:val>
                                            </p:tav>
                                            <p:tav tm="100000">
                                              <p:val>
                                                <p:strVal val="#ppt_x"/>
                                              </p:val>
                                            </p:tav>
                                          </p:tavLst>
                                        </p:anim>
                                        <p:anim calcmode="lin" valueType="num">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stCondLst>
                                        <p:cond delay="0"/>
                                      </p:stCondLst>
                                      <p:childTnLst>
                                        <p:animMotion origin="layout" path="M 2.08333E-6 -1.48148E-6 L 0.20156 -0.00301 " pathEditMode="relative" rAng="0" ptsTypes="AA">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1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4789635" y="2736708"/>
            <a:ext cx="52578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Trò</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chơi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gồm</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3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hỏi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trắc</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nghiệm</a:t>
            </a:r>
            <a:endPar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id="{654CC343-1D7B-4C04-A590-96E9F84E3720}"/>
              </a:ext>
            </a:extLst>
          </p:cNvPr>
          <p:cNvSpPr txBox="1"/>
          <p:nvPr/>
        </p:nvSpPr>
        <p:spPr>
          <a:xfrm>
            <a:off x="4575912" y="3427017"/>
            <a:ext cx="69991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màu đáp án:</a:t>
            </a:r>
          </a:p>
        </p:txBody>
      </p:sp>
      <p:grpSp>
        <p:nvGrpSpPr>
          <p:cNvPr id="96" name="Group 95">
            <a:extLst>
              <a:ext uri="{FF2B5EF4-FFF2-40B4-BE49-F238E27FC236}">
                <a16:creationId xmlns:a16="http://schemas.microsoft.com/office/drawing/2014/main" id="{1874A39E-A77B-48C4-B6D7-719B81AD5380}"/>
              </a:ext>
            </a:extLst>
          </p:cNvPr>
          <p:cNvGrpSpPr/>
          <p:nvPr/>
        </p:nvGrpSpPr>
        <p:grpSpPr>
          <a:xfrm>
            <a:off x="4648200" y="4572000"/>
            <a:ext cx="1552923" cy="954107"/>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id="{7CED4D03-5600-462A-B55E-D17FE6EDBE60}"/>
                </a:ext>
              </a:extLst>
            </p:cNvPr>
            <p:cNvSpPr txBox="1"/>
            <p:nvPr/>
          </p:nvSpPr>
          <p:spPr>
            <a:xfrm>
              <a:off x="4990246" y="4761479"/>
              <a:ext cx="86882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Cam</a:t>
              </a:r>
            </a:p>
          </p:txBody>
        </p:sp>
      </p:grpSp>
      <p:grpSp>
        <p:nvGrpSpPr>
          <p:cNvPr id="97" name="Group 96">
            <a:extLst>
              <a:ext uri="{FF2B5EF4-FFF2-40B4-BE49-F238E27FC236}">
                <a16:creationId xmlns:a16="http://schemas.microsoft.com/office/drawing/2014/main" id="{F5C7B07A-A340-4FC5-A28D-F348AAFB86F1}"/>
              </a:ext>
            </a:extLst>
          </p:cNvPr>
          <p:cNvGrpSpPr/>
          <p:nvPr/>
        </p:nvGrpSpPr>
        <p:grpSpPr>
          <a:xfrm>
            <a:off x="6365089" y="4572000"/>
            <a:ext cx="1552923" cy="954107"/>
            <a:chOff x="6365089" y="4572000"/>
            <a:chExt cx="1552923" cy="954107"/>
          </a:xfrm>
        </p:grpSpPr>
        <p:sp>
          <p:nvSpPr>
            <p:cNvPr id="84" name="Rectangle: Rounded Corners 83">
              <a:extLst>
                <a:ext uri="{FF2B5EF4-FFF2-40B4-BE49-F238E27FC236}">
                  <a16:creationId xmlns:a16="http://schemas.microsoft.com/office/drawing/2014/main"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id="{689B7B8F-0869-4218-BF92-E7123E0AFF47}"/>
                </a:ext>
              </a:extLst>
            </p:cNvPr>
            <p:cNvSpPr txBox="1"/>
            <p:nvPr/>
          </p:nvSpPr>
          <p:spPr>
            <a:xfrm>
              <a:off x="6719907" y="4672044"/>
              <a:ext cx="87043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dương</a:t>
              </a:r>
            </a:p>
          </p:txBody>
        </p:sp>
      </p:grpSp>
      <p:grpSp>
        <p:nvGrpSpPr>
          <p:cNvPr id="98" name="Group 97">
            <a:extLst>
              <a:ext uri="{FF2B5EF4-FFF2-40B4-BE49-F238E27FC236}">
                <a16:creationId xmlns:a16="http://schemas.microsoft.com/office/drawing/2014/main" id="{04A1F501-4ABC-4EFD-9A60-D1C3033105E1}"/>
              </a:ext>
            </a:extLst>
          </p:cNvPr>
          <p:cNvGrpSpPr/>
          <p:nvPr/>
        </p:nvGrpSpPr>
        <p:grpSpPr>
          <a:xfrm>
            <a:off x="8081978" y="4572000"/>
            <a:ext cx="1552923" cy="954107"/>
            <a:chOff x="8081978" y="4572000"/>
            <a:chExt cx="1552923" cy="954107"/>
          </a:xfrm>
        </p:grpSpPr>
        <p:sp>
          <p:nvSpPr>
            <p:cNvPr id="85" name="Rectangle: Rounded Corners 84">
              <a:extLst>
                <a:ext uri="{FF2B5EF4-FFF2-40B4-BE49-F238E27FC236}">
                  <a16:creationId xmlns:a16="http://schemas.microsoft.com/office/drawing/2014/main"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9DC425B9-F398-43A8-BD9D-023DD0061CAC}"/>
                </a:ext>
              </a:extLst>
            </p:cNvPr>
            <p:cNvSpPr txBox="1"/>
            <p:nvPr/>
          </p:nvSpPr>
          <p:spPr>
            <a:xfrm>
              <a:off x="8529860" y="4672044"/>
              <a:ext cx="65242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lá</a:t>
              </a:r>
            </a:p>
          </p:txBody>
        </p:sp>
      </p:grpSp>
      <p:grpSp>
        <p:nvGrpSpPr>
          <p:cNvPr id="99" name="Group 98">
            <a:extLst>
              <a:ext uri="{FF2B5EF4-FFF2-40B4-BE49-F238E27FC236}">
                <a16:creationId xmlns:a16="http://schemas.microsoft.com/office/drawing/2014/main" id="{A9F6D6F4-A214-4F08-B79C-3321773AC747}"/>
              </a:ext>
            </a:extLst>
          </p:cNvPr>
          <p:cNvGrpSpPr/>
          <p:nvPr/>
        </p:nvGrpSpPr>
        <p:grpSpPr>
          <a:xfrm>
            <a:off x="9798867" y="4572000"/>
            <a:ext cx="1552923" cy="954107"/>
            <a:chOff x="9798867" y="4572000"/>
            <a:chExt cx="1552923" cy="954107"/>
          </a:xfrm>
        </p:grpSpPr>
        <p:sp>
          <p:nvSpPr>
            <p:cNvPr id="86" name="Rectangle: Rounded Corners 85">
              <a:extLst>
                <a:ext uri="{FF2B5EF4-FFF2-40B4-BE49-F238E27FC236}">
                  <a16:creationId xmlns:a16="http://schemas.microsoft.com/office/drawing/2014/main"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4" name="TextBox 93">
              <a:extLst>
                <a:ext uri="{FF2B5EF4-FFF2-40B4-BE49-F238E27FC236}">
                  <a16:creationId xmlns:a16="http://schemas.microsoft.com/office/drawing/2014/main" id="{B2323BC0-2B71-4E70-B542-6EF0A07065A5}"/>
                </a:ext>
              </a:extLst>
            </p:cNvPr>
            <p:cNvSpPr txBox="1"/>
            <p:nvPr/>
          </p:nvSpPr>
          <p:spPr>
            <a:xfrm>
              <a:off x="10329981" y="4772054"/>
              <a:ext cx="54822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Đỏ</a:t>
              </a:r>
            </a:p>
          </p:txBody>
        </p:sp>
      </p:grpSp>
      <p:sp>
        <p:nvSpPr>
          <p:cNvPr id="95" name="TextBox 94">
            <a:extLst>
              <a:ext uri="{FF2B5EF4-FFF2-40B4-BE49-F238E27FC236}">
                <a16:creationId xmlns:a16="http://schemas.microsoft.com/office/drawing/2014/main" id="{806C6907-6F3F-4076-9E0A-D88C210EB6B2}"/>
              </a:ext>
            </a:extLst>
          </p:cNvPr>
          <p:cNvSpPr txBox="1"/>
          <p:nvPr/>
        </p:nvSpPr>
        <p:spPr>
          <a:xfrm>
            <a:off x="5012162" y="5757863"/>
            <a:ext cx="601491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thời</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1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phút</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để</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thẻ</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màu</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nhé</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100" name="Picture 99">
            <a:extLst>
              <a:ext uri="{FF2B5EF4-FFF2-40B4-BE49-F238E27FC236}">
                <a16:creationId xmlns:a16="http://schemas.microsoft.com/office/drawing/2014/main"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gan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tim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thận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hậu môn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quan tiêu hóa gồm: Miệng, thực quản, dạ dày, ruột non, ruột già và....</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Mình thích màu này!</a:t>
              </a:r>
              <a:endParaRPr kumimoji="0" lang="en-US" sz="9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546410" y="3075428"/>
              <a:ext cx="419755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25 cm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473820" y="4981628"/>
              <a:ext cx="427015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dm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533562" y="5059985"/>
              <a:ext cx="4186103" cy="1575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spc="-150" dirty="0">
                  <a:solidFill>
                    <a:srgbClr val="FFFFFF"/>
                  </a:solidFill>
                  <a:latin typeface="Calibri" panose="020F0502020204030204" pitchFamily="34" charset="0"/>
                  <a:cs typeface="Calibri" panose="020F0502020204030204" pitchFamily="34" charset="0"/>
                </a:rPr>
                <a:t>25 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37142" y="3391411"/>
              <a:ext cx="4382523" cy="1044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mm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467433" y="484919"/>
              <a:ext cx="8992015"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Thực</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quản</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ống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dài</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khoảng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Yeahhh</a:t>
              </a:r>
              <a:r>
                <a:rPr kumimoji="0" lang="en-US" sz="28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Đúng</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rồi</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Mình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thích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màu</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này</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endParaRPr kumimoji="0" lang="en-US" sz="9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7000">
                                      <p:stCondLst>
                                        <p:cond delay="0"/>
                                      </p:stCondLst>
                                      <p:childTnLst>
                                        <p:animMotion origin="layout" path="M 1.45833E-6 4.07407E-6 L 0.60325 0.0581 " pathEditMode="relative" rAng="0" ptsTypes="AA" p14:bounceEnd="57000">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57000">
                                      <p:stCondLst>
                                        <p:cond delay="0"/>
                                      </p:stCondLst>
                                      <p:childTnLst>
                                        <p:animMotion origin="layout" path="M 1.45833E-6 4.07407E-6 L 0.60325 0.05208 " pathEditMode="relative" rAng="0" ptsTypes="AA" p14:bounceEnd="57000">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14:presetBounceEnd="65000">
                                      <p:stCondLst>
                                        <p:cond delay="0"/>
                                      </p:stCondLst>
                                      <p:childTnLst>
                                        <p:animMotion origin="layout" path="M 4.16667E-6 3.7037E-7 L 0.34882 0.0412 " pathEditMode="relative" rAng="0" ptsTypes="AA" p14:bounceEnd="65000">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5000">
                                      <p:stCondLst>
                                        <p:cond delay="0"/>
                                      </p:stCondLst>
                                      <p:childTnLst>
                                        <p:animMotion origin="layout" path="M 1.45833E-6 4.07407E-6 L 0.58854 0.0581 " pathEditMode="relative" rAng="0" ptsTypes="AA" p14:bounceEnd="55000">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60325 0.0581 " pathEditMode="relative" rAng="0" ptsTypes="AA">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1.45833E-6 4.07407E-6 L 0.60325 0.05208 " pathEditMode="relative" rAng="0" ptsTypes="AA">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stCondLst>
                                        <p:cond delay="0"/>
                                      </p:stCondLst>
                                      <p:childTnLst>
                                        <p:animMotion origin="layout" path="M 4.16667E-6 3.7037E-7 L 0.34882 0.0412 " pathEditMode="relative" rAng="0" ptsTypes="AA">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58854 0.0581 " pathEditMode="relative" rAng="0" ptsTypes="AA">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dạ dày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hậu môn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ruột già</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panose="020F0502020204030204" pitchFamily="34" charset="0"/>
                  <a:cs typeface="Calibri" panose="020F0502020204030204" pitchFamily="34" charset="0"/>
                </a:rPr>
                <a:t>đại tràng</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tiêu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hóa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bắt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miệng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thúc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đâu?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4" name="Rectangle 43">
            <a:extLst>
              <a:ext uri="{FF2B5EF4-FFF2-40B4-BE49-F238E27FC236}">
                <a16:creationId xmlns:a16="http://schemas.microsoft.com/office/drawing/2014/main"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Cảm</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ơn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vòng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cổ</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498</Words>
  <Application>Microsoft Office PowerPoint</Application>
  <PresentationFormat>Widescreen</PresentationFormat>
  <Paragraphs>66</Paragraphs>
  <Slides>21</Slides>
  <Notes>1</Notes>
  <HiddenSlides>0</HiddenSlides>
  <MMClips>7</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21</vt:i4>
      </vt:variant>
    </vt:vector>
  </HeadingPairs>
  <TitlesOfParts>
    <vt:vector size="36" baseType="lpstr">
      <vt:lpstr>SimSun</vt:lpstr>
      <vt:lpstr>#9Slide02 Noi dung dai</vt:lpstr>
      <vt:lpstr>#9Slide02 Tieu de dai</vt:lpstr>
      <vt:lpstr>Arial</vt:lpstr>
      <vt:lpstr>Calibri</vt:lpstr>
      <vt:lpstr>Calibri Light</vt:lpstr>
      <vt:lpstr>等线</vt:lpstr>
      <vt:lpstr>iCiel Cadena</vt:lpstr>
      <vt:lpstr>黑体</vt:lpstr>
      <vt:lpstr>Times New Roman</vt:lpstr>
      <vt:lpstr>思源黑体 CN Bold</vt:lpstr>
      <vt:lpstr>Custom Design</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32</cp:revision>
  <dcterms:created xsi:type="dcterms:W3CDTF">2022-10-26T12:33:18Z</dcterms:created>
  <dcterms:modified xsi:type="dcterms:W3CDTF">2023-05-09T03:19:07Z</dcterms:modified>
</cp:coreProperties>
</file>