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94" r:id="rId3"/>
    <p:sldId id="296" r:id="rId4"/>
    <p:sldId id="284" r:id="rId5"/>
    <p:sldId id="288" r:id="rId6"/>
    <p:sldId id="298" r:id="rId7"/>
    <p:sldId id="295" r:id="rId8"/>
    <p:sldId id="299" r:id="rId9"/>
    <p:sldId id="387" r:id="rId10"/>
    <p:sldId id="300" r:id="rId11"/>
    <p:sldId id="303" r:id="rId12"/>
    <p:sldId id="301" r:id="rId13"/>
    <p:sldId id="302" r:id="rId14"/>
    <p:sldId id="304" r:id="rId15"/>
    <p:sldId id="305" r:id="rId16"/>
    <p:sldId id="386" r:id="rId17"/>
    <p:sldId id="388" r:id="rId18"/>
    <p:sldId id="389" r:id="rId19"/>
    <p:sldId id="390" r:id="rId20"/>
    <p:sldId id="391" r:id="rId21"/>
    <p:sldId id="39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C5A-3AB8-4F00-A741-1F51A2F8DF5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81CF-BC36-489D-BBB9-F3852DFB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77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081CF-BC36-489D-BBB9-F3852DFB15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3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FAC3"/>
            </a:gs>
            <a:gs pos="58400">
              <a:schemeClr val="bg1">
                <a:lumMod val="95000"/>
              </a:schemeClr>
            </a:gs>
            <a:gs pos="100000">
              <a:srgbClr val="C4FAC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1E616-8F07-4AD6-850C-66D203D0A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2857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89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9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>
            <a:extLst>
              <a:ext uri="{FF2B5EF4-FFF2-40B4-BE49-F238E27FC236}">
                <a16:creationId xmlns:a16="http://schemas.microsoft.com/office/drawing/2014/main" id="{FF33D849-A684-4AF5-9729-FD2E15010BAE}"/>
              </a:ext>
            </a:extLst>
          </p:cNvPr>
          <p:cNvSpPr/>
          <p:nvPr/>
        </p:nvSpPr>
        <p:spPr>
          <a:xfrm>
            <a:off x="5362575" y="497711"/>
            <a:ext cx="7021829" cy="4927729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6238875" y="1655287"/>
            <a:ext cx="5221605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bài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hát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xuất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hiện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những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con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vật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nào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暖男手札体 W01" panose="02020400000000000000" pitchFamily="18" charset="-122"/>
              </a:rPr>
              <a:t>?</a:t>
            </a:r>
          </a:p>
          <a:p>
            <a:pPr marL="457200" lvl="0" indent="-457200" algn="just" defTabSz="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nhớ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?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暖男手札体 W01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3E4D1-C9C5-48AD-9987-D851F10B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850"/>
            <a:ext cx="5153025" cy="257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9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cá: vảy, vây,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646331"/>
          </a:xfrm>
          <a:custGeom>
            <a:avLst/>
            <a:gdLst>
              <a:gd name="connsiteX0" fmla="*/ 0 w 5934702"/>
              <a:gd name="connsiteY0" fmla="*/ 0 h 646331"/>
              <a:gd name="connsiteX1" fmla="*/ 5934702 w 5934702"/>
              <a:gd name="connsiteY1" fmla="*/ 0 h 646331"/>
              <a:gd name="connsiteX2" fmla="*/ 5934702 w 5934702"/>
              <a:gd name="connsiteY2" fmla="*/ 646331 h 646331"/>
              <a:gd name="connsiteX3" fmla="*/ 0 w 5934702"/>
              <a:gd name="connsiteY3" fmla="*/ 646331 h 646331"/>
              <a:gd name="connsiteX4" fmla="*/ 0 w 593470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646331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5934956" y="82799"/>
                  <a:pt x="5954480" y="500035"/>
                  <a:pt x="5934702" y="646331"/>
                </a:cubicBezTo>
                <a:cubicBezTo>
                  <a:pt x="4947930" y="481570"/>
                  <a:pt x="96270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934702" h="646331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909520" y="272270"/>
                  <a:pt x="5988604" y="451941"/>
                  <a:pt x="5934702" y="646331"/>
                </a:cubicBezTo>
                <a:cubicBezTo>
                  <a:pt x="4402097" y="500471"/>
                  <a:pt x="2355461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0DC08-49FD-4EB9-965D-4ED3FAB3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85899"/>
            <a:ext cx="419153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chim: lông, cánh, mỏ,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vũ che phủ bên ngoài giúp bảo vệ cơ thể chim.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2826-89F2-473E-B13C-31DB058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400175"/>
            <a:ext cx="4105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6835140" cy="1200329"/>
          </a:xfrm>
          <a:custGeom>
            <a:avLst/>
            <a:gdLst>
              <a:gd name="connsiteX0" fmla="*/ 0 w 6835140"/>
              <a:gd name="connsiteY0" fmla="*/ 0 h 1200329"/>
              <a:gd name="connsiteX1" fmla="*/ 6835140 w 6835140"/>
              <a:gd name="connsiteY1" fmla="*/ 0 h 1200329"/>
              <a:gd name="connsiteX2" fmla="*/ 6835140 w 6835140"/>
              <a:gd name="connsiteY2" fmla="*/ 1200329 h 1200329"/>
              <a:gd name="connsiteX3" fmla="*/ 0 w 6835140"/>
              <a:gd name="connsiteY3" fmla="*/ 1200329 h 1200329"/>
              <a:gd name="connsiteX4" fmla="*/ 0 w 683514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1200329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901874" y="180425"/>
                  <a:pt x="6888157" y="1037242"/>
                  <a:pt x="6835140" y="1200329"/>
                </a:cubicBezTo>
                <a:cubicBezTo>
                  <a:pt x="5054377" y="1035568"/>
                  <a:pt x="337753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35140" h="1200329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760098" y="255061"/>
                  <a:pt x="6905662" y="845340"/>
                  <a:pt x="6835140" y="1200329"/>
                </a:cubicBezTo>
                <a:cubicBezTo>
                  <a:pt x="4803216" y="1054469"/>
                  <a:pt x="107031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mèo: Lông, chân, mắt, tai,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mao của mèo mềm, mượt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53D94-53E3-4B2E-9D56-CEE655AE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90662"/>
            <a:ext cx="4095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 che phủ bên ngoài của mỗi loài vật là khác nhau để thích nghi với điều kiện và môi trường sống của từng loài.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cho biết: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con vật đang làm gì? Ở đâu?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chúng có thể thực hiện hoạt động đó?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7B97-A613-4A5D-BB6C-882BFD9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57412"/>
            <a:ext cx="6117588" cy="364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5F8FB-46B1-4B96-8287-D1DC7A4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0274"/>
            <a:ext cx="5491314" cy="34480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E86B0-4144-4CEF-A0AA-9D94CD91DED7}"/>
              </a:ext>
            </a:extLst>
          </p:cNvPr>
          <p:cNvGrpSpPr/>
          <p:nvPr/>
        </p:nvGrpSpPr>
        <p:grpSpPr>
          <a:xfrm>
            <a:off x="4362450" y="5010150"/>
            <a:ext cx="3438525" cy="1695450"/>
            <a:chOff x="892354" y="3758439"/>
            <a:chExt cx="4278451" cy="21750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99ED9-6BB6-4D3B-AA06-24811DA0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D5FDAA-6155-47E3-9ABA-BD621E2C846E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87AE03-CC34-48E4-A498-A28AC934B421}"/>
              </a:ext>
            </a:extLst>
          </p:cNvPr>
          <p:cNvGrpSpPr/>
          <p:nvPr/>
        </p:nvGrpSpPr>
        <p:grpSpPr>
          <a:xfrm>
            <a:off x="4438649" y="2124074"/>
            <a:ext cx="3486151" cy="2400301"/>
            <a:chOff x="223837" y="2157412"/>
            <a:chExt cx="5524652" cy="71389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F53C69-7817-4555-AE31-248E3C68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837" y="2157412"/>
              <a:ext cx="5510213" cy="36433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9E8948-7E8B-483E-BECE-B395475EA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7175" y="5848349"/>
              <a:ext cx="5491314" cy="3448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044440" cy="707886"/>
          </a:xfrm>
          <a:custGeom>
            <a:avLst/>
            <a:gdLst>
              <a:gd name="connsiteX0" fmla="*/ 0 w 5044440"/>
              <a:gd name="connsiteY0" fmla="*/ 0 h 707886"/>
              <a:gd name="connsiteX1" fmla="*/ 5044440 w 5044440"/>
              <a:gd name="connsiteY1" fmla="*/ 0 h 707886"/>
              <a:gd name="connsiteX2" fmla="*/ 5044440 w 5044440"/>
              <a:gd name="connsiteY2" fmla="*/ 707886 h 707886"/>
              <a:gd name="connsiteX3" fmla="*/ 0 w 5044440"/>
              <a:gd name="connsiteY3" fmla="*/ 707886 h 707886"/>
              <a:gd name="connsiteX4" fmla="*/ 0 w 50444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440" h="707886" fill="none" extrusionOk="0">
                <a:moveTo>
                  <a:pt x="0" y="0"/>
                </a:moveTo>
                <a:cubicBezTo>
                  <a:pt x="2440188" y="5222"/>
                  <a:pt x="4478391" y="24918"/>
                  <a:pt x="5044440" y="0"/>
                </a:cubicBezTo>
                <a:cubicBezTo>
                  <a:pt x="5103850" y="312948"/>
                  <a:pt x="5046349" y="396148"/>
                  <a:pt x="5044440" y="707886"/>
                </a:cubicBezTo>
                <a:cubicBezTo>
                  <a:pt x="2809134" y="543125"/>
                  <a:pt x="1799706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5044440" h="707886" stroke="0" extrusionOk="0">
                <a:moveTo>
                  <a:pt x="0" y="0"/>
                </a:moveTo>
                <a:cubicBezTo>
                  <a:pt x="1508711" y="11849"/>
                  <a:pt x="3144609" y="-161459"/>
                  <a:pt x="5044440" y="0"/>
                </a:cubicBezTo>
                <a:cubicBezTo>
                  <a:pt x="5090756" y="266683"/>
                  <a:pt x="5053202" y="423695"/>
                  <a:pt x="5044440" y="707886"/>
                </a:cubicBezTo>
                <a:cubicBezTo>
                  <a:pt x="4417053" y="562026"/>
                  <a:pt x="129083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dưới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6106152" cy="1200329"/>
          </a:xfrm>
          <a:custGeom>
            <a:avLst/>
            <a:gdLst>
              <a:gd name="connsiteX0" fmla="*/ 0 w 6106152"/>
              <a:gd name="connsiteY0" fmla="*/ 0 h 1200329"/>
              <a:gd name="connsiteX1" fmla="*/ 6106152 w 6106152"/>
              <a:gd name="connsiteY1" fmla="*/ 0 h 1200329"/>
              <a:gd name="connsiteX2" fmla="*/ 6106152 w 6106152"/>
              <a:gd name="connsiteY2" fmla="*/ 1200329 h 1200329"/>
              <a:gd name="connsiteX3" fmla="*/ 0 w 6106152"/>
              <a:gd name="connsiteY3" fmla="*/ 1200329 h 1200329"/>
              <a:gd name="connsiteX4" fmla="*/ 0 w 610615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152" h="1200329" fill="none" extrusionOk="0">
                <a:moveTo>
                  <a:pt x="0" y="0"/>
                </a:moveTo>
                <a:cubicBezTo>
                  <a:pt x="1666827" y="5222"/>
                  <a:pt x="4834888" y="24918"/>
                  <a:pt x="6106152" y="0"/>
                </a:cubicBezTo>
                <a:cubicBezTo>
                  <a:pt x="6172886" y="180425"/>
                  <a:pt x="6159169" y="1037242"/>
                  <a:pt x="6106152" y="1200329"/>
                </a:cubicBezTo>
                <a:cubicBezTo>
                  <a:pt x="4697434" y="1035568"/>
                  <a:pt x="74876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106152" h="1200329" stroke="0" extrusionOk="0">
                <a:moveTo>
                  <a:pt x="0" y="0"/>
                </a:moveTo>
                <a:cubicBezTo>
                  <a:pt x="2157795" y="11849"/>
                  <a:pt x="5201942" y="-161459"/>
                  <a:pt x="6106152" y="0"/>
                </a:cubicBezTo>
                <a:cubicBezTo>
                  <a:pt x="6031110" y="255061"/>
                  <a:pt x="6176674" y="845340"/>
                  <a:pt x="6106152" y="1200329"/>
                </a:cubicBezTo>
                <a:cubicBezTo>
                  <a:pt x="3401753" y="1054469"/>
                  <a:pt x="139781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đuôi giúp cá bơi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5594A-4176-4A06-8C18-5595E2F7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2" y="1485900"/>
            <a:ext cx="381559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59" y="2008211"/>
            <a:ext cx="6644641" cy="646331"/>
          </a:xfrm>
          <a:custGeom>
            <a:avLst/>
            <a:gdLst>
              <a:gd name="connsiteX0" fmla="*/ 0 w 6644641"/>
              <a:gd name="connsiteY0" fmla="*/ 0 h 646331"/>
              <a:gd name="connsiteX1" fmla="*/ 6644641 w 6644641"/>
              <a:gd name="connsiteY1" fmla="*/ 0 h 646331"/>
              <a:gd name="connsiteX2" fmla="*/ 6644641 w 6644641"/>
              <a:gd name="connsiteY2" fmla="*/ 646331 h 646331"/>
              <a:gd name="connsiteX3" fmla="*/ 0 w 6644641"/>
              <a:gd name="connsiteY3" fmla="*/ 646331 h 646331"/>
              <a:gd name="connsiteX4" fmla="*/ 0 w 6644641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1" h="646331" fill="none" extrusionOk="0">
                <a:moveTo>
                  <a:pt x="0" y="0"/>
                </a:moveTo>
                <a:cubicBezTo>
                  <a:pt x="1722331" y="5222"/>
                  <a:pt x="5314968" y="24918"/>
                  <a:pt x="6644641" y="0"/>
                </a:cubicBezTo>
                <a:cubicBezTo>
                  <a:pt x="6644895" y="82799"/>
                  <a:pt x="6664419" y="500035"/>
                  <a:pt x="6644641" y="646331"/>
                </a:cubicBezTo>
                <a:cubicBezTo>
                  <a:pt x="4913868" y="481570"/>
                  <a:pt x="3081456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644641" h="646331" stroke="0" extrusionOk="0">
                <a:moveTo>
                  <a:pt x="0" y="0"/>
                </a:moveTo>
                <a:cubicBezTo>
                  <a:pt x="2869636" y="11849"/>
                  <a:pt x="5108946" y="-161459"/>
                  <a:pt x="6644641" y="0"/>
                </a:cubicBezTo>
                <a:cubicBezTo>
                  <a:pt x="6619459" y="272270"/>
                  <a:pt x="6698543" y="451941"/>
                  <a:pt x="6644641" y="646331"/>
                </a:cubicBezTo>
                <a:cubicBezTo>
                  <a:pt x="5265962" y="500471"/>
                  <a:pt x="249944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sắp đậu trên cành cây.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giúp chim bay và giữ thăng bằng.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4C0D7-45DB-478A-A656-7D0BD5CE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04950"/>
            <a:ext cx="3752850" cy="4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930390" cy="646331"/>
          </a:xfrm>
          <a:custGeom>
            <a:avLst/>
            <a:gdLst>
              <a:gd name="connsiteX0" fmla="*/ 0 w 6930390"/>
              <a:gd name="connsiteY0" fmla="*/ 0 h 646331"/>
              <a:gd name="connsiteX1" fmla="*/ 6930390 w 6930390"/>
              <a:gd name="connsiteY1" fmla="*/ 0 h 646331"/>
              <a:gd name="connsiteX2" fmla="*/ 6930390 w 6930390"/>
              <a:gd name="connsiteY2" fmla="*/ 646331 h 646331"/>
              <a:gd name="connsiteX3" fmla="*/ 0 w 6930390"/>
              <a:gd name="connsiteY3" fmla="*/ 646331 h 646331"/>
              <a:gd name="connsiteX4" fmla="*/ 0 w 69303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390" h="646331" fill="none" extrusionOk="0">
                <a:moveTo>
                  <a:pt x="0" y="0"/>
                </a:moveTo>
                <a:cubicBezTo>
                  <a:pt x="1246742" y="5222"/>
                  <a:pt x="4019716" y="24918"/>
                  <a:pt x="6930390" y="0"/>
                </a:cubicBezTo>
                <a:cubicBezTo>
                  <a:pt x="6930644" y="82799"/>
                  <a:pt x="6950168" y="500035"/>
                  <a:pt x="6930390" y="646331"/>
                </a:cubicBezTo>
                <a:cubicBezTo>
                  <a:pt x="6182504" y="481570"/>
                  <a:pt x="226843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930390" h="646331" stroke="0" extrusionOk="0">
                <a:moveTo>
                  <a:pt x="0" y="0"/>
                </a:moveTo>
                <a:cubicBezTo>
                  <a:pt x="2671178" y="11849"/>
                  <a:pt x="4985656" y="-161459"/>
                  <a:pt x="6930390" y="0"/>
                </a:cubicBezTo>
                <a:cubicBezTo>
                  <a:pt x="6905208" y="272270"/>
                  <a:pt x="6984292" y="451941"/>
                  <a:pt x="6930390" y="646331"/>
                </a:cubicBezTo>
                <a:cubicBezTo>
                  <a:pt x="3771842" y="500471"/>
                  <a:pt x="308541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Ngựa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chạy trên cánh đồng.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 giúp ngựa chạy nhanh.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EACB0-1113-4DD3-A773-E18B004E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712"/>
            <a:ext cx="379515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đang bò trên bãi biển.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600073" y="329632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chân giúp cua di chuyển.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21668" y="230183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D8EBC-27E8-4758-B942-A1415921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519237"/>
            <a:ext cx="3538538" cy="4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219396" y="4392385"/>
            <a:ext cx="11715750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CC5BB-A8ED-4244-B233-13B419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5" y="4543601"/>
            <a:ext cx="1081524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136165" y="628699"/>
            <a:ext cx="9661987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25" y="1724025"/>
            <a:ext cx="4821192" cy="528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A2D47-AFFE-4025-86A9-455C781A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21" y="1713686"/>
            <a:ext cx="2621507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78F78-57CF-495B-B017-743FF64802D8}"/>
              </a:ext>
            </a:extLst>
          </p:cNvPr>
          <p:cNvSpPr txBox="1"/>
          <p:nvPr/>
        </p:nvSpPr>
        <p:spPr>
          <a:xfrm>
            <a:off x="3533774" y="2752725"/>
            <a:ext cx="761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Chuẩn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chụp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vẽ</a:t>
            </a:r>
            <a:r>
              <a:rPr lang="en-US" sz="3600" b="1" dirty="0">
                <a:solidFill>
                  <a:srgbClr val="002060"/>
                </a:solidFill>
              </a:rPr>
              <a:t>) 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lớp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5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1697620" y="4279370"/>
            <a:ext cx="8634714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2144C4-BC68-4D43-AE96-F30B2ABE5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22322" r="33600" b="43809"/>
          <a:stretch/>
        </p:blipFill>
        <p:spPr>
          <a:xfrm>
            <a:off x="9881160" y="4533707"/>
            <a:ext cx="1194123" cy="10550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A1E0CF-FBCA-4FAA-9509-DFA8141C98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8" t="26038" r="4211" b="40093"/>
          <a:stretch/>
        </p:blipFill>
        <p:spPr>
          <a:xfrm rot="3200080">
            <a:off x="1213487" y="4697730"/>
            <a:ext cx="1194123" cy="1055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FD064-7CC0-47F0-8F39-8DD9C7AA0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77" y="4636341"/>
            <a:ext cx="773649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3059952" y="654857"/>
            <a:ext cx="8737459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2549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A399B-F483-41CD-887B-3E1D4CA0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77" y="2624651"/>
            <a:ext cx="58892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466726" y="400050"/>
            <a:ext cx="499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Quan sát hình 1 và cho biết: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 con vật và nơi sống của chúng.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vật đó có những đặc điểm bên ngoài nào nổi bật?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99" y="361950"/>
            <a:ext cx="6686801" cy="62388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1FF8DB-1A43-4CE8-B624-FF150652CD48}"/>
              </a:ext>
            </a:extLst>
          </p:cNvPr>
          <p:cNvSpPr/>
          <p:nvPr/>
        </p:nvSpPr>
        <p:spPr>
          <a:xfrm>
            <a:off x="609601" y="2781300"/>
            <a:ext cx="4343400" cy="704850"/>
          </a:xfrm>
          <a:prstGeom prst="roundRect">
            <a:avLst>
              <a:gd name="adj" fmla="val 38289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Hoàn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thành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phiếu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56778"/>
              </p:ext>
            </p:extLst>
          </p:nvPr>
        </p:nvGraphicFramePr>
        <p:xfrm>
          <a:off x="381000" y="3787298"/>
          <a:ext cx="5057775" cy="144373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13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1061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3DDFB-F254-45E0-A811-DEE9CCAA3139}"/>
              </a:ext>
            </a:extLst>
          </p:cNvPr>
          <p:cNvGrpSpPr/>
          <p:nvPr/>
        </p:nvGrpSpPr>
        <p:grpSpPr>
          <a:xfrm>
            <a:off x="0" y="5162550"/>
            <a:ext cx="3438525" cy="1695450"/>
            <a:chOff x="892354" y="3758439"/>
            <a:chExt cx="4278451" cy="2175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0C6604-B18E-4AB9-BD7D-92D442F8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A3F5FC3-4A08-41F7-AA68-1FCC980669B0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1381126"/>
            <a:ext cx="5022758" cy="46863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5138"/>
              </p:ext>
            </p:extLst>
          </p:nvPr>
        </p:nvGraphicFramePr>
        <p:xfrm>
          <a:off x="361950" y="781050"/>
          <a:ext cx="6505574" cy="5429250"/>
        </p:xfrm>
        <a:graphic>
          <a:graphicData uri="http://schemas.openxmlformats.org/drawingml/2006/table">
            <a:tbl>
              <a:tblPr/>
              <a:tblGrid>
                <a:gridCol w="1690714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2033758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781102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38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248521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430676"/>
                  </a:ext>
                </a:extLst>
              </a:tr>
              <a:tr h="70698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47725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961083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17370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04217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49899D0-AD6C-4E8E-90F9-525E3F7E73D1}"/>
              </a:ext>
            </a:extLst>
          </p:cNvPr>
          <p:cNvSpPr/>
          <p:nvPr/>
        </p:nvSpPr>
        <p:spPr>
          <a:xfrm>
            <a:off x="9210675" y="3000375"/>
            <a:ext cx="1428750" cy="107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E38B-741A-47E1-85E1-D016E64FFF02}"/>
              </a:ext>
            </a:extLst>
          </p:cNvPr>
          <p:cNvSpPr txBox="1"/>
          <p:nvPr/>
        </p:nvSpPr>
        <p:spPr>
          <a:xfrm>
            <a:off x="476250" y="16859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 </a:t>
            </a:r>
            <a:r>
              <a:rPr lang="en-US" sz="2200" b="1" dirty="0" err="1"/>
              <a:t>hươu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8B3C-D0DA-403B-A01D-DC327D0DEA21}"/>
              </a:ext>
            </a:extLst>
          </p:cNvPr>
          <p:cNvSpPr txBox="1"/>
          <p:nvPr/>
        </p:nvSpPr>
        <p:spPr>
          <a:xfrm>
            <a:off x="2286000" y="16764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2BAC-23F5-4C5F-86F1-4D1B3D9CECB0}"/>
              </a:ext>
            </a:extLst>
          </p:cNvPr>
          <p:cNvSpPr txBox="1"/>
          <p:nvPr/>
        </p:nvSpPr>
        <p:spPr>
          <a:xfrm>
            <a:off x="4181474" y="15525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sừng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vàng</a:t>
            </a:r>
            <a:r>
              <a:rPr lang="en-US" sz="2200" b="1" dirty="0"/>
              <a:t> </a:t>
            </a:r>
            <a:r>
              <a:rPr lang="en-US" sz="2200" b="1" dirty="0" err="1"/>
              <a:t>chấm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endParaRPr lang="en-US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89A37-0AE1-4602-95CF-299DD9E7205B}"/>
              </a:ext>
            </a:extLst>
          </p:cNvPr>
          <p:cNvSpPr/>
          <p:nvPr/>
        </p:nvSpPr>
        <p:spPr>
          <a:xfrm>
            <a:off x="7048500" y="2590800"/>
            <a:ext cx="2133600" cy="16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D2FC9-BAD1-4363-A2BD-256B240CAA6C}"/>
              </a:ext>
            </a:extLst>
          </p:cNvPr>
          <p:cNvSpPr txBox="1"/>
          <p:nvPr/>
        </p:nvSpPr>
        <p:spPr>
          <a:xfrm>
            <a:off x="438150" y="23717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Bò</a:t>
            </a:r>
            <a:r>
              <a:rPr lang="en-US" sz="2200" b="1" dirty="0"/>
              <a:t> </a:t>
            </a:r>
            <a:r>
              <a:rPr lang="en-US" sz="2200" b="1" dirty="0" err="1"/>
              <a:t>sữa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F1786-2A34-46A0-8204-7A232C699544}"/>
              </a:ext>
            </a:extLst>
          </p:cNvPr>
          <p:cNvSpPr txBox="1"/>
          <p:nvPr/>
        </p:nvSpPr>
        <p:spPr>
          <a:xfrm>
            <a:off x="2276475" y="23622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F2F5B-9D9E-4CD5-BDFA-6DF86A4EBB07}"/>
              </a:ext>
            </a:extLst>
          </p:cNvPr>
          <p:cNvSpPr txBox="1"/>
          <p:nvPr/>
        </p:nvSpPr>
        <p:spPr>
          <a:xfrm>
            <a:off x="4219574" y="225742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r>
              <a:rPr lang="en-US" sz="2200" b="1" dirty="0"/>
              <a:t> </a:t>
            </a:r>
            <a:r>
              <a:rPr lang="en-US" sz="2200" b="1" dirty="0" err="1"/>
              <a:t>pha</a:t>
            </a:r>
            <a:r>
              <a:rPr lang="en-US" sz="2200" b="1" dirty="0"/>
              <a:t> </a:t>
            </a:r>
            <a:r>
              <a:rPr lang="en-US" sz="2200" b="1" dirty="0" err="1"/>
              <a:t>đen</a:t>
            </a:r>
            <a:endParaRPr lang="en-US" sz="22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C766F0-4D22-42CA-B65C-1D8F69ECEFA8}"/>
              </a:ext>
            </a:extLst>
          </p:cNvPr>
          <p:cNvSpPr/>
          <p:nvPr/>
        </p:nvSpPr>
        <p:spPr>
          <a:xfrm>
            <a:off x="8429625" y="4162425"/>
            <a:ext cx="13906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DE7CB-678A-4609-9303-D2AE854D4620}"/>
              </a:ext>
            </a:extLst>
          </p:cNvPr>
          <p:cNvSpPr txBox="1"/>
          <p:nvPr/>
        </p:nvSpPr>
        <p:spPr>
          <a:xfrm>
            <a:off x="476250" y="30956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Vịt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56D1-8220-4332-9B43-74B5EDB9DE92}"/>
              </a:ext>
            </a:extLst>
          </p:cNvPr>
          <p:cNvSpPr txBox="1"/>
          <p:nvPr/>
        </p:nvSpPr>
        <p:spPr>
          <a:xfrm>
            <a:off x="2095500" y="298132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1357A-4E30-475D-BC36-740797562CB9}"/>
              </a:ext>
            </a:extLst>
          </p:cNvPr>
          <p:cNvSpPr txBox="1"/>
          <p:nvPr/>
        </p:nvSpPr>
        <p:spPr>
          <a:xfrm>
            <a:off x="4200524" y="3028950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Bộ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endParaRPr lang="en-US" sz="2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5CC46-B817-4AB3-A048-C6DB05016FB8}"/>
              </a:ext>
            </a:extLst>
          </p:cNvPr>
          <p:cNvSpPr/>
          <p:nvPr/>
        </p:nvSpPr>
        <p:spPr>
          <a:xfrm>
            <a:off x="9696450" y="5010150"/>
            <a:ext cx="10763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B833B-F78E-46C8-A7F1-DDAD8B00A226}"/>
              </a:ext>
            </a:extLst>
          </p:cNvPr>
          <p:cNvSpPr txBox="1"/>
          <p:nvPr/>
        </p:nvSpPr>
        <p:spPr>
          <a:xfrm>
            <a:off x="485775" y="38766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D8737-EB34-4D72-91DA-2BC4FE3E5B66}"/>
              </a:ext>
            </a:extLst>
          </p:cNvPr>
          <p:cNvSpPr txBox="1"/>
          <p:nvPr/>
        </p:nvSpPr>
        <p:spPr>
          <a:xfrm>
            <a:off x="2171700" y="37814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1DE4-DAF9-402B-974D-80E2643FBBA1}"/>
              </a:ext>
            </a:extLst>
          </p:cNvPr>
          <p:cNvSpPr txBox="1"/>
          <p:nvPr/>
        </p:nvSpPr>
        <p:spPr>
          <a:xfrm>
            <a:off x="4114800" y="3848100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vảy</a:t>
            </a:r>
            <a:r>
              <a:rPr lang="en-US" sz="2200" b="1" dirty="0"/>
              <a:t>,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endParaRPr lang="en-US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32A545-0A8A-4656-87BF-F0D86F38E703}"/>
              </a:ext>
            </a:extLst>
          </p:cNvPr>
          <p:cNvSpPr txBox="1"/>
          <p:nvPr/>
        </p:nvSpPr>
        <p:spPr>
          <a:xfrm>
            <a:off x="476250" y="45339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Ếch</a:t>
            </a:r>
            <a:endParaRPr lang="en-US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52511-B541-479C-853B-0857CB10D133}"/>
              </a:ext>
            </a:extLst>
          </p:cNvPr>
          <p:cNvSpPr txBox="1"/>
          <p:nvPr/>
        </p:nvSpPr>
        <p:spPr>
          <a:xfrm>
            <a:off x="2105025" y="4343400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9D1A8-8326-49E2-B037-0A10B31B1F0B}"/>
              </a:ext>
            </a:extLst>
          </p:cNvPr>
          <p:cNvSpPr txBox="1"/>
          <p:nvPr/>
        </p:nvSpPr>
        <p:spPr>
          <a:xfrm>
            <a:off x="4133850" y="4514850"/>
            <a:ext cx="252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Da </a:t>
            </a:r>
            <a:r>
              <a:rPr lang="en-US" sz="2200" b="1" dirty="0" err="1"/>
              <a:t>ẩm</a:t>
            </a:r>
            <a:r>
              <a:rPr lang="en-US" sz="2200" b="1" dirty="0"/>
              <a:t> </a:t>
            </a:r>
            <a:r>
              <a:rPr lang="en-US" sz="2200" b="1" dirty="0" err="1"/>
              <a:t>ướt</a:t>
            </a:r>
            <a:endParaRPr lang="en-US" sz="22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97C18A-23D9-4B3E-BAC5-54988F86F135}"/>
              </a:ext>
            </a:extLst>
          </p:cNvPr>
          <p:cNvSpPr/>
          <p:nvPr/>
        </p:nvSpPr>
        <p:spPr>
          <a:xfrm>
            <a:off x="10817678" y="5007429"/>
            <a:ext cx="1076325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0A7030-B07E-4656-AF39-51F71352974A}"/>
              </a:ext>
            </a:extLst>
          </p:cNvPr>
          <p:cNvSpPr/>
          <p:nvPr/>
        </p:nvSpPr>
        <p:spPr>
          <a:xfrm>
            <a:off x="9179378" y="1568904"/>
            <a:ext cx="888547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4F0584-A90C-4B0F-9CCE-993C525BC97B}"/>
              </a:ext>
            </a:extLst>
          </p:cNvPr>
          <p:cNvSpPr txBox="1"/>
          <p:nvPr/>
        </p:nvSpPr>
        <p:spPr>
          <a:xfrm>
            <a:off x="466725" y="51339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Chim</a:t>
            </a:r>
            <a:endParaRPr lang="en-US" sz="2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F82A5-BEEB-405B-88DF-05B2297DD35C}"/>
              </a:ext>
            </a:extLst>
          </p:cNvPr>
          <p:cNvSpPr txBox="1"/>
          <p:nvPr/>
        </p:nvSpPr>
        <p:spPr>
          <a:xfrm>
            <a:off x="2105025" y="516255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F477-FBE9-4052-A37D-E07EE11F2146}"/>
              </a:ext>
            </a:extLst>
          </p:cNvPr>
          <p:cNvSpPr txBox="1"/>
          <p:nvPr/>
        </p:nvSpPr>
        <p:spPr>
          <a:xfrm>
            <a:off x="4219575" y="51911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cánh</a:t>
            </a:r>
            <a:endParaRPr lang="en-US" sz="2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4A70A6-B9E6-4486-B718-CAFE05F9AF32}"/>
              </a:ext>
            </a:extLst>
          </p:cNvPr>
          <p:cNvSpPr/>
          <p:nvPr/>
        </p:nvSpPr>
        <p:spPr>
          <a:xfrm>
            <a:off x="6998153" y="4140654"/>
            <a:ext cx="109809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FB1609-67D9-47EE-B2F5-1F8B3F72B073}"/>
              </a:ext>
            </a:extLst>
          </p:cNvPr>
          <p:cNvSpPr txBox="1"/>
          <p:nvPr/>
        </p:nvSpPr>
        <p:spPr>
          <a:xfrm>
            <a:off x="409574" y="5705475"/>
            <a:ext cx="197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Bươm</a:t>
            </a:r>
            <a:r>
              <a:rPr lang="en-US" sz="2200" b="1" dirty="0"/>
              <a:t> </a:t>
            </a:r>
            <a:r>
              <a:rPr lang="en-US" sz="2200" b="1" dirty="0" err="1"/>
              <a:t>bướm</a:t>
            </a:r>
            <a:endParaRPr lang="en-US" sz="2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4EDF5A-DB02-4F0E-A9E4-FDC8189639F4}"/>
              </a:ext>
            </a:extLst>
          </p:cNvPr>
          <p:cNvSpPr txBox="1"/>
          <p:nvPr/>
        </p:nvSpPr>
        <p:spPr>
          <a:xfrm>
            <a:off x="2143125" y="57245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E14F74-A9B9-4F2D-A9F6-1E2984BA12D8}"/>
              </a:ext>
            </a:extLst>
          </p:cNvPr>
          <p:cNvSpPr txBox="1"/>
          <p:nvPr/>
        </p:nvSpPr>
        <p:spPr>
          <a:xfrm>
            <a:off x="4143375" y="5734050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r>
              <a:rPr lang="en-US" sz="2200" b="1" dirty="0"/>
              <a:t> </a:t>
            </a:r>
            <a:r>
              <a:rPr lang="en-US" sz="2200" b="1" dirty="0" err="1"/>
              <a:t>sặc</a:t>
            </a:r>
            <a:r>
              <a:rPr lang="en-US" sz="2200" b="1" dirty="0"/>
              <a:t> </a:t>
            </a:r>
            <a:r>
              <a:rPr lang="en-US" sz="2200" b="1" dirty="0" err="1"/>
              <a:t>sỡ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14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9" grpId="0"/>
      <p:bldP spid="10" grpId="0"/>
      <p:bldP spid="15" grpId="0" animBg="1"/>
      <p:bldP spid="15" grpId="1" animBg="1"/>
      <p:bldP spid="17" grpId="0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6" grpId="1" animBg="1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 vật rất đa dạng, các con vật khác nhau, sống ở những nơi khác nhau có những đặc điểm cơ thể, đặc điểm bên ngoài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thực hiện: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Chỉ và nói tên một số bộ phận bên ngoài của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Nhận xét về lớp che phủ bên ngoài cơ thể của các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Lựa chọn một số con vật và so sánh đặc điểm bên ngoài của chúng.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C620-1216-4D51-8F5F-49774CBA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324099"/>
            <a:ext cx="5338939" cy="313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5161B-AA07-4598-BA80-73FC9DB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2566987"/>
            <a:ext cx="4843463" cy="29544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DBE39-03D7-4D16-8678-992487035F51}"/>
              </a:ext>
            </a:extLst>
          </p:cNvPr>
          <p:cNvGrpSpPr/>
          <p:nvPr/>
        </p:nvGrpSpPr>
        <p:grpSpPr>
          <a:xfrm>
            <a:off x="4124325" y="5019675"/>
            <a:ext cx="3438525" cy="1695450"/>
            <a:chOff x="892354" y="3758439"/>
            <a:chExt cx="4278451" cy="2175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85204-BE44-434A-9C75-E2596DA9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AFFAE1-60BB-418A-8FCE-0ED48F76C9E9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9137" y="1204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20D9A7-1D07-4B85-B7CC-F52B765FEE0D}"/>
              </a:ext>
            </a:extLst>
          </p:cNvPr>
          <p:cNvGrpSpPr/>
          <p:nvPr/>
        </p:nvGrpSpPr>
        <p:grpSpPr>
          <a:xfrm>
            <a:off x="4953000" y="2105026"/>
            <a:ext cx="2809875" cy="2330514"/>
            <a:chOff x="495300" y="2324100"/>
            <a:chExt cx="5079296" cy="582619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790085-12E2-4812-9F0B-A3904C619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5300" y="2324100"/>
              <a:ext cx="5079296" cy="29813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0E8609-4FA1-46A2-9E52-ADF019CF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3412" y="5195887"/>
              <a:ext cx="4843463" cy="2954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4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EE9E8-5215-447C-944D-FB4AAFA7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95425"/>
            <a:ext cx="4200525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Con tôm: vỏ, đầu, đuôi,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Vỏ tôm cứng để che phủ cơ thể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499</Words>
  <Application>Microsoft Office PowerPoint</Application>
  <PresentationFormat>Widescreen</PresentationFormat>
  <Paragraphs>66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Georgia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2022-09-13T02:05:27Z</dcterms:created>
  <dcterms:modified xsi:type="dcterms:W3CDTF">2023-04-03T03:10:06Z</dcterms:modified>
</cp:coreProperties>
</file>