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3" r:id="rId4"/>
    <p:sldMasterId id="2147483706" r:id="rId5"/>
    <p:sldMasterId id="2147483716" r:id="rId6"/>
    <p:sldMasterId id="2147483726" r:id="rId7"/>
  </p:sldMasterIdLst>
  <p:notesMasterIdLst>
    <p:notesMasterId r:id="rId40"/>
  </p:notesMasterIdLst>
  <p:handoutMasterIdLst>
    <p:handoutMasterId r:id="rId41"/>
  </p:handoutMasterIdLst>
  <p:sldIdLst>
    <p:sldId id="257" r:id="rId8"/>
    <p:sldId id="261" r:id="rId9"/>
    <p:sldId id="267" r:id="rId10"/>
    <p:sldId id="266" r:id="rId11"/>
    <p:sldId id="262" r:id="rId12"/>
    <p:sldId id="381" r:id="rId13"/>
    <p:sldId id="282" r:id="rId14"/>
    <p:sldId id="283" r:id="rId15"/>
    <p:sldId id="380" r:id="rId16"/>
    <p:sldId id="382" r:id="rId17"/>
    <p:sldId id="383" r:id="rId18"/>
    <p:sldId id="386" r:id="rId19"/>
    <p:sldId id="387" r:id="rId20"/>
    <p:sldId id="388" r:id="rId21"/>
    <p:sldId id="389" r:id="rId22"/>
    <p:sldId id="390" r:id="rId23"/>
    <p:sldId id="268" r:id="rId24"/>
    <p:sldId id="391" r:id="rId25"/>
    <p:sldId id="392" r:id="rId26"/>
    <p:sldId id="263" r:id="rId27"/>
    <p:sldId id="393" r:id="rId28"/>
    <p:sldId id="397" r:id="rId29"/>
    <p:sldId id="394" r:id="rId30"/>
    <p:sldId id="395" r:id="rId31"/>
    <p:sldId id="396" r:id="rId32"/>
    <p:sldId id="400" r:id="rId33"/>
    <p:sldId id="402" r:id="rId34"/>
    <p:sldId id="401" r:id="rId35"/>
    <p:sldId id="403" r:id="rId36"/>
    <p:sldId id="404" r:id="rId37"/>
    <p:sldId id="406" r:id="rId38"/>
    <p:sldId id="28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5" d="100"/>
          <a:sy n="65" d="100"/>
        </p:scale>
        <p:origin x="66" y="102"/>
      </p:cViewPr>
      <p:guideLst/>
    </p:cSldViewPr>
  </p:slideViewPr>
  <p:outlineViewPr>
    <p:cViewPr>
      <p:scale>
        <a:sx n="33" d="100"/>
        <a:sy n="33" d="100"/>
      </p:scale>
      <p:origin x="0" y="-8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F7B0CC-CE26-4151-A4E0-4542C8D726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73299-375D-46D7-8269-F712B4CE8E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71DF6-A67B-4613-B528-00CCE00B434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21EED-4B5E-4591-BDCF-611B23DDC2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965FFD-71FD-440F-B5FD-E9A30D3A5B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C1241-4309-4785-9EA9-D9B11685C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0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6B027-1326-49BC-869A-5B61899C531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37FC6-36FC-443E-BF48-B9AB844BE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8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417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940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5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49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81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0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0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19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37FC6-36FC-443E-BF48-B9AB844BE6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58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160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1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390525" y="352426"/>
            <a:ext cx="11353799" cy="5753942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2943226" y="5695949"/>
            <a:ext cx="9305858" cy="1161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4" y="5419725"/>
            <a:ext cx="5341874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00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23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39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3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69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9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53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2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77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20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3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1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4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1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3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0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8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7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7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6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875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390525" y="352426"/>
            <a:ext cx="11353799" cy="5753942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2943226" y="5695949"/>
            <a:ext cx="9305858" cy="1161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4" y="5419725"/>
            <a:ext cx="5341874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3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668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5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428625" y="238126"/>
            <a:ext cx="11363325" cy="6181724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4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3312902" y="5361709"/>
            <a:ext cx="8936182" cy="14959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99" y="4920916"/>
            <a:ext cx="7852144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4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83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8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428625" y="238126"/>
            <a:ext cx="11363325" cy="6181724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6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3B89FE-BED5-4E57-8C21-C824CC1A2D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667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3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2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9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9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22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28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44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0C3D1-F344-4FEC-B569-3F1B11BD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32" y="1805950"/>
            <a:ext cx="3212870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83119-B432-4A1E-A17D-88681ED27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218" y="2174242"/>
            <a:ext cx="7529213" cy="2871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D834A-26CA-4709-A4A7-53CDB1B4D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456" y="4287351"/>
            <a:ext cx="204233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4" y="1952625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đặc điểm của rễ cọc, rễ chùm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5130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63610-D86F-4893-8F8A-51016985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37" y="966787"/>
            <a:ext cx="7542176" cy="32432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09AD3F-6CB1-45B4-81E1-633D4E3841EC}"/>
              </a:ext>
            </a:extLst>
          </p:cNvPr>
          <p:cNvGrpSpPr/>
          <p:nvPr/>
        </p:nvGrpSpPr>
        <p:grpSpPr>
          <a:xfrm>
            <a:off x="4029075" y="3876675"/>
            <a:ext cx="4416970" cy="2156586"/>
            <a:chOff x="892354" y="3758439"/>
            <a:chExt cx="4278451" cy="21750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B20AAC-4808-4BB9-A440-FC5D24105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B39DFD4-3A14-4E73-B906-431331493D5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75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F6398A-317D-43FB-B74C-9B88925829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4774" y="2177225"/>
            <a:ext cx="4660863" cy="20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8C000-A45F-4A3B-9690-B00E5E88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457325"/>
            <a:ext cx="4560888" cy="3648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5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chùm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51B8EE-6198-4F9A-B613-B52A34115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4" y="1614487"/>
            <a:ext cx="4232667" cy="32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69FD2B-4FC0-4076-98E2-C03AED0351E9}"/>
              </a:ext>
            </a:extLst>
          </p:cNvPr>
          <p:cNvSpPr txBox="1"/>
          <p:nvPr/>
        </p:nvSpPr>
        <p:spPr>
          <a:xfrm>
            <a:off x="2470785" y="1341461"/>
            <a:ext cx="6835140" cy="646331"/>
          </a:xfrm>
          <a:custGeom>
            <a:avLst/>
            <a:gdLst>
              <a:gd name="connsiteX0" fmla="*/ 0 w 6835140"/>
              <a:gd name="connsiteY0" fmla="*/ 0 h 646331"/>
              <a:gd name="connsiteX1" fmla="*/ 6835140 w 6835140"/>
              <a:gd name="connsiteY1" fmla="*/ 0 h 646331"/>
              <a:gd name="connsiteX2" fmla="*/ 6835140 w 6835140"/>
              <a:gd name="connsiteY2" fmla="*/ 646331 h 646331"/>
              <a:gd name="connsiteX3" fmla="*/ 0 w 6835140"/>
              <a:gd name="connsiteY3" fmla="*/ 646331 h 646331"/>
              <a:gd name="connsiteX4" fmla="*/ 0 w 68351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5140" h="646331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835394" y="82799"/>
                  <a:pt x="6854918" y="500035"/>
                  <a:pt x="6835140" y="646331"/>
                </a:cubicBezTo>
                <a:cubicBezTo>
                  <a:pt x="5054377" y="481570"/>
                  <a:pt x="337753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35140" h="646331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809958" y="272270"/>
                  <a:pt x="6889042" y="451941"/>
                  <a:pt x="6835140" y="646331"/>
                </a:cubicBezTo>
                <a:cubicBezTo>
                  <a:pt x="4803216" y="500471"/>
                  <a:pt x="1070316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Vậy rễ cây có mấy loại chính?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B91B6D-4FE3-43F0-8EC3-70D2A05C1BD9}"/>
              </a:ext>
            </a:extLst>
          </p:cNvPr>
          <p:cNvSpPr txBox="1"/>
          <p:nvPr/>
        </p:nvSpPr>
        <p:spPr>
          <a:xfrm>
            <a:off x="3180723" y="3105822"/>
            <a:ext cx="6582402" cy="1200329"/>
          </a:xfrm>
          <a:custGeom>
            <a:avLst/>
            <a:gdLst>
              <a:gd name="connsiteX0" fmla="*/ 0 w 6582402"/>
              <a:gd name="connsiteY0" fmla="*/ 0 h 1200329"/>
              <a:gd name="connsiteX1" fmla="*/ 6582402 w 6582402"/>
              <a:gd name="connsiteY1" fmla="*/ 0 h 1200329"/>
              <a:gd name="connsiteX2" fmla="*/ 6582402 w 6582402"/>
              <a:gd name="connsiteY2" fmla="*/ 1200329 h 1200329"/>
              <a:gd name="connsiteX3" fmla="*/ 0 w 6582402"/>
              <a:gd name="connsiteY3" fmla="*/ 1200329 h 1200329"/>
              <a:gd name="connsiteX4" fmla="*/ 0 w 65824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2402" h="1200329" fill="none" extrusionOk="0">
                <a:moveTo>
                  <a:pt x="0" y="0"/>
                </a:moveTo>
                <a:cubicBezTo>
                  <a:pt x="1727042" y="5222"/>
                  <a:pt x="3587923" y="24918"/>
                  <a:pt x="6582402" y="0"/>
                </a:cubicBezTo>
                <a:cubicBezTo>
                  <a:pt x="6649136" y="180425"/>
                  <a:pt x="6635419" y="1037242"/>
                  <a:pt x="6582402" y="1200329"/>
                </a:cubicBezTo>
                <a:cubicBezTo>
                  <a:pt x="4399806" y="1035568"/>
                  <a:pt x="1763754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582402" h="1200329" stroke="0" extrusionOk="0">
                <a:moveTo>
                  <a:pt x="0" y="0"/>
                </a:moveTo>
                <a:cubicBezTo>
                  <a:pt x="2695114" y="11849"/>
                  <a:pt x="3730438" y="-161459"/>
                  <a:pt x="6582402" y="0"/>
                </a:cubicBezTo>
                <a:cubicBezTo>
                  <a:pt x="6507360" y="255061"/>
                  <a:pt x="6652924" y="845340"/>
                  <a:pt x="6582402" y="1200329"/>
                </a:cubicBezTo>
                <a:cubicBezTo>
                  <a:pt x="3443368" y="1054469"/>
                  <a:pt x="169857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Rễ cây có 2 loại chính đó là rễ cọc và rễ chùm.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533A2E30-7267-4ECA-9900-12EE1D23DAB0}"/>
              </a:ext>
            </a:extLst>
          </p:cNvPr>
          <p:cNvSpPr/>
          <p:nvPr/>
        </p:nvSpPr>
        <p:spPr>
          <a:xfrm>
            <a:off x="2311818" y="21018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1">
            <a:extLst>
              <a:ext uri="{FF2B5EF4-FFF2-40B4-BE49-F238E27FC236}">
                <a16:creationId xmlns:a16="http://schemas.microsoft.com/office/drawing/2014/main" id="{CF46EC05-CF70-40DB-9486-C8071FE89491}"/>
              </a:ext>
            </a:extLst>
          </p:cNvPr>
          <p:cNvCxnSpPr>
            <a:cxnSpLocks/>
          </p:cNvCxnSpPr>
          <p:nvPr/>
        </p:nvCxnSpPr>
        <p:spPr>
          <a:xfrm>
            <a:off x="2411162" y="1670731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íṧļîḍè">
            <a:extLst>
              <a:ext uri="{FF2B5EF4-FFF2-40B4-BE49-F238E27FC236}">
                <a16:creationId xmlns:a16="http://schemas.microsoft.com/office/drawing/2014/main" id="{AE193E59-B9FE-46D2-AB47-E71932855473}"/>
              </a:ext>
            </a:extLst>
          </p:cNvPr>
          <p:cNvSpPr/>
          <p:nvPr/>
        </p:nvSpPr>
        <p:spPr>
          <a:xfrm>
            <a:off x="1102114" y="1021070"/>
            <a:ext cx="1307712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B7DA19-8EBD-443B-AD8F-7636D947F705}"/>
              </a:ext>
            </a:extLst>
          </p:cNvPr>
          <p:cNvGrpSpPr/>
          <p:nvPr/>
        </p:nvGrpSpPr>
        <p:grpSpPr>
          <a:xfrm>
            <a:off x="3002253" y="994845"/>
            <a:ext cx="5570247" cy="1310205"/>
            <a:chOff x="4897728" y="1156770"/>
            <a:chExt cx="5284497" cy="1836849"/>
          </a:xfrm>
        </p:grpSpPr>
        <p:sp>
          <p:nvSpPr>
            <p:cNvPr id="10" name="ísḷíḓê">
              <a:extLst>
                <a:ext uri="{FF2B5EF4-FFF2-40B4-BE49-F238E27FC236}">
                  <a16:creationId xmlns:a16="http://schemas.microsoft.com/office/drawing/2014/main" id="{E96C15AE-F938-418C-B5DA-28EC9FC6D5F7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0B9BD3-229A-4186-9FE6-AE3A59299F39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69CD6B0-A216-4835-8F85-622412903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172" y="800099"/>
            <a:ext cx="1383153" cy="2269959"/>
          </a:xfrm>
          <a:prstGeom prst="rect">
            <a:avLst/>
          </a:prstGeom>
        </p:spPr>
      </p:pic>
      <p:cxnSp>
        <p:nvCxnSpPr>
          <p:cNvPr id="18" name="直接连接符 1">
            <a:extLst>
              <a:ext uri="{FF2B5EF4-FFF2-40B4-BE49-F238E27FC236}">
                <a16:creationId xmlns:a16="http://schemas.microsoft.com/office/drawing/2014/main" id="{A7FF63D5-06F6-49B2-ADD5-2F4D9987F212}"/>
              </a:ext>
            </a:extLst>
          </p:cNvPr>
          <p:cNvCxnSpPr>
            <a:cxnSpLocks/>
          </p:cNvCxnSpPr>
          <p:nvPr/>
        </p:nvCxnSpPr>
        <p:spPr>
          <a:xfrm>
            <a:off x="2392112" y="3718606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íṧļîḍè">
            <a:extLst>
              <a:ext uri="{FF2B5EF4-FFF2-40B4-BE49-F238E27FC236}">
                <a16:creationId xmlns:a16="http://schemas.microsoft.com/office/drawing/2014/main" id="{F7CE99FB-672A-4F2E-BB17-B1CCF0CB8FEF}"/>
              </a:ext>
            </a:extLst>
          </p:cNvPr>
          <p:cNvSpPr/>
          <p:nvPr/>
        </p:nvSpPr>
        <p:spPr>
          <a:xfrm>
            <a:off x="447675" y="3068945"/>
            <a:ext cx="1943101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53109-38D6-43FA-847C-E914CE0AE24B}"/>
              </a:ext>
            </a:extLst>
          </p:cNvPr>
          <p:cNvGrpSpPr/>
          <p:nvPr/>
        </p:nvGrpSpPr>
        <p:grpSpPr>
          <a:xfrm>
            <a:off x="2983203" y="3042720"/>
            <a:ext cx="5570247" cy="1310205"/>
            <a:chOff x="4897728" y="1156770"/>
            <a:chExt cx="5284497" cy="1836849"/>
          </a:xfrm>
        </p:grpSpPr>
        <p:sp>
          <p:nvSpPr>
            <p:cNvPr id="21" name="ísḷíḓê">
              <a:extLst>
                <a:ext uri="{FF2B5EF4-FFF2-40B4-BE49-F238E27FC236}">
                  <a16:creationId xmlns:a16="http://schemas.microsoft.com/office/drawing/2014/main" id="{37600329-5DE3-4FA8-AB9F-50215D364DD5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87FEE5-2FB7-402E-8999-375DABBE7E03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4C00BF1-57A7-4534-A5C0-A4FDC06BA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050" y="3444056"/>
            <a:ext cx="1500187" cy="23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3AEBC2-2DAA-4AE1-8E4B-2683C02F74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9809" y="3164930"/>
            <a:ext cx="3066930" cy="1896253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9D55478-E957-45FC-94D2-E1A7529641AA}"/>
              </a:ext>
            </a:extLst>
          </p:cNvPr>
          <p:cNvSpPr/>
          <p:nvPr/>
        </p:nvSpPr>
        <p:spPr>
          <a:xfrm>
            <a:off x="4310380" y="1771650"/>
            <a:ext cx="6045200" cy="119090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293B-498A-436F-951D-6725D0664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97" y="899477"/>
            <a:ext cx="9113203" cy="51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43CFC7-9D3F-4704-9383-F4DA2ECD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135283"/>
            <a:ext cx="3212148" cy="4351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54910FD4-CD86-4F99-82DD-49EE436CA2D5}"/>
              </a:ext>
            </a:extLst>
          </p:cNvPr>
          <p:cNvSpPr/>
          <p:nvPr/>
        </p:nvSpPr>
        <p:spPr>
          <a:xfrm rot="2267352">
            <a:off x="4066757" y="3790366"/>
            <a:ext cx="481099" cy="9620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14774FC-AD0D-4AF6-A184-C31E10D507C2}"/>
              </a:ext>
            </a:extLst>
          </p:cNvPr>
          <p:cNvSpPr/>
          <p:nvPr/>
        </p:nvSpPr>
        <p:spPr>
          <a:xfrm>
            <a:off x="4910455" y="1333500"/>
            <a:ext cx="6005196" cy="119090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trầu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15A05-30C3-4F2C-8AEC-D6D233402CAC}"/>
              </a:ext>
            </a:extLst>
          </p:cNvPr>
          <p:cNvSpPr txBox="1"/>
          <p:nvPr/>
        </p:nvSpPr>
        <p:spPr>
          <a:xfrm>
            <a:off x="6504948" y="3772572"/>
            <a:ext cx="4563102" cy="1200329"/>
          </a:xfrm>
          <a:custGeom>
            <a:avLst/>
            <a:gdLst>
              <a:gd name="connsiteX0" fmla="*/ 0 w 4563102"/>
              <a:gd name="connsiteY0" fmla="*/ 0 h 1200329"/>
              <a:gd name="connsiteX1" fmla="*/ 4563102 w 4563102"/>
              <a:gd name="connsiteY1" fmla="*/ 0 h 1200329"/>
              <a:gd name="connsiteX2" fmla="*/ 4563102 w 4563102"/>
              <a:gd name="connsiteY2" fmla="*/ 1200329 h 1200329"/>
              <a:gd name="connsiteX3" fmla="*/ 0 w 4563102"/>
              <a:gd name="connsiteY3" fmla="*/ 1200329 h 1200329"/>
              <a:gd name="connsiteX4" fmla="*/ 0 w 45631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102" h="1200329" fill="none" extrusionOk="0">
                <a:moveTo>
                  <a:pt x="0" y="0"/>
                </a:moveTo>
                <a:cubicBezTo>
                  <a:pt x="904961" y="5222"/>
                  <a:pt x="4013028" y="24918"/>
                  <a:pt x="4563102" y="0"/>
                </a:cubicBezTo>
                <a:cubicBezTo>
                  <a:pt x="4629836" y="180425"/>
                  <a:pt x="4616119" y="1037242"/>
                  <a:pt x="4563102" y="1200329"/>
                </a:cubicBezTo>
                <a:cubicBezTo>
                  <a:pt x="3339821" y="1035568"/>
                  <a:pt x="152142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4563102" h="1200329" stroke="0" extrusionOk="0">
                <a:moveTo>
                  <a:pt x="0" y="0"/>
                </a:moveTo>
                <a:cubicBezTo>
                  <a:pt x="1129303" y="11849"/>
                  <a:pt x="2686931" y="-161459"/>
                  <a:pt x="4563102" y="0"/>
                </a:cubicBezTo>
                <a:cubicBezTo>
                  <a:pt x="4488060" y="255061"/>
                  <a:pt x="4633624" y="845340"/>
                  <a:pt x="4563102" y="1200329"/>
                </a:cubicBezTo>
                <a:cubicBezTo>
                  <a:pt x="2759876" y="1054469"/>
                  <a:pt x="135151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Rễ cây trầu không gọi là rễ phụ.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id="{B25F85FB-F8AB-4681-A5BB-2B001FDE26CF}"/>
              </a:ext>
            </a:extLst>
          </p:cNvPr>
          <p:cNvSpPr/>
          <p:nvPr/>
        </p:nvSpPr>
        <p:spPr>
          <a:xfrm>
            <a:off x="563604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8AF2E-26E1-4DAF-9232-C15F5523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547" y="1504077"/>
            <a:ext cx="297510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A77747-B343-47F2-A463-A05F84B82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64" y="1494552"/>
            <a:ext cx="3298222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000125" y="96402"/>
            <a:ext cx="11049000" cy="954107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 và so sánh hình dạng, kích thước các rễ cây đó.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3" y="0"/>
            <a:ext cx="1102403" cy="1416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8EFE0E-19D0-494D-A576-BDB77839D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397" y="1328737"/>
            <a:ext cx="8405813" cy="38294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56BAF8-10AB-4156-A641-155C39E29188}"/>
              </a:ext>
            </a:extLst>
          </p:cNvPr>
          <p:cNvGrpSpPr/>
          <p:nvPr/>
        </p:nvGrpSpPr>
        <p:grpSpPr>
          <a:xfrm>
            <a:off x="7775030" y="4701414"/>
            <a:ext cx="4416970" cy="2156586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ABAD0F-B1F5-475B-9E7D-8169FDD90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CEA493-AAB2-44AB-AA7C-85865A2887B0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4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1B6D4B-43D9-41E4-8C6A-A2DEFB3CD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139041"/>
              </p:ext>
            </p:extLst>
          </p:nvPr>
        </p:nvGraphicFramePr>
        <p:xfrm>
          <a:off x="797103" y="1636557"/>
          <a:ext cx="10730501" cy="366801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7940">
                  <a:extLst>
                    <a:ext uri="{9D8B030D-6E8A-4147-A177-3AD203B41FA5}">
                      <a16:colId xmlns:a16="http://schemas.microsoft.com/office/drawing/2014/main" val="665835464"/>
                    </a:ext>
                  </a:extLst>
                </a:gridCol>
                <a:gridCol w="4936620">
                  <a:extLst>
                    <a:ext uri="{9D8B030D-6E8A-4147-A177-3AD203B41FA5}">
                      <a16:colId xmlns:a16="http://schemas.microsoft.com/office/drawing/2014/main" val="1989979809"/>
                    </a:ext>
                  </a:extLst>
                </a:gridCol>
                <a:gridCol w="2845941">
                  <a:extLst>
                    <a:ext uri="{9D8B030D-6E8A-4147-A177-3AD203B41FA5}">
                      <a16:colId xmlns:a16="http://schemas.microsoft.com/office/drawing/2014/main" val="3371431376"/>
                    </a:ext>
                  </a:extLst>
                </a:gridCol>
              </a:tblGrid>
              <a:tr h="7984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487889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dền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278174343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02466617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lúa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53677651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 bưởi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8593925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2D40C7-DFEC-4DE2-BAA3-B213A3236227}"/>
              </a:ext>
            </a:extLst>
          </p:cNvPr>
          <p:cNvSpPr txBox="1"/>
          <p:nvPr/>
        </p:nvSpPr>
        <p:spPr>
          <a:xfrm>
            <a:off x="3689828" y="628680"/>
            <a:ext cx="5546639" cy="646331"/>
          </a:xfrm>
          <a:custGeom>
            <a:avLst/>
            <a:gdLst>
              <a:gd name="connsiteX0" fmla="*/ 0 w 5546639"/>
              <a:gd name="connsiteY0" fmla="*/ 0 h 646331"/>
              <a:gd name="connsiteX1" fmla="*/ 5546639 w 5546639"/>
              <a:gd name="connsiteY1" fmla="*/ 0 h 646331"/>
              <a:gd name="connsiteX2" fmla="*/ 5546639 w 5546639"/>
              <a:gd name="connsiteY2" fmla="*/ 646331 h 646331"/>
              <a:gd name="connsiteX3" fmla="*/ 0 w 5546639"/>
              <a:gd name="connsiteY3" fmla="*/ 646331 h 646331"/>
              <a:gd name="connsiteX4" fmla="*/ 0 w 5546639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6639" h="646331" fill="none" extrusionOk="0">
                <a:moveTo>
                  <a:pt x="0" y="0"/>
                </a:moveTo>
                <a:cubicBezTo>
                  <a:pt x="954307" y="5222"/>
                  <a:pt x="4205857" y="24918"/>
                  <a:pt x="5546639" y="0"/>
                </a:cubicBezTo>
                <a:cubicBezTo>
                  <a:pt x="5546893" y="82799"/>
                  <a:pt x="5566417" y="500035"/>
                  <a:pt x="5546639" y="646331"/>
                </a:cubicBezTo>
                <a:cubicBezTo>
                  <a:pt x="3919462" y="481570"/>
                  <a:pt x="79585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546639" h="646331" stroke="0" extrusionOk="0">
                <a:moveTo>
                  <a:pt x="0" y="0"/>
                </a:moveTo>
                <a:cubicBezTo>
                  <a:pt x="1867582" y="11849"/>
                  <a:pt x="3492676" y="-161459"/>
                  <a:pt x="5546639" y="0"/>
                </a:cubicBezTo>
                <a:cubicBezTo>
                  <a:pt x="5521457" y="272270"/>
                  <a:pt x="5600541" y="451941"/>
                  <a:pt x="5546639" y="646331"/>
                </a:cubicBezTo>
                <a:cubicBezTo>
                  <a:pt x="4740912" y="500471"/>
                  <a:pt x="598932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Hoàn thành Phiếu bài tập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05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111FE6-E620-499D-A314-E2CC65907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19550" y="2169024"/>
            <a:ext cx="4261485" cy="19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515A05-30C3-4F2C-8AEC-D6D233402CAC}"/>
              </a:ext>
            </a:extLst>
          </p:cNvPr>
          <p:cNvSpPr txBox="1"/>
          <p:nvPr/>
        </p:nvSpPr>
        <p:spPr>
          <a:xfrm>
            <a:off x="1742448" y="1000797"/>
            <a:ext cx="2400927" cy="646331"/>
          </a:xfrm>
          <a:custGeom>
            <a:avLst/>
            <a:gdLst>
              <a:gd name="connsiteX0" fmla="*/ 0 w 2400927"/>
              <a:gd name="connsiteY0" fmla="*/ 0 h 646331"/>
              <a:gd name="connsiteX1" fmla="*/ 2400927 w 2400927"/>
              <a:gd name="connsiteY1" fmla="*/ 0 h 646331"/>
              <a:gd name="connsiteX2" fmla="*/ 2400927 w 2400927"/>
              <a:gd name="connsiteY2" fmla="*/ 646331 h 646331"/>
              <a:gd name="connsiteX3" fmla="*/ 0 w 2400927"/>
              <a:gd name="connsiteY3" fmla="*/ 646331 h 646331"/>
              <a:gd name="connsiteX4" fmla="*/ 0 w 2400927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27" h="646331" fill="none" extrusionOk="0">
                <a:moveTo>
                  <a:pt x="0" y="0"/>
                </a:moveTo>
                <a:cubicBezTo>
                  <a:pt x="703784" y="5222"/>
                  <a:pt x="2043613" y="24918"/>
                  <a:pt x="2400927" y="0"/>
                </a:cubicBezTo>
                <a:cubicBezTo>
                  <a:pt x="2401181" y="82799"/>
                  <a:pt x="2420705" y="500035"/>
                  <a:pt x="2400927" y="646331"/>
                </a:cubicBezTo>
                <a:cubicBezTo>
                  <a:pt x="1227184" y="481570"/>
                  <a:pt x="1071524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2400927" h="646331" stroke="0" extrusionOk="0">
                <a:moveTo>
                  <a:pt x="0" y="0"/>
                </a:moveTo>
                <a:cubicBezTo>
                  <a:pt x="510530" y="11849"/>
                  <a:pt x="1593094" y="-161459"/>
                  <a:pt x="2400927" y="0"/>
                </a:cubicBezTo>
                <a:cubicBezTo>
                  <a:pt x="2375745" y="272270"/>
                  <a:pt x="2454829" y="451941"/>
                  <a:pt x="2400927" y="646331"/>
                </a:cubicBezTo>
                <a:cubicBezTo>
                  <a:pt x="1293315" y="500471"/>
                  <a:pt x="25900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F858EF-E4F3-48F4-91EA-244ADC9F0220}"/>
              </a:ext>
            </a:extLst>
          </p:cNvPr>
          <p:cNvSpPr txBox="1"/>
          <p:nvPr/>
        </p:nvSpPr>
        <p:spPr>
          <a:xfrm>
            <a:off x="7781298" y="981747"/>
            <a:ext cx="2400927" cy="646331"/>
          </a:xfrm>
          <a:custGeom>
            <a:avLst/>
            <a:gdLst>
              <a:gd name="connsiteX0" fmla="*/ 0 w 2400927"/>
              <a:gd name="connsiteY0" fmla="*/ 0 h 646331"/>
              <a:gd name="connsiteX1" fmla="*/ 2400927 w 2400927"/>
              <a:gd name="connsiteY1" fmla="*/ 0 h 646331"/>
              <a:gd name="connsiteX2" fmla="*/ 2400927 w 2400927"/>
              <a:gd name="connsiteY2" fmla="*/ 646331 h 646331"/>
              <a:gd name="connsiteX3" fmla="*/ 0 w 2400927"/>
              <a:gd name="connsiteY3" fmla="*/ 646331 h 646331"/>
              <a:gd name="connsiteX4" fmla="*/ 0 w 2400927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27" h="646331" fill="none" extrusionOk="0">
                <a:moveTo>
                  <a:pt x="0" y="0"/>
                </a:moveTo>
                <a:cubicBezTo>
                  <a:pt x="703784" y="5222"/>
                  <a:pt x="2043613" y="24918"/>
                  <a:pt x="2400927" y="0"/>
                </a:cubicBezTo>
                <a:cubicBezTo>
                  <a:pt x="2401181" y="82799"/>
                  <a:pt x="2420705" y="500035"/>
                  <a:pt x="2400927" y="646331"/>
                </a:cubicBezTo>
                <a:cubicBezTo>
                  <a:pt x="1227184" y="481570"/>
                  <a:pt x="1071524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2400927" h="646331" stroke="0" extrusionOk="0">
                <a:moveTo>
                  <a:pt x="0" y="0"/>
                </a:moveTo>
                <a:cubicBezTo>
                  <a:pt x="510530" y="11849"/>
                  <a:pt x="1593094" y="-161459"/>
                  <a:pt x="2400927" y="0"/>
                </a:cubicBezTo>
                <a:cubicBezTo>
                  <a:pt x="2375745" y="272270"/>
                  <a:pt x="2454829" y="451941"/>
                  <a:pt x="2400927" y="646331"/>
                </a:cubicBezTo>
                <a:cubicBezTo>
                  <a:pt x="1293315" y="500471"/>
                  <a:pt x="25900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chùm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41AC9-C3DD-4F1D-ABB9-4523086F6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4" y="2014537"/>
            <a:ext cx="1628775" cy="3180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F5823-CB4B-4091-8E05-C0F3FA732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2090737"/>
            <a:ext cx="1571625" cy="3045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8C31B3-30AE-4E9E-829B-C4EE78678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12" y="1914525"/>
            <a:ext cx="1719263" cy="3191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247804-25CB-49D1-8EDB-8D52ADABD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312" y="1881187"/>
            <a:ext cx="1785938" cy="32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A80F3A-07A9-4FC7-9BEF-BAE86C2C7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66814"/>
              </p:ext>
            </p:extLst>
          </p:nvPr>
        </p:nvGraphicFramePr>
        <p:xfrm>
          <a:off x="776555" y="1099335"/>
          <a:ext cx="10730501" cy="443148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7940">
                  <a:extLst>
                    <a:ext uri="{9D8B030D-6E8A-4147-A177-3AD203B41FA5}">
                      <a16:colId xmlns:a16="http://schemas.microsoft.com/office/drawing/2014/main" val="2989029538"/>
                    </a:ext>
                  </a:extLst>
                </a:gridCol>
                <a:gridCol w="5953761">
                  <a:extLst>
                    <a:ext uri="{9D8B030D-6E8A-4147-A177-3AD203B41FA5}">
                      <a16:colId xmlns:a16="http://schemas.microsoft.com/office/drawing/2014/main" val="21685569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145998435"/>
                    </a:ext>
                  </a:extLst>
                </a:gridCol>
              </a:tblGrid>
              <a:tr h="10223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896404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dền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967000148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722677400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lúa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65570710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 bưởi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8930948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29B6469-1EFC-4DEC-A9A3-58315678D145}"/>
              </a:ext>
            </a:extLst>
          </p:cNvPr>
          <p:cNvSpPr txBox="1"/>
          <p:nvPr/>
        </p:nvSpPr>
        <p:spPr>
          <a:xfrm>
            <a:off x="3791163" y="2260315"/>
            <a:ext cx="5917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C7CAF-1E5B-4BE6-9E6F-D68C7C53F5F8}"/>
              </a:ext>
            </a:extLst>
          </p:cNvPr>
          <p:cNvSpPr txBox="1"/>
          <p:nvPr/>
        </p:nvSpPr>
        <p:spPr>
          <a:xfrm>
            <a:off x="9965934" y="2291137"/>
            <a:ext cx="1458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92C90A-6A7C-4144-9CED-93DBC8F3E7A9}"/>
              </a:ext>
            </a:extLst>
          </p:cNvPr>
          <p:cNvSpPr txBox="1"/>
          <p:nvPr/>
        </p:nvSpPr>
        <p:spPr>
          <a:xfrm>
            <a:off x="3955550" y="3205537"/>
            <a:ext cx="517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2A9C65-2ED1-457C-A0DB-E99602552B1E}"/>
              </a:ext>
            </a:extLst>
          </p:cNvPr>
          <p:cNvSpPr txBox="1"/>
          <p:nvPr/>
        </p:nvSpPr>
        <p:spPr>
          <a:xfrm>
            <a:off x="10024153" y="3174714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77CC0-249F-4349-A9F4-499CAF364D27}"/>
              </a:ext>
            </a:extLst>
          </p:cNvPr>
          <p:cNvSpPr txBox="1"/>
          <p:nvPr/>
        </p:nvSpPr>
        <p:spPr>
          <a:xfrm>
            <a:off x="3996646" y="4119937"/>
            <a:ext cx="517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72B4F0-0DA6-4A44-8121-D7E95DA116C9}"/>
              </a:ext>
            </a:extLst>
          </p:cNvPr>
          <p:cNvSpPr txBox="1"/>
          <p:nvPr/>
        </p:nvSpPr>
        <p:spPr>
          <a:xfrm>
            <a:off x="10024153" y="4058292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2D6495-EE58-4498-8197-5106AE9279D0}"/>
              </a:ext>
            </a:extLst>
          </p:cNvPr>
          <p:cNvSpPr txBox="1"/>
          <p:nvPr/>
        </p:nvSpPr>
        <p:spPr>
          <a:xfrm>
            <a:off x="3719245" y="4828855"/>
            <a:ext cx="616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86A4AA-7E8A-4F90-8366-ED6ED2E824DB}"/>
              </a:ext>
            </a:extLst>
          </p:cNvPr>
          <p:cNvSpPr txBox="1"/>
          <p:nvPr/>
        </p:nvSpPr>
        <p:spPr>
          <a:xfrm>
            <a:off x="10212512" y="4849401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197788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6" grpId="0"/>
      <p:bldP spid="17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40A4-801B-4548-AC26-80E27510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2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1C8326-A4EA-43C5-ACDE-08A4D1C2B119}"/>
              </a:ext>
            </a:extLst>
          </p:cNvPr>
          <p:cNvSpPr/>
          <p:nvPr/>
        </p:nvSpPr>
        <p:spPr>
          <a:xfrm>
            <a:off x="1326515" y="96402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các hình dưới đây và cho biết: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4AD6E4-3B62-4701-898F-5CE5584421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4" y="-82193"/>
            <a:ext cx="1416728" cy="1416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DFAAF-149E-424F-99BC-915896117528}"/>
              </a:ext>
            </a:extLst>
          </p:cNvPr>
          <p:cNvSpPr txBox="1"/>
          <p:nvPr/>
        </p:nvSpPr>
        <p:spPr>
          <a:xfrm>
            <a:off x="2434975" y="976045"/>
            <a:ext cx="8578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975F0-419D-404A-ABAF-20CAB5604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80" y="2131941"/>
            <a:ext cx="2962275" cy="1895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1A0903-29D1-4884-9BB6-5F213F714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416" y="2122042"/>
            <a:ext cx="2095500" cy="281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B54B2-BFB0-48B4-9F19-889E3B89C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116" y="2141840"/>
            <a:ext cx="2133600" cy="2800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EAEA73-E58B-4B6E-98F2-9493A3F0A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005" y="2275780"/>
            <a:ext cx="3441309" cy="2329321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0C4CB54-F4CE-4995-B848-6852DD92118A}"/>
              </a:ext>
            </a:extLst>
          </p:cNvPr>
          <p:cNvSpPr/>
          <p:nvPr/>
        </p:nvSpPr>
        <p:spPr>
          <a:xfrm>
            <a:off x="729465" y="4212404"/>
            <a:ext cx="2732926" cy="821933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DA111A1-783A-4D23-AD25-839E559D841E}"/>
              </a:ext>
            </a:extLst>
          </p:cNvPr>
          <p:cNvSpPr/>
          <p:nvPr/>
        </p:nvSpPr>
        <p:spPr>
          <a:xfrm>
            <a:off x="3729519" y="5003514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851E21C-37A8-4958-838C-436233D5BD58}"/>
              </a:ext>
            </a:extLst>
          </p:cNvPr>
          <p:cNvSpPr/>
          <p:nvPr/>
        </p:nvSpPr>
        <p:spPr>
          <a:xfrm>
            <a:off x="6174769" y="5003514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350BAF0-6955-4E4C-BC01-70B0C717B235}"/>
              </a:ext>
            </a:extLst>
          </p:cNvPr>
          <p:cNvSpPr/>
          <p:nvPr/>
        </p:nvSpPr>
        <p:spPr>
          <a:xfrm>
            <a:off x="8959065" y="4633645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5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22" grpId="0" animBg="1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xét, so sánh về đặc điểm, hình dạng của các thân cây.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EE1D5D5-421F-48ED-AA7E-44A02399E689}"/>
              </a:ext>
            </a:extLst>
          </p:cNvPr>
          <p:cNvSpPr/>
          <p:nvPr/>
        </p:nvSpPr>
        <p:spPr>
          <a:xfrm>
            <a:off x="2883506" y="2230285"/>
            <a:ext cx="6918040" cy="2480643"/>
          </a:xfrm>
          <a:prstGeom prst="wedgeRoundRectCallout">
            <a:avLst>
              <a:gd name="adj1" fmla="val 26996"/>
              <a:gd name="adj2" fmla="val -78237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3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83C63-536A-4936-82DC-BEA660E4E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60" y="1611973"/>
            <a:ext cx="5171797" cy="2754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BA648-6F1D-4E03-B5CE-CBE89E78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41" y="1441056"/>
            <a:ext cx="5273967" cy="31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m yêu cây xanh">
            <a:hlinkClick r:id="" action="ppaction://media"/>
            <a:extLst>
              <a:ext uri="{FF2B5EF4-FFF2-40B4-BE49-F238E27FC236}">
                <a16:creationId xmlns:a16="http://schemas.microsoft.com/office/drawing/2014/main" id="{1475840D-F544-4A78-A40A-A2173BD1E9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thực vật xung quanh, viết vào vở tên cây theo gợi ý: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1026" name="Picture 2" descr="Tự nhiên xã hội lớp 3 Bài 13 trang 56 Thực hành - Kết nối tri thức">
            <a:extLst>
              <a:ext uri="{FF2B5EF4-FFF2-40B4-BE49-F238E27FC236}">
                <a16:creationId xmlns:a16="http://schemas.microsoft.com/office/drawing/2014/main" id="{D21607F4-C036-401E-BF30-6E7C0B02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" y="2424702"/>
            <a:ext cx="10215576" cy="146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008016" y="1103270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đứng: cây phượng, cây đào, cây ổi, cây xà cừ,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DBC1E4-1F54-4319-A2CE-343E5F8E9091}"/>
              </a:ext>
            </a:extLst>
          </p:cNvPr>
          <p:cNvSpPr/>
          <p:nvPr/>
        </p:nvSpPr>
        <p:spPr>
          <a:xfrm>
            <a:off x="966920" y="2253976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bò: cây rau má, cây bí đỏ, cây rau khoai, cây dưa hấu,…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2B9D26-72B8-43AB-9016-114C72E7BA28}"/>
              </a:ext>
            </a:extLst>
          </p:cNvPr>
          <p:cNvSpPr/>
          <p:nvPr/>
        </p:nvSpPr>
        <p:spPr>
          <a:xfrm>
            <a:off x="874452" y="3846471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leo: cây mướp, cây mồng tơi, cây đậu, …</a:t>
            </a:r>
          </a:p>
        </p:txBody>
      </p:sp>
    </p:spTree>
    <p:extLst>
      <p:ext uri="{BB962C8B-B14F-4D97-AF65-F5344CB8AC3E}">
        <p14:creationId xmlns:p14="http://schemas.microsoft.com/office/powerpoint/2010/main" val="26620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343964-FBF7-4FB7-BBF1-E4974928D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72" y="1588742"/>
            <a:ext cx="6023670" cy="24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47242F5-4D61-4CF6-B6D9-C1B419A4284B}"/>
              </a:ext>
            </a:extLst>
          </p:cNvPr>
          <p:cNvGrpSpPr/>
          <p:nvPr/>
        </p:nvGrpSpPr>
        <p:grpSpPr>
          <a:xfrm>
            <a:off x="1050247" y="909667"/>
            <a:ext cx="6969803" cy="1575742"/>
            <a:chOff x="1050247" y="909667"/>
            <a:chExt cx="6969803" cy="15757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56ADC9-F9ED-4755-9BD2-2A9A1D901CF0}"/>
                </a:ext>
              </a:extLst>
            </p:cNvPr>
            <p:cNvSpPr/>
            <p:nvPr/>
          </p:nvSpPr>
          <p:spPr>
            <a:xfrm>
              <a:off x="2374265" y="1410852"/>
              <a:ext cx="5645785" cy="584775"/>
            </a:xfrm>
            <a:prstGeom prst="rect">
              <a:avLst/>
            </a:prstGeom>
            <a:solidFill>
              <a:schemeClr val="bg1"/>
            </a:solidFill>
            <a:ln w="101600" cmpd="thickThin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điều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30496C-08DA-416E-BC55-57D11B0F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247" y="909667"/>
              <a:ext cx="1263145" cy="15757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034DCD-C31D-4633-8C9E-1C8915041037}"/>
              </a:ext>
            </a:extLst>
          </p:cNvPr>
          <p:cNvGrpSpPr/>
          <p:nvPr/>
        </p:nvGrpSpPr>
        <p:grpSpPr>
          <a:xfrm>
            <a:off x="1088347" y="2567017"/>
            <a:ext cx="8846228" cy="1661270"/>
            <a:chOff x="1088347" y="2567017"/>
            <a:chExt cx="8846228" cy="16612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756CCC-CBE9-44BA-9A45-1E213B60290F}"/>
                </a:ext>
              </a:extLst>
            </p:cNvPr>
            <p:cNvSpPr/>
            <p:nvPr/>
          </p:nvSpPr>
          <p:spPr>
            <a:xfrm>
              <a:off x="2374265" y="2658627"/>
              <a:ext cx="7560310" cy="1569660"/>
            </a:xfrm>
            <a:prstGeom prst="rect">
              <a:avLst/>
            </a:prstGeom>
            <a:solidFill>
              <a:schemeClr val="bg1"/>
            </a:solidFill>
            <a:ln w="101600" cmpd="thickThin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Xung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quanh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rất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loài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khác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nhau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0801D-300C-4571-B13C-B836CD8C7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347" y="2567017"/>
              <a:ext cx="1263145" cy="1575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6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40A4-801B-4548-AC26-80E27510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5" y="1952625"/>
            <a:ext cx="6724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về sự đa dạng của thực vật </a:t>
            </a:r>
            <a:endParaRPr lang="en-US" sz="5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E8D7B0-61C2-4947-9805-456853955C45}"/>
              </a:ext>
            </a:extLst>
          </p:cNvPr>
          <p:cNvGrpSpPr/>
          <p:nvPr/>
        </p:nvGrpSpPr>
        <p:grpSpPr>
          <a:xfrm>
            <a:off x="2867025" y="1347787"/>
            <a:ext cx="5133975" cy="4643438"/>
            <a:chOff x="4429125" y="2243137"/>
            <a:chExt cx="5253037" cy="4705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663ED9-4FC6-4937-8A8F-0638324F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25" y="2276699"/>
              <a:ext cx="5253037" cy="46717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C1E1F3-E660-40D1-B227-441B1BF23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650" y="2243137"/>
              <a:ext cx="3019425" cy="86148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9F47F6-DBDB-4A39-9B2D-763F0B35E15D}"/>
              </a:ext>
            </a:extLst>
          </p:cNvPr>
          <p:cNvGrpSpPr/>
          <p:nvPr/>
        </p:nvGrpSpPr>
        <p:grpSpPr>
          <a:xfrm>
            <a:off x="8366217" y="3472561"/>
            <a:ext cx="3197033" cy="2272284"/>
            <a:chOff x="781262" y="3217613"/>
            <a:chExt cx="4761331" cy="385564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7C8F9B-EDC3-4BCA-9C43-2ABD998C1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7CBD115-274B-41AD-A033-D2234D629C5E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8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E8D7B0-61C2-4947-9805-456853955C45}"/>
              </a:ext>
            </a:extLst>
          </p:cNvPr>
          <p:cNvGrpSpPr/>
          <p:nvPr/>
        </p:nvGrpSpPr>
        <p:grpSpPr>
          <a:xfrm>
            <a:off x="552450" y="1271587"/>
            <a:ext cx="5133975" cy="4643438"/>
            <a:chOff x="4429125" y="2243137"/>
            <a:chExt cx="5253037" cy="4705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663ED9-4FC6-4937-8A8F-0638324F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25" y="2276699"/>
              <a:ext cx="5253037" cy="46717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C1E1F3-E660-40D1-B227-441B1BF23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650" y="2243137"/>
              <a:ext cx="3019425" cy="861483"/>
            </a:xfrm>
            <a:prstGeom prst="rect">
              <a:avLst/>
            </a:prstGeom>
          </p:spPr>
        </p:pic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A265C7B-999F-4567-A7AF-BCF51E6E90F1}"/>
              </a:ext>
            </a:extLst>
          </p:cNvPr>
          <p:cNvSpPr/>
          <p:nvPr/>
        </p:nvSpPr>
        <p:spPr>
          <a:xfrm>
            <a:off x="5767705" y="1456709"/>
            <a:ext cx="604520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78F30-5A82-4168-8849-262478FEDD4C}"/>
              </a:ext>
            </a:extLst>
          </p:cNvPr>
          <p:cNvSpPr txBox="1"/>
          <p:nvPr/>
        </p:nvSpPr>
        <p:spPr>
          <a:xfrm>
            <a:off x="5791200" y="3305847"/>
            <a:ext cx="5772150" cy="830997"/>
          </a:xfrm>
          <a:custGeom>
            <a:avLst/>
            <a:gdLst>
              <a:gd name="connsiteX0" fmla="*/ 0 w 5772150"/>
              <a:gd name="connsiteY0" fmla="*/ 0 h 830997"/>
              <a:gd name="connsiteX1" fmla="*/ 5772150 w 5772150"/>
              <a:gd name="connsiteY1" fmla="*/ 0 h 830997"/>
              <a:gd name="connsiteX2" fmla="*/ 5772150 w 5772150"/>
              <a:gd name="connsiteY2" fmla="*/ 830997 h 830997"/>
              <a:gd name="connsiteX3" fmla="*/ 0 w 5772150"/>
              <a:gd name="connsiteY3" fmla="*/ 830997 h 830997"/>
              <a:gd name="connsiteX4" fmla="*/ 0 w 57721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50" h="830997" fill="none" extrusionOk="0">
                <a:moveTo>
                  <a:pt x="0" y="0"/>
                </a:moveTo>
                <a:cubicBezTo>
                  <a:pt x="1597140" y="5222"/>
                  <a:pt x="3810697" y="24918"/>
                  <a:pt x="5772150" y="0"/>
                </a:cubicBezTo>
                <a:cubicBezTo>
                  <a:pt x="5838884" y="288481"/>
                  <a:pt x="5758688" y="519308"/>
                  <a:pt x="5772150" y="830997"/>
                </a:cubicBezTo>
                <a:cubicBezTo>
                  <a:pt x="4952843" y="666236"/>
                  <a:pt x="9945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772150" h="830997" stroke="0" extrusionOk="0">
                <a:moveTo>
                  <a:pt x="0" y="0"/>
                </a:moveTo>
                <a:cubicBezTo>
                  <a:pt x="2700115" y="11849"/>
                  <a:pt x="3872902" y="-161459"/>
                  <a:pt x="5772150" y="0"/>
                </a:cubicBezTo>
                <a:cubicBezTo>
                  <a:pt x="5813448" y="365209"/>
                  <a:pt x="5826052" y="657770"/>
                  <a:pt x="5772150" y="830997"/>
                </a:cubicBezTo>
                <a:cubicBezTo>
                  <a:pt x="2932213" y="685137"/>
                  <a:pt x="763006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cây su hào: Lá dài, thân biển đổi thành củ, lá có màu xanh....</a:t>
            </a: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36E91FB2-8FB0-4E76-8781-1DC35DED1754}"/>
              </a:ext>
            </a:extLst>
          </p:cNvPr>
          <p:cNvSpPr/>
          <p:nvPr/>
        </p:nvSpPr>
        <p:spPr>
          <a:xfrm>
            <a:off x="6483767" y="2654258"/>
            <a:ext cx="1374357" cy="57471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F29699-B076-4611-B9BC-2B52C0FC0897}"/>
              </a:ext>
            </a:extLst>
          </p:cNvPr>
          <p:cNvSpPr txBox="1"/>
          <p:nvPr/>
        </p:nvSpPr>
        <p:spPr>
          <a:xfrm>
            <a:off x="5791200" y="4848897"/>
            <a:ext cx="5772150" cy="830997"/>
          </a:xfrm>
          <a:custGeom>
            <a:avLst/>
            <a:gdLst>
              <a:gd name="connsiteX0" fmla="*/ 0 w 5772150"/>
              <a:gd name="connsiteY0" fmla="*/ 0 h 830997"/>
              <a:gd name="connsiteX1" fmla="*/ 5772150 w 5772150"/>
              <a:gd name="connsiteY1" fmla="*/ 0 h 830997"/>
              <a:gd name="connsiteX2" fmla="*/ 5772150 w 5772150"/>
              <a:gd name="connsiteY2" fmla="*/ 830997 h 830997"/>
              <a:gd name="connsiteX3" fmla="*/ 0 w 5772150"/>
              <a:gd name="connsiteY3" fmla="*/ 830997 h 830997"/>
              <a:gd name="connsiteX4" fmla="*/ 0 w 57721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50" h="830997" fill="none" extrusionOk="0">
                <a:moveTo>
                  <a:pt x="0" y="0"/>
                </a:moveTo>
                <a:cubicBezTo>
                  <a:pt x="1597140" y="5222"/>
                  <a:pt x="3810697" y="24918"/>
                  <a:pt x="5772150" y="0"/>
                </a:cubicBezTo>
                <a:cubicBezTo>
                  <a:pt x="5838884" y="288481"/>
                  <a:pt x="5758688" y="519308"/>
                  <a:pt x="5772150" y="830997"/>
                </a:cubicBezTo>
                <a:cubicBezTo>
                  <a:pt x="4952843" y="666236"/>
                  <a:pt x="9945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772150" h="830997" stroke="0" extrusionOk="0">
                <a:moveTo>
                  <a:pt x="0" y="0"/>
                </a:moveTo>
                <a:cubicBezTo>
                  <a:pt x="2700115" y="11849"/>
                  <a:pt x="3872902" y="-161459"/>
                  <a:pt x="5772150" y="0"/>
                </a:cubicBezTo>
                <a:cubicBezTo>
                  <a:pt x="5813448" y="365209"/>
                  <a:pt x="5826052" y="657770"/>
                  <a:pt x="5772150" y="830997"/>
                </a:cubicBezTo>
                <a:cubicBezTo>
                  <a:pt x="2932213" y="685137"/>
                  <a:pt x="763006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cây trầu không: Thân leo, lá hình trái tim, lá có màu xanh......</a:t>
            </a:r>
          </a:p>
        </p:txBody>
      </p:sp>
      <p:sp>
        <p:nvSpPr>
          <p:cNvPr id="22" name="Freeform: Shape 34">
            <a:extLst>
              <a:ext uri="{FF2B5EF4-FFF2-40B4-BE49-F238E27FC236}">
                <a16:creationId xmlns:a16="http://schemas.microsoft.com/office/drawing/2014/main" id="{B8E6A053-14CE-4259-AD18-05E6FD665327}"/>
              </a:ext>
            </a:extLst>
          </p:cNvPr>
          <p:cNvSpPr/>
          <p:nvPr/>
        </p:nvSpPr>
        <p:spPr>
          <a:xfrm>
            <a:off x="6226592" y="4159208"/>
            <a:ext cx="1374357" cy="57471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  <a:buNone/>
              <a:defRPr/>
            </a:pPr>
            <a:r>
              <a:rPr lang="vi-V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rất đa dạng, các loại cây khác nhau có những đặc điểm khác nhau</a:t>
            </a:r>
            <a:r>
              <a:rPr lang="en-US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639</Words>
  <Application>Microsoft Office PowerPoint</Application>
  <PresentationFormat>Widescreen</PresentationFormat>
  <Paragraphs>81</Paragraphs>
  <Slides>32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等线</vt:lpstr>
      <vt:lpstr>等线 Light</vt:lpstr>
      <vt:lpstr>微软雅黑</vt:lpstr>
      <vt:lpstr>Arial</vt:lpstr>
      <vt:lpstr>Calibri</vt:lpstr>
      <vt:lpstr>Georgia</vt:lpstr>
      <vt:lpstr>Tahoma</vt:lpstr>
      <vt:lpstr>UTM American Sans</vt:lpstr>
      <vt:lpstr>字魂27号-布丁体</vt:lpstr>
      <vt:lpstr>字魂59号-创粗黑</vt:lpstr>
      <vt:lpstr>千图网海量PPT模板www.58pic.com​​</vt:lpstr>
      <vt:lpstr>1_千图网海量PPT模板www.58pic.com​​</vt:lpstr>
      <vt:lpstr>3_Office 主题​​</vt:lpstr>
      <vt:lpstr>1_Simple Light</vt:lpstr>
      <vt:lpstr>2_千图网海量PPT模板www.58pic.com​​</vt:lpstr>
      <vt:lpstr>3_千图网海量PPT模板www.58pic.com​​</vt:lpstr>
      <vt:lpstr>4_千图网海量PPT模板www.58pic.com​​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58</cp:revision>
  <dcterms:created xsi:type="dcterms:W3CDTF">2022-09-12T02:11:59Z</dcterms:created>
  <dcterms:modified xsi:type="dcterms:W3CDTF">2023-03-13T03:15:39Z</dcterms:modified>
</cp:coreProperties>
</file>