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media/audio2.wav" ContentType="audio/x-wav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dia/audio10.wav" ContentType="audio/x-wav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9" r:id="rId2"/>
    <p:sldMasterId id="2147483681" r:id="rId3"/>
  </p:sldMasterIdLst>
  <p:notesMasterIdLst>
    <p:notesMasterId r:id="rId27"/>
  </p:notesMasterIdLst>
  <p:sldIdLst>
    <p:sldId id="285" r:id="rId4"/>
    <p:sldId id="286" r:id="rId5"/>
    <p:sldId id="287" r:id="rId6"/>
    <p:sldId id="260" r:id="rId7"/>
    <p:sldId id="261" r:id="rId8"/>
    <p:sldId id="257" r:id="rId9"/>
    <p:sldId id="259" r:id="rId10"/>
    <p:sldId id="267" r:id="rId11"/>
    <p:sldId id="268" r:id="rId12"/>
    <p:sldId id="288" r:id="rId13"/>
    <p:sldId id="269" r:id="rId14"/>
    <p:sldId id="289" r:id="rId15"/>
    <p:sldId id="290" r:id="rId16"/>
    <p:sldId id="270" r:id="rId17"/>
    <p:sldId id="264" r:id="rId18"/>
    <p:sldId id="271" r:id="rId19"/>
    <p:sldId id="291" r:id="rId20"/>
    <p:sldId id="293" r:id="rId21"/>
    <p:sldId id="297" r:id="rId22"/>
    <p:sldId id="292" r:id="rId23"/>
    <p:sldId id="298" r:id="rId24"/>
    <p:sldId id="299" r:id="rId25"/>
    <p:sldId id="284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252" autoAdjust="0"/>
  </p:normalViewPr>
  <p:slideViewPr>
    <p:cSldViewPr snapToGrid="0">
      <p:cViewPr varScale="1">
        <p:scale>
          <a:sx n="65" d="100"/>
          <a:sy n="65" d="100"/>
        </p:scale>
        <p:origin x="7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F8355A-1262-4EE4-841E-83F22461DCBC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46987E-0B77-498B-96E9-51F29F2650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227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Thiết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kế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Hương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Thảo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</a:t>
            </a:r>
            <a:r>
              <a:rPr lang="en-U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Zalo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0972.115.126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22436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Thiết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kế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Hương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Thảo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</a:t>
            </a:r>
            <a:r>
              <a:rPr lang="en-U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Zalo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0972.115.126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94876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15598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34142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68342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70855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Thiết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kế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Hương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Thảo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</a:t>
            </a:r>
            <a:r>
              <a:rPr lang="en-U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Zalo</a:t>
            </a:r>
            <a:r>
              <a:rPr lang="en-US" altLang="zh-CN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0972.115.126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17881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38254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80741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Thiết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kế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Hương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Thảo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</a:t>
            </a:r>
            <a:r>
              <a:rPr lang="en-U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Zalo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0972.115.126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85947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56491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0655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68910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79617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68205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70598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05437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22694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416E30-BE29-4FD0-AD41-3B392E29F0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16200" y="-2616200"/>
            <a:ext cx="6959600" cy="12192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F767D18E-9657-4ED2-9147-59C89D290780}"/>
              </a:ext>
            </a:extLst>
          </p:cNvPr>
          <p:cNvSpPr/>
          <p:nvPr userDrawn="1"/>
        </p:nvSpPr>
        <p:spPr>
          <a:xfrm>
            <a:off x="381000" y="292100"/>
            <a:ext cx="11518900" cy="63119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3865772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238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9815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0372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4199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7512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6538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5590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9875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061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1297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F418745-DC04-4BDC-9080-8F17D4BFEE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16200" y="-2616200"/>
            <a:ext cx="6959600" cy="12192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165AFCB9-503B-4999-861D-A5D659C7D164}"/>
              </a:ext>
            </a:extLst>
          </p:cNvPr>
          <p:cNvSpPr/>
          <p:nvPr userDrawn="1"/>
        </p:nvSpPr>
        <p:spPr>
          <a:xfrm>
            <a:off x="622300" y="508000"/>
            <a:ext cx="10883900" cy="5981700"/>
          </a:xfrm>
          <a:prstGeom prst="rect">
            <a:avLst/>
          </a:prstGeom>
          <a:solidFill>
            <a:schemeClr val="bg1"/>
          </a:solidFill>
          <a:ln w="76200">
            <a:solidFill>
              <a:schemeClr val="bg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3862635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2023/3/16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1632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2023/3/16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1716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2023/3/16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8867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2023/3/16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6618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2023/3/16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2318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2023/3/16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1757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2023/3/16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4492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2023/3/16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7316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2023/3/16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5858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2023/3/16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3545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C14E68C-247C-4A2D-878C-D582A9E053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16200" y="-2616200"/>
            <a:ext cx="6959600" cy="12192000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959F491F-E999-4683-863B-7B86938179E9}"/>
              </a:ext>
            </a:extLst>
          </p:cNvPr>
          <p:cNvSpPr/>
          <p:nvPr userDrawn="1"/>
        </p:nvSpPr>
        <p:spPr>
          <a:xfrm>
            <a:off x="622300" y="508000"/>
            <a:ext cx="10883900" cy="5981700"/>
          </a:xfrm>
          <a:prstGeom prst="rect">
            <a:avLst/>
          </a:prstGeom>
          <a:solidFill>
            <a:schemeClr val="bg1"/>
          </a:solidFill>
          <a:ln w="76200">
            <a:solidFill>
              <a:schemeClr val="bg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911439"/>
      </p:ext>
    </p:extLst>
  </p:cSld>
  <p:clrMapOvr>
    <a:masterClrMapping/>
  </p:clrMapOvr>
  <p:transition spd="slow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2023/3/16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1053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9468551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8589934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5886556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6699054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0772402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7761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C9D0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AC2BF615-7310-4868-9926-0E77E376918A}"/>
              </a:ext>
            </a:extLst>
          </p:cNvPr>
          <p:cNvSpPr/>
          <p:nvPr userDrawn="1"/>
        </p:nvSpPr>
        <p:spPr>
          <a:xfrm>
            <a:off x="254000" y="215900"/>
            <a:ext cx="11658600" cy="6515100"/>
          </a:xfrm>
          <a:prstGeom prst="rect">
            <a:avLst/>
          </a:prstGeom>
          <a:solidFill>
            <a:schemeClr val="bg1"/>
          </a:solidFill>
          <a:ln w="76200">
            <a:solidFill>
              <a:schemeClr val="bg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91CBAECF-91BA-48C0-9ECA-FAEBBE375C79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3050" y="504825"/>
            <a:ext cx="1114127" cy="1114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950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455F20-2A15-4E70-936B-4A7AE79AE653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838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A5624532-C045-4469-B18E-49CB452B1D5F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7326" y="400049"/>
            <a:ext cx="1095077" cy="109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961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5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audio" Target="../media/audio2.wav"/><Relationship Id="rId3" Type="http://schemas.openxmlformats.org/officeDocument/2006/relationships/audio" Target="../media/audio2.wav"/><Relationship Id="rId7" Type="http://schemas.openxmlformats.org/officeDocument/2006/relationships/image" Target="../media/image35.png"/><Relationship Id="rId12" Type="http://schemas.openxmlformats.org/officeDocument/2006/relationships/audio" Target="../media/audio10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32.jpg"/><Relationship Id="rId9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6.png"/><Relationship Id="rId7" Type="http://schemas.openxmlformats.org/officeDocument/2006/relationships/slide" Target="slide9.xml"/><Relationship Id="rId12" Type="http://schemas.openxmlformats.org/officeDocument/2006/relationships/slide" Target="slide6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.png"/><Relationship Id="rId11" Type="http://schemas.openxmlformats.org/officeDocument/2006/relationships/slide" Target="slide5.xml"/><Relationship Id="rId5" Type="http://schemas.openxmlformats.org/officeDocument/2006/relationships/image" Target="../media/image8.png"/><Relationship Id="rId10" Type="http://schemas.openxmlformats.org/officeDocument/2006/relationships/slide" Target="slide3.xml"/><Relationship Id="rId4" Type="http://schemas.openxmlformats.org/officeDocument/2006/relationships/image" Target="../media/image7.png"/><Relationship Id="rId9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8.png"/><Relationship Id="rId5" Type="http://schemas.openxmlformats.org/officeDocument/2006/relationships/image" Target="../media/image19.jpg"/><Relationship Id="rId4" Type="http://schemas.openxmlformats.org/officeDocument/2006/relationships/notesSlide" Target="../notesSlides/notesSlide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937042" y="4581128"/>
            <a:ext cx="6533200" cy="110799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600" b="1" spc="50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Trò</a:t>
            </a:r>
            <a:r>
              <a:rPr lang="en-US" sz="66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 </a:t>
            </a:r>
            <a:r>
              <a:rPr lang="en-US" sz="6600" b="1" spc="50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chơi</a:t>
            </a:r>
            <a:r>
              <a:rPr lang="en-US" sz="66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 </a:t>
            </a:r>
            <a:r>
              <a:rPr lang="en-US" sz="6600" b="1" spc="50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Tưới</a:t>
            </a:r>
            <a:r>
              <a:rPr lang="en-US" sz="66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 </a:t>
            </a:r>
            <a:r>
              <a:rPr lang="en-US" sz="6600" b="1" spc="50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hoa</a:t>
            </a:r>
            <a:endParaRPr lang="en-US" sz="66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libri"/>
            </a:endParaRPr>
          </a:p>
        </p:txBody>
      </p:sp>
      <p:pic>
        <p:nvPicPr>
          <p:cNvPr id="11" name="Picture 10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808" b="91693" l="42332" r="94089">
                        <a14:foregroundMark x1="66454" y1="35942" x2="66454" y2="35942"/>
                        <a14:foregroundMark x1="77636" y1="35942" x2="77636" y2="35942"/>
                        <a14:foregroundMark x1="73003" y1="41534" x2="73003" y2="41534"/>
                        <a14:foregroundMark x1="45048" y1="74441" x2="45048" y2="74441"/>
                        <a14:foregroundMark x1="45687" y1="78115" x2="45687" y2="78115"/>
                        <a14:foregroundMark x1="46006" y1="79872" x2="46006" y2="79872"/>
                        <a14:foregroundMark x1="84185" y1="31150" x2="84185" y2="31150"/>
                        <a14:foregroundMark x1="48722" y1="79073" x2="49840" y2="78754"/>
                        <a14:foregroundMark x1="44089" y1="81789" x2="44089" y2="81789"/>
                        <a14:foregroundMark x1="42812" y1="80511" x2="42812" y2="805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329" t="19446"/>
          <a:stretch/>
        </p:blipFill>
        <p:spPr>
          <a:xfrm>
            <a:off x="8470242" y="2905953"/>
            <a:ext cx="2357024" cy="335035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959885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5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5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5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B738CA82-D321-4156-9D58-357C24F476F0}"/>
              </a:ext>
            </a:extLst>
          </p:cNvPr>
          <p:cNvSpPr txBox="1"/>
          <p:nvPr/>
        </p:nvSpPr>
        <p:spPr>
          <a:xfrm>
            <a:off x="1133475" y="461842"/>
            <a:ext cx="108489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2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.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Quan sát hình 4 và cho biết lá cây có chức năng gì?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C137288-D279-4102-B8D8-4C999687957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51" y="419880"/>
            <a:ext cx="740547" cy="7141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2B4D2CB-71C4-4534-BCEB-53179C1935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3725" y="1095375"/>
            <a:ext cx="6191250" cy="554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747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Box 44">
            <a:extLst>
              <a:ext uri="{FF2B5EF4-FFF2-40B4-BE49-F238E27FC236}">
                <a16:creationId xmlns:a16="http://schemas.microsoft.com/office/drawing/2014/main" id="{E89E9B4A-B995-43B7-93B5-7E304EA1518B}"/>
              </a:ext>
            </a:extLst>
          </p:cNvPr>
          <p:cNvSpPr txBox="1"/>
          <p:nvPr/>
        </p:nvSpPr>
        <p:spPr>
          <a:xfrm>
            <a:off x="6943726" y="1874861"/>
            <a:ext cx="4937560" cy="1077218"/>
          </a:xfrm>
          <a:custGeom>
            <a:avLst/>
            <a:gdLst>
              <a:gd name="connsiteX0" fmla="*/ 0 w 4937560"/>
              <a:gd name="connsiteY0" fmla="*/ 0 h 1077218"/>
              <a:gd name="connsiteX1" fmla="*/ 4937560 w 4937560"/>
              <a:gd name="connsiteY1" fmla="*/ 0 h 1077218"/>
              <a:gd name="connsiteX2" fmla="*/ 4937560 w 4937560"/>
              <a:gd name="connsiteY2" fmla="*/ 1077218 h 1077218"/>
              <a:gd name="connsiteX3" fmla="*/ 0 w 4937560"/>
              <a:gd name="connsiteY3" fmla="*/ 1077218 h 1077218"/>
              <a:gd name="connsiteX4" fmla="*/ 0 w 4937560"/>
              <a:gd name="connsiteY4" fmla="*/ 0 h 1077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37560" h="1077218" fill="none" extrusionOk="0">
                <a:moveTo>
                  <a:pt x="0" y="0"/>
                </a:moveTo>
                <a:cubicBezTo>
                  <a:pt x="644697" y="5222"/>
                  <a:pt x="2932740" y="24918"/>
                  <a:pt x="4937560" y="0"/>
                </a:cubicBezTo>
                <a:cubicBezTo>
                  <a:pt x="4975422" y="476103"/>
                  <a:pt x="4878957" y="631043"/>
                  <a:pt x="4937560" y="1077218"/>
                </a:cubicBezTo>
                <a:cubicBezTo>
                  <a:pt x="3359133" y="912457"/>
                  <a:pt x="606480" y="1195368"/>
                  <a:pt x="0" y="1077218"/>
                </a:cubicBezTo>
                <a:cubicBezTo>
                  <a:pt x="-64117" y="630482"/>
                  <a:pt x="88888" y="487727"/>
                  <a:pt x="0" y="0"/>
                </a:cubicBezTo>
                <a:close/>
              </a:path>
              <a:path w="4937560" h="1077218" stroke="0" extrusionOk="0">
                <a:moveTo>
                  <a:pt x="0" y="0"/>
                </a:moveTo>
                <a:cubicBezTo>
                  <a:pt x="1173460" y="11849"/>
                  <a:pt x="4386271" y="-161459"/>
                  <a:pt x="4937560" y="0"/>
                </a:cubicBezTo>
                <a:cubicBezTo>
                  <a:pt x="4989595" y="144312"/>
                  <a:pt x="5029703" y="673209"/>
                  <a:pt x="4937560" y="1077218"/>
                </a:cubicBezTo>
                <a:cubicBezTo>
                  <a:pt x="4139659" y="931358"/>
                  <a:pt x="1234462" y="998894"/>
                  <a:pt x="0" y="1077218"/>
                </a:cubicBezTo>
                <a:cubicBezTo>
                  <a:pt x="7265" y="907874"/>
                  <a:pt x="-51671" y="219525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nl-NL" sz="3200">
                <a:latin typeface="Arial" panose="020B0604020202020204" pitchFamily="34" charset="0"/>
                <a:cs typeface="Arial" panose="020B0604020202020204" pitchFamily="34" charset="0"/>
              </a:rPr>
              <a:t>Quang hợp diễn </a:t>
            </a:r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ra lúc nào trong ngày?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282EF28-8547-424E-8069-752E3E2238AE}"/>
              </a:ext>
            </a:extLst>
          </p:cNvPr>
          <p:cNvSpPr txBox="1"/>
          <p:nvPr/>
        </p:nvSpPr>
        <p:spPr>
          <a:xfrm>
            <a:off x="7743198" y="3944022"/>
            <a:ext cx="3048627" cy="584775"/>
          </a:xfrm>
          <a:custGeom>
            <a:avLst/>
            <a:gdLst>
              <a:gd name="connsiteX0" fmla="*/ 0 w 3048627"/>
              <a:gd name="connsiteY0" fmla="*/ 0 h 584775"/>
              <a:gd name="connsiteX1" fmla="*/ 3048627 w 3048627"/>
              <a:gd name="connsiteY1" fmla="*/ 0 h 584775"/>
              <a:gd name="connsiteX2" fmla="*/ 3048627 w 3048627"/>
              <a:gd name="connsiteY2" fmla="*/ 584775 h 584775"/>
              <a:gd name="connsiteX3" fmla="*/ 0 w 3048627"/>
              <a:gd name="connsiteY3" fmla="*/ 584775 h 584775"/>
              <a:gd name="connsiteX4" fmla="*/ 0 w 3048627"/>
              <a:gd name="connsiteY4" fmla="*/ 0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48627" h="584775" fill="none" extrusionOk="0">
                <a:moveTo>
                  <a:pt x="0" y="0"/>
                </a:moveTo>
                <a:cubicBezTo>
                  <a:pt x="1380887" y="5222"/>
                  <a:pt x="1859434" y="24918"/>
                  <a:pt x="3048627" y="0"/>
                </a:cubicBezTo>
                <a:cubicBezTo>
                  <a:pt x="3005784" y="115750"/>
                  <a:pt x="3054302" y="445323"/>
                  <a:pt x="3048627" y="584775"/>
                </a:cubicBezTo>
                <a:cubicBezTo>
                  <a:pt x="2656816" y="420014"/>
                  <a:pt x="1034195" y="702925"/>
                  <a:pt x="0" y="584775"/>
                </a:cubicBezTo>
                <a:cubicBezTo>
                  <a:pt x="-7476" y="472120"/>
                  <a:pt x="34986" y="279470"/>
                  <a:pt x="0" y="0"/>
                </a:cubicBezTo>
                <a:close/>
              </a:path>
              <a:path w="3048627" h="584775" stroke="0" extrusionOk="0">
                <a:moveTo>
                  <a:pt x="0" y="0"/>
                </a:moveTo>
                <a:cubicBezTo>
                  <a:pt x="1016876" y="11849"/>
                  <a:pt x="2279861" y="-161459"/>
                  <a:pt x="3048627" y="0"/>
                </a:cubicBezTo>
                <a:cubicBezTo>
                  <a:pt x="3022181" y="254320"/>
                  <a:pt x="3006363" y="509640"/>
                  <a:pt x="3048627" y="584775"/>
                </a:cubicBezTo>
                <a:cubicBezTo>
                  <a:pt x="2397583" y="438915"/>
                  <a:pt x="1352337" y="506451"/>
                  <a:pt x="0" y="584775"/>
                </a:cubicBezTo>
                <a:cubicBezTo>
                  <a:pt x="19643" y="454944"/>
                  <a:pt x="-27143" y="222798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/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Ban ngày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Freeform: Shape 34">
            <a:extLst>
              <a:ext uri="{FF2B5EF4-FFF2-40B4-BE49-F238E27FC236}">
                <a16:creationId xmlns:a16="http://schemas.microsoft.com/office/drawing/2014/main" id="{A914D729-6F3D-4D20-998F-400179B01868}"/>
              </a:ext>
            </a:extLst>
          </p:cNvPr>
          <p:cNvSpPr/>
          <p:nvPr/>
        </p:nvSpPr>
        <p:spPr>
          <a:xfrm>
            <a:off x="6779043" y="3016208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pic>
        <p:nvPicPr>
          <p:cNvPr id="49" name="Picture 2" descr="Quá Trình Quang Hợp Của Cây, Vai Trò Của Quá Trình Quang Hợp Ở Thực Vật">
            <a:extLst>
              <a:ext uri="{FF2B5EF4-FFF2-40B4-BE49-F238E27FC236}">
                <a16:creationId xmlns:a16="http://schemas.microsoft.com/office/drawing/2014/main" id="{E4C7BBF4-40A8-45A5-9479-233A1D3D65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0" y="1762124"/>
            <a:ext cx="5715000" cy="334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1447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4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Box 44">
            <a:extLst>
              <a:ext uri="{FF2B5EF4-FFF2-40B4-BE49-F238E27FC236}">
                <a16:creationId xmlns:a16="http://schemas.microsoft.com/office/drawing/2014/main" id="{E89E9B4A-B995-43B7-93B5-7E304EA1518B}"/>
              </a:ext>
            </a:extLst>
          </p:cNvPr>
          <p:cNvSpPr txBox="1"/>
          <p:nvPr/>
        </p:nvSpPr>
        <p:spPr>
          <a:xfrm>
            <a:off x="6943726" y="1874861"/>
            <a:ext cx="4937560" cy="1077218"/>
          </a:xfrm>
          <a:custGeom>
            <a:avLst/>
            <a:gdLst>
              <a:gd name="connsiteX0" fmla="*/ 0 w 4937560"/>
              <a:gd name="connsiteY0" fmla="*/ 0 h 1077218"/>
              <a:gd name="connsiteX1" fmla="*/ 4937560 w 4937560"/>
              <a:gd name="connsiteY1" fmla="*/ 0 h 1077218"/>
              <a:gd name="connsiteX2" fmla="*/ 4937560 w 4937560"/>
              <a:gd name="connsiteY2" fmla="*/ 1077218 h 1077218"/>
              <a:gd name="connsiteX3" fmla="*/ 0 w 4937560"/>
              <a:gd name="connsiteY3" fmla="*/ 1077218 h 1077218"/>
              <a:gd name="connsiteX4" fmla="*/ 0 w 4937560"/>
              <a:gd name="connsiteY4" fmla="*/ 0 h 1077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37560" h="1077218" fill="none" extrusionOk="0">
                <a:moveTo>
                  <a:pt x="0" y="0"/>
                </a:moveTo>
                <a:cubicBezTo>
                  <a:pt x="644697" y="5222"/>
                  <a:pt x="2932740" y="24918"/>
                  <a:pt x="4937560" y="0"/>
                </a:cubicBezTo>
                <a:cubicBezTo>
                  <a:pt x="4975422" y="476103"/>
                  <a:pt x="4878957" y="631043"/>
                  <a:pt x="4937560" y="1077218"/>
                </a:cubicBezTo>
                <a:cubicBezTo>
                  <a:pt x="3359133" y="912457"/>
                  <a:pt x="606480" y="1195368"/>
                  <a:pt x="0" y="1077218"/>
                </a:cubicBezTo>
                <a:cubicBezTo>
                  <a:pt x="-64117" y="630482"/>
                  <a:pt x="88888" y="487727"/>
                  <a:pt x="0" y="0"/>
                </a:cubicBezTo>
                <a:close/>
              </a:path>
              <a:path w="4937560" h="1077218" stroke="0" extrusionOk="0">
                <a:moveTo>
                  <a:pt x="0" y="0"/>
                </a:moveTo>
                <a:cubicBezTo>
                  <a:pt x="1173460" y="11849"/>
                  <a:pt x="4386271" y="-161459"/>
                  <a:pt x="4937560" y="0"/>
                </a:cubicBezTo>
                <a:cubicBezTo>
                  <a:pt x="4989595" y="144312"/>
                  <a:pt x="5029703" y="673209"/>
                  <a:pt x="4937560" y="1077218"/>
                </a:cubicBezTo>
                <a:cubicBezTo>
                  <a:pt x="4139659" y="931358"/>
                  <a:pt x="1234462" y="998894"/>
                  <a:pt x="0" y="1077218"/>
                </a:cubicBezTo>
                <a:cubicBezTo>
                  <a:pt x="7265" y="907874"/>
                  <a:pt x="-51671" y="219525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nl-NL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 hấp diễn ra lúc nào trong ngày?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282EF28-8547-424E-8069-752E3E2238AE}"/>
              </a:ext>
            </a:extLst>
          </p:cNvPr>
          <p:cNvSpPr txBox="1"/>
          <p:nvPr/>
        </p:nvSpPr>
        <p:spPr>
          <a:xfrm>
            <a:off x="7743199" y="3944022"/>
            <a:ext cx="2162802" cy="584775"/>
          </a:xfrm>
          <a:custGeom>
            <a:avLst/>
            <a:gdLst>
              <a:gd name="connsiteX0" fmla="*/ 0 w 2162802"/>
              <a:gd name="connsiteY0" fmla="*/ 0 h 584775"/>
              <a:gd name="connsiteX1" fmla="*/ 2162802 w 2162802"/>
              <a:gd name="connsiteY1" fmla="*/ 0 h 584775"/>
              <a:gd name="connsiteX2" fmla="*/ 2162802 w 2162802"/>
              <a:gd name="connsiteY2" fmla="*/ 584775 h 584775"/>
              <a:gd name="connsiteX3" fmla="*/ 0 w 2162802"/>
              <a:gd name="connsiteY3" fmla="*/ 584775 h 584775"/>
              <a:gd name="connsiteX4" fmla="*/ 0 w 2162802"/>
              <a:gd name="connsiteY4" fmla="*/ 0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2802" h="584775" fill="none" extrusionOk="0">
                <a:moveTo>
                  <a:pt x="0" y="0"/>
                </a:moveTo>
                <a:cubicBezTo>
                  <a:pt x="295843" y="5222"/>
                  <a:pt x="1131100" y="24918"/>
                  <a:pt x="2162802" y="0"/>
                </a:cubicBezTo>
                <a:cubicBezTo>
                  <a:pt x="2119959" y="115750"/>
                  <a:pt x="2168477" y="445323"/>
                  <a:pt x="2162802" y="584775"/>
                </a:cubicBezTo>
                <a:cubicBezTo>
                  <a:pt x="1118322" y="420014"/>
                  <a:pt x="658815" y="702925"/>
                  <a:pt x="0" y="584775"/>
                </a:cubicBezTo>
                <a:cubicBezTo>
                  <a:pt x="-7476" y="472120"/>
                  <a:pt x="34986" y="279470"/>
                  <a:pt x="0" y="0"/>
                </a:cubicBezTo>
                <a:close/>
              </a:path>
              <a:path w="2162802" h="584775" stroke="0" extrusionOk="0">
                <a:moveTo>
                  <a:pt x="0" y="0"/>
                </a:moveTo>
                <a:cubicBezTo>
                  <a:pt x="822063" y="11849"/>
                  <a:pt x="1799966" y="-161459"/>
                  <a:pt x="2162802" y="0"/>
                </a:cubicBezTo>
                <a:cubicBezTo>
                  <a:pt x="2136356" y="254320"/>
                  <a:pt x="2120538" y="509640"/>
                  <a:pt x="2162802" y="584775"/>
                </a:cubicBezTo>
                <a:cubicBezTo>
                  <a:pt x="1505644" y="438915"/>
                  <a:pt x="820834" y="506451"/>
                  <a:pt x="0" y="584775"/>
                </a:cubicBezTo>
                <a:cubicBezTo>
                  <a:pt x="19643" y="454944"/>
                  <a:pt x="-27143" y="222798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nl-NL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 đêm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47" name="Freeform: Shape 34">
            <a:extLst>
              <a:ext uri="{FF2B5EF4-FFF2-40B4-BE49-F238E27FC236}">
                <a16:creationId xmlns:a16="http://schemas.microsoft.com/office/drawing/2014/main" id="{A914D729-6F3D-4D20-998F-400179B01868}"/>
              </a:ext>
            </a:extLst>
          </p:cNvPr>
          <p:cNvSpPr/>
          <p:nvPr/>
        </p:nvSpPr>
        <p:spPr>
          <a:xfrm>
            <a:off x="6779043" y="3016208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169CF1-E5B2-41B7-9BCE-9B0BCD8E27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5937" y="1081087"/>
            <a:ext cx="4448175" cy="442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889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4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Box 44">
            <a:extLst>
              <a:ext uri="{FF2B5EF4-FFF2-40B4-BE49-F238E27FC236}">
                <a16:creationId xmlns:a16="http://schemas.microsoft.com/office/drawing/2014/main" id="{E89E9B4A-B995-43B7-93B5-7E304EA1518B}"/>
              </a:ext>
            </a:extLst>
          </p:cNvPr>
          <p:cNvSpPr txBox="1"/>
          <p:nvPr/>
        </p:nvSpPr>
        <p:spPr>
          <a:xfrm>
            <a:off x="6943726" y="1874861"/>
            <a:ext cx="4937560" cy="1077218"/>
          </a:xfrm>
          <a:custGeom>
            <a:avLst/>
            <a:gdLst>
              <a:gd name="connsiteX0" fmla="*/ 0 w 4937560"/>
              <a:gd name="connsiteY0" fmla="*/ 0 h 1077218"/>
              <a:gd name="connsiteX1" fmla="*/ 4937560 w 4937560"/>
              <a:gd name="connsiteY1" fmla="*/ 0 h 1077218"/>
              <a:gd name="connsiteX2" fmla="*/ 4937560 w 4937560"/>
              <a:gd name="connsiteY2" fmla="*/ 1077218 h 1077218"/>
              <a:gd name="connsiteX3" fmla="*/ 0 w 4937560"/>
              <a:gd name="connsiteY3" fmla="*/ 1077218 h 1077218"/>
              <a:gd name="connsiteX4" fmla="*/ 0 w 4937560"/>
              <a:gd name="connsiteY4" fmla="*/ 0 h 1077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37560" h="1077218" fill="none" extrusionOk="0">
                <a:moveTo>
                  <a:pt x="0" y="0"/>
                </a:moveTo>
                <a:cubicBezTo>
                  <a:pt x="644697" y="5222"/>
                  <a:pt x="2932740" y="24918"/>
                  <a:pt x="4937560" y="0"/>
                </a:cubicBezTo>
                <a:cubicBezTo>
                  <a:pt x="4975422" y="476103"/>
                  <a:pt x="4878957" y="631043"/>
                  <a:pt x="4937560" y="1077218"/>
                </a:cubicBezTo>
                <a:cubicBezTo>
                  <a:pt x="3359133" y="912457"/>
                  <a:pt x="606480" y="1195368"/>
                  <a:pt x="0" y="1077218"/>
                </a:cubicBezTo>
                <a:cubicBezTo>
                  <a:pt x="-64117" y="630482"/>
                  <a:pt x="88888" y="487727"/>
                  <a:pt x="0" y="0"/>
                </a:cubicBezTo>
                <a:close/>
              </a:path>
              <a:path w="4937560" h="1077218" stroke="0" extrusionOk="0">
                <a:moveTo>
                  <a:pt x="0" y="0"/>
                </a:moveTo>
                <a:cubicBezTo>
                  <a:pt x="1173460" y="11849"/>
                  <a:pt x="4386271" y="-161459"/>
                  <a:pt x="4937560" y="0"/>
                </a:cubicBezTo>
                <a:cubicBezTo>
                  <a:pt x="4989595" y="144312"/>
                  <a:pt x="5029703" y="673209"/>
                  <a:pt x="4937560" y="1077218"/>
                </a:cubicBezTo>
                <a:cubicBezTo>
                  <a:pt x="4139659" y="931358"/>
                  <a:pt x="1234462" y="998894"/>
                  <a:pt x="0" y="1077218"/>
                </a:cubicBezTo>
                <a:cubicBezTo>
                  <a:pt x="7265" y="907874"/>
                  <a:pt x="-51671" y="219525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Thoát hơi nước diễn ra khi nào trong ngày?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282EF28-8547-424E-8069-752E3E2238AE}"/>
              </a:ext>
            </a:extLst>
          </p:cNvPr>
          <p:cNvSpPr txBox="1"/>
          <p:nvPr/>
        </p:nvSpPr>
        <p:spPr>
          <a:xfrm>
            <a:off x="7743199" y="3944022"/>
            <a:ext cx="3448676" cy="584775"/>
          </a:xfrm>
          <a:custGeom>
            <a:avLst/>
            <a:gdLst>
              <a:gd name="connsiteX0" fmla="*/ 0 w 3448676"/>
              <a:gd name="connsiteY0" fmla="*/ 0 h 584775"/>
              <a:gd name="connsiteX1" fmla="*/ 3448676 w 3448676"/>
              <a:gd name="connsiteY1" fmla="*/ 0 h 584775"/>
              <a:gd name="connsiteX2" fmla="*/ 3448676 w 3448676"/>
              <a:gd name="connsiteY2" fmla="*/ 584775 h 584775"/>
              <a:gd name="connsiteX3" fmla="*/ 0 w 3448676"/>
              <a:gd name="connsiteY3" fmla="*/ 584775 h 584775"/>
              <a:gd name="connsiteX4" fmla="*/ 0 w 3448676"/>
              <a:gd name="connsiteY4" fmla="*/ 0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8676" h="584775" fill="none" extrusionOk="0">
                <a:moveTo>
                  <a:pt x="0" y="0"/>
                </a:moveTo>
                <a:cubicBezTo>
                  <a:pt x="669190" y="5222"/>
                  <a:pt x="2327432" y="24918"/>
                  <a:pt x="3448676" y="0"/>
                </a:cubicBezTo>
                <a:cubicBezTo>
                  <a:pt x="3405833" y="115750"/>
                  <a:pt x="3454351" y="445323"/>
                  <a:pt x="3448676" y="584775"/>
                </a:cubicBezTo>
                <a:cubicBezTo>
                  <a:pt x="1827150" y="420014"/>
                  <a:pt x="1533769" y="702925"/>
                  <a:pt x="0" y="584775"/>
                </a:cubicBezTo>
                <a:cubicBezTo>
                  <a:pt x="-7476" y="472120"/>
                  <a:pt x="34986" y="279470"/>
                  <a:pt x="0" y="0"/>
                </a:cubicBezTo>
                <a:close/>
              </a:path>
              <a:path w="3448676" h="584775" stroke="0" extrusionOk="0">
                <a:moveTo>
                  <a:pt x="0" y="0"/>
                </a:moveTo>
                <a:cubicBezTo>
                  <a:pt x="819413" y="11849"/>
                  <a:pt x="2085685" y="-161459"/>
                  <a:pt x="3448676" y="0"/>
                </a:cubicBezTo>
                <a:cubicBezTo>
                  <a:pt x="3422230" y="254320"/>
                  <a:pt x="3406412" y="509640"/>
                  <a:pt x="3448676" y="584775"/>
                </a:cubicBezTo>
                <a:cubicBezTo>
                  <a:pt x="2664811" y="438915"/>
                  <a:pt x="1267186" y="506451"/>
                  <a:pt x="0" y="584775"/>
                </a:cubicBezTo>
                <a:cubicBezTo>
                  <a:pt x="19643" y="454944"/>
                  <a:pt x="-27143" y="222798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nl-NL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 ngày và đêm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47" name="Freeform: Shape 34">
            <a:extLst>
              <a:ext uri="{FF2B5EF4-FFF2-40B4-BE49-F238E27FC236}">
                <a16:creationId xmlns:a16="http://schemas.microsoft.com/office/drawing/2014/main" id="{A914D729-6F3D-4D20-998F-400179B01868}"/>
              </a:ext>
            </a:extLst>
          </p:cNvPr>
          <p:cNvSpPr/>
          <p:nvPr/>
        </p:nvSpPr>
        <p:spPr>
          <a:xfrm>
            <a:off x="6779043" y="3016208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0A41AF-898A-4411-9D72-0D9BE47A88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800" y="1824037"/>
            <a:ext cx="4346262" cy="28051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05508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4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929CAE1A-D61C-4C6C-A864-97F05467EF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888" y="209552"/>
            <a:ext cx="7558087" cy="1932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779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4F766DC7-B74B-47F8-9058-705996493CF2}"/>
              </a:ext>
            </a:extLst>
          </p:cNvPr>
          <p:cNvGrpSpPr/>
          <p:nvPr/>
        </p:nvGrpSpPr>
        <p:grpSpPr>
          <a:xfrm>
            <a:off x="1756328" y="2211226"/>
            <a:ext cx="7096025" cy="1936732"/>
            <a:chOff x="1961886" y="2236626"/>
            <a:chExt cx="7096025" cy="1936732"/>
          </a:xfrm>
        </p:grpSpPr>
        <p:sp>
          <p:nvSpPr>
            <p:cNvPr id="3" name="椭圆 2">
              <a:extLst>
                <a:ext uri="{FF2B5EF4-FFF2-40B4-BE49-F238E27FC236}">
                  <a16:creationId xmlns:a16="http://schemas.microsoft.com/office/drawing/2014/main" id="{ED476F68-FF3C-4C43-8EC9-80326076771F}"/>
                </a:ext>
              </a:extLst>
            </p:cNvPr>
            <p:cNvSpPr/>
            <p:nvPr/>
          </p:nvSpPr>
          <p:spPr>
            <a:xfrm>
              <a:off x="1961886" y="2236626"/>
              <a:ext cx="2363740" cy="1936732"/>
            </a:xfrm>
            <a:prstGeom prst="ellipse">
              <a:avLst/>
            </a:prstGeom>
            <a:solidFill>
              <a:srgbClr val="D7963F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iny" panose="02000903060500060000" pitchFamily="2" charset="0"/>
                  <a:ea typeface="庞门正道标题体" panose="02010600030101010101" pitchFamily="2" charset="-122"/>
                  <a:sym typeface="庞门正道标题体" panose="02010600030101010101" pitchFamily="2" charset="-122"/>
                </a:rPr>
                <a:t>02</a:t>
              </a:r>
              <a:endParaRPr kumimoji="0" lang="zh-CN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iny" panose="02000903060500060000" pitchFamily="2" charset="0"/>
                <a:ea typeface="庞门正道标题体" panose="02010600030101010101" pitchFamily="2" charset="-122"/>
                <a:sym typeface="庞门正道标题体" panose="02010600030101010101" pitchFamily="2" charset="-122"/>
              </a:endParaRPr>
            </a:p>
          </p:txBody>
        </p:sp>
        <p:cxnSp>
          <p:nvCxnSpPr>
            <p:cNvPr id="4" name="直接连接符 3">
              <a:extLst>
                <a:ext uri="{FF2B5EF4-FFF2-40B4-BE49-F238E27FC236}">
                  <a16:creationId xmlns:a16="http://schemas.microsoft.com/office/drawing/2014/main" id="{5CE37996-67BC-4603-9F72-CF5B66B43D80}"/>
                </a:ext>
              </a:extLst>
            </p:cNvPr>
            <p:cNvCxnSpPr>
              <a:cxnSpLocks/>
            </p:cNvCxnSpPr>
            <p:nvPr/>
          </p:nvCxnSpPr>
          <p:spPr>
            <a:xfrm>
              <a:off x="5131558" y="3742904"/>
              <a:ext cx="392635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AD50E18B-B903-4973-91CB-6D79AD0F09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1453" y="2628467"/>
            <a:ext cx="5980694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872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71ABA9E9-BFCC-4F8F-9F12-72666F5D24F3}"/>
              </a:ext>
            </a:extLst>
          </p:cNvPr>
          <p:cNvSpPr/>
          <p:nvPr/>
        </p:nvSpPr>
        <p:spPr>
          <a:xfrm>
            <a:off x="907415" y="382152"/>
            <a:ext cx="10322460" cy="646331"/>
          </a:xfrm>
          <a:prstGeom prst="rect">
            <a:avLst/>
          </a:prstGeom>
          <a:solidFill>
            <a:schemeClr val="bg1"/>
          </a:solidFill>
          <a:ln w="101600" cmpd="thickThin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3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3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vi-VN" sz="3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Cắm một cành hoa cúc bị héo vào lọ nước.</a:t>
            </a: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681A17ED-C86C-47F4-B430-39D694D7A7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074" y="1752599"/>
            <a:ext cx="6099469" cy="4352925"/>
          </a:xfrm>
          <a:prstGeom prst="rect">
            <a:avLst/>
          </a:prstGeom>
        </p:spPr>
      </p:pic>
      <p:sp>
        <p:nvSpPr>
          <p:cNvPr id="47" name="Speech Bubble: Rectangle with Corners Rounded 46">
            <a:extLst>
              <a:ext uri="{FF2B5EF4-FFF2-40B4-BE49-F238E27FC236}">
                <a16:creationId xmlns:a16="http://schemas.microsoft.com/office/drawing/2014/main" id="{957C0372-6EC0-4E07-864C-82CB8F02C1CD}"/>
              </a:ext>
            </a:extLst>
          </p:cNvPr>
          <p:cNvSpPr/>
          <p:nvPr/>
        </p:nvSpPr>
        <p:spPr>
          <a:xfrm>
            <a:off x="6153150" y="1694834"/>
            <a:ext cx="5924550" cy="1077218"/>
          </a:xfrm>
          <a:prstGeom prst="wedgeRoundRectCallout">
            <a:avLst>
              <a:gd name="adj1" fmla="val -47892"/>
              <a:gd name="adj2" fmla="val 70045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Quan sát, ghi chép đặc điểm của cành, lá, hoa trước khi cắm vào nước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" name="Speech Bubble: Rectangle with Corners Rounded 47">
            <a:extLst>
              <a:ext uri="{FF2B5EF4-FFF2-40B4-BE49-F238E27FC236}">
                <a16:creationId xmlns:a16="http://schemas.microsoft.com/office/drawing/2014/main" id="{E3D5DCDC-E31D-4B11-AA53-75EF50378268}"/>
              </a:ext>
            </a:extLst>
          </p:cNvPr>
          <p:cNvSpPr/>
          <p:nvPr/>
        </p:nvSpPr>
        <p:spPr>
          <a:xfrm>
            <a:off x="6162675" y="3285509"/>
            <a:ext cx="5924550" cy="1077218"/>
          </a:xfrm>
          <a:prstGeom prst="wedgeRoundRectCallout">
            <a:avLst>
              <a:gd name="adj1" fmla="val -47892"/>
              <a:gd name="adj2" fmla="val 70045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Cắm cành hoa héo vào lọ nước ngập 2/3 thân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49" name="Speech Bubble: Rectangle with Corners Rounded 48">
            <a:extLst>
              <a:ext uri="{FF2B5EF4-FFF2-40B4-BE49-F238E27FC236}">
                <a16:creationId xmlns:a16="http://schemas.microsoft.com/office/drawing/2014/main" id="{E62FE191-77DE-4D27-B597-B30C13E1776A}"/>
              </a:ext>
            </a:extLst>
          </p:cNvPr>
          <p:cNvSpPr/>
          <p:nvPr/>
        </p:nvSpPr>
        <p:spPr>
          <a:xfrm>
            <a:off x="6267450" y="4847608"/>
            <a:ext cx="5924550" cy="1229341"/>
          </a:xfrm>
          <a:prstGeom prst="wedgeRoundRectCallout">
            <a:avLst>
              <a:gd name="adj1" fmla="val -47892"/>
              <a:gd name="adj2" fmla="val 70045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Cắm cành hoa héo vào lọ nước ngập 2/3 thân, ghi chép thời gian, dự đoán kết quả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733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7" grpId="0" animBg="1"/>
      <p:bldP spid="48" grpId="0" animBg="1"/>
      <p:bldP spid="4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71ABA9E9-BFCC-4F8F-9F12-72666F5D24F3}"/>
              </a:ext>
            </a:extLst>
          </p:cNvPr>
          <p:cNvSpPr/>
          <p:nvPr/>
        </p:nvSpPr>
        <p:spPr>
          <a:xfrm>
            <a:off x="907415" y="382152"/>
            <a:ext cx="10322460" cy="1077218"/>
          </a:xfrm>
          <a:prstGeom prst="rect">
            <a:avLst/>
          </a:prstGeom>
          <a:solidFill>
            <a:schemeClr val="bg1"/>
          </a:solidFill>
          <a:ln w="101600" cmpd="thickThin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vi-VN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Hãy dự đoán: Sau một thời gian, cành hoa cúc sẽ như thế nào? Em hãy giải thích vì sao.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898BA7-EC83-47AF-8C1F-650E65D6A4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3300" y="1581150"/>
            <a:ext cx="5095875" cy="391577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2FF761F-B145-45A0-B200-E0858E32D1BC}"/>
              </a:ext>
            </a:extLst>
          </p:cNvPr>
          <p:cNvSpPr/>
          <p:nvPr/>
        </p:nvSpPr>
        <p:spPr>
          <a:xfrm>
            <a:off x="1066800" y="5562600"/>
            <a:ext cx="10467975" cy="1076325"/>
          </a:xfrm>
          <a:prstGeom prst="roundRect">
            <a:avLst/>
          </a:prstGeom>
          <a:solidFill>
            <a:srgbClr val="00B05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i="0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Sau một thời gian, cành hoa cúc đã tươi trở lại vì thân cây đã hút nước từ trong lọ và vận chuyển nước lên lá và hoa.</a:t>
            </a:r>
            <a:endParaRPr lang="en-US" sz="3200" b="1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6905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71ABA9E9-BFCC-4F8F-9F12-72666F5D24F3}"/>
              </a:ext>
            </a:extLst>
          </p:cNvPr>
          <p:cNvSpPr/>
          <p:nvPr/>
        </p:nvSpPr>
        <p:spPr>
          <a:xfrm>
            <a:off x="533400" y="382152"/>
            <a:ext cx="11296650" cy="1077218"/>
          </a:xfrm>
          <a:prstGeom prst="rect">
            <a:avLst/>
          </a:prstGeom>
          <a:solidFill>
            <a:schemeClr val="bg1"/>
          </a:solidFill>
          <a:ln w="101600" cmpd="thickThin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G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iải thích vì sao khi chụp một túi ni-lông khô, không màu lên cây, sau một khoảng thời gian, sờ vào bên trong túi thấy ẩm ướt.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200BBF1-63A0-4638-9D92-A54B57B1EF87}"/>
              </a:ext>
            </a:extLst>
          </p:cNvPr>
          <p:cNvGrpSpPr/>
          <p:nvPr/>
        </p:nvGrpSpPr>
        <p:grpSpPr>
          <a:xfrm>
            <a:off x="7543800" y="3876675"/>
            <a:ext cx="4095750" cy="2305050"/>
            <a:chOff x="892354" y="3758439"/>
            <a:chExt cx="4278451" cy="217500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5F79541-D599-4819-ACD0-2CA47C3CA9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9A99E5A0-2D2E-4735-AA69-D4F30783D4C4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8ACA9B5C-1751-48BD-92C8-909EA8EA7A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6312" y="1876425"/>
            <a:ext cx="5948363" cy="428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808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C7DA4AD-7AA3-4915-A957-1661220735AE}"/>
              </a:ext>
            </a:extLst>
          </p:cNvPr>
          <p:cNvSpPr/>
          <p:nvPr/>
        </p:nvSpPr>
        <p:spPr>
          <a:xfrm>
            <a:off x="266700" y="152400"/>
            <a:ext cx="11620500" cy="6553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2ECCB88-5B2E-4386-9CDB-B624FF82A34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77"/>
          <a:stretch/>
        </p:blipFill>
        <p:spPr>
          <a:xfrm rot="10800000">
            <a:off x="7619995" y="-1"/>
            <a:ext cx="4572000" cy="184354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36F45B8-9AA3-4D58-A6E8-E734502CABA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146" y="-23070375"/>
            <a:ext cx="1105726" cy="11057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932874D-A32F-4B06-BF64-3C1FE156AC0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77"/>
          <a:stretch/>
        </p:blipFill>
        <p:spPr>
          <a:xfrm rot="10800000">
            <a:off x="7619995" y="-1"/>
            <a:ext cx="4572000" cy="1843549"/>
          </a:xfrm>
          <a:prstGeom prst="rect">
            <a:avLst/>
          </a:prstGeom>
        </p:spPr>
      </p:pic>
      <p:pic>
        <p:nvPicPr>
          <p:cNvPr id="18" name="Picture 17" descr="A picture containing text, toy&#10;&#10;Description automatically generated">
            <a:extLst>
              <a:ext uri="{FF2B5EF4-FFF2-40B4-BE49-F238E27FC236}">
                <a16:creationId xmlns:a16="http://schemas.microsoft.com/office/drawing/2014/main" id="{59B00E5F-5C6F-4599-94BA-0E0CB659458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42"/>
          <a:stretch/>
        </p:blipFill>
        <p:spPr>
          <a:xfrm>
            <a:off x="-123825" y="321536"/>
            <a:ext cx="12413803" cy="6705599"/>
          </a:xfrm>
          <a:prstGeom prst="rect">
            <a:avLst/>
          </a:prstGeom>
        </p:spPr>
      </p:pic>
      <p:pic>
        <p:nvPicPr>
          <p:cNvPr id="23" name="Picture 22" descr="Shape&#10;&#10;Description automatically generated">
            <a:extLst>
              <a:ext uri="{FF2B5EF4-FFF2-40B4-BE49-F238E27FC236}">
                <a16:creationId xmlns:a16="http://schemas.microsoft.com/office/drawing/2014/main" id="{5994E6FF-D22D-4BA0-960C-C4DC6AAB3712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91600" y="1150374"/>
            <a:ext cx="3200400" cy="3200400"/>
          </a:xfrm>
          <a:prstGeom prst="rect">
            <a:avLst/>
          </a:prstGeom>
        </p:spPr>
      </p:pic>
      <p:pic>
        <p:nvPicPr>
          <p:cNvPr id="24" name="Picture 23" descr="Shape&#10;&#10;Description automatically generated">
            <a:extLst>
              <a:ext uri="{FF2B5EF4-FFF2-40B4-BE49-F238E27FC236}">
                <a16:creationId xmlns:a16="http://schemas.microsoft.com/office/drawing/2014/main" id="{AD1E3574-6079-4D05-B636-912BF8EA36BA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69" y="1150374"/>
            <a:ext cx="3200400" cy="32004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CBAE607D-1D27-49CD-8A42-A655F55A1348}"/>
              </a:ext>
            </a:extLst>
          </p:cNvPr>
          <p:cNvSpPr txBox="1"/>
          <p:nvPr/>
        </p:nvSpPr>
        <p:spPr>
          <a:xfrm>
            <a:off x="693620" y="2025617"/>
            <a:ext cx="19879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TRÌNH BÀY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0008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74E9238-51DB-402F-BB5E-3A3C51C32324}"/>
              </a:ext>
            </a:extLst>
          </p:cNvPr>
          <p:cNvSpPr txBox="1"/>
          <p:nvPr/>
        </p:nvSpPr>
        <p:spPr>
          <a:xfrm>
            <a:off x="9537972" y="2350368"/>
            <a:ext cx="1987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NHẬN XÉT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0008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B1BA4D0F-274C-459D-A077-ACE5C0DFB5E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89246" y="0"/>
            <a:ext cx="5023539" cy="124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104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5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6" presetID="16" presetClass="entr" presetSubtype="37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8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4" presetID="16" presetClass="entr" presetSubtype="37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6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/>
          <p:bldP spid="2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4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0" presetID="16" presetClass="entr" presetSubtype="37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2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8" presetID="16" presetClass="entr" presetSubtype="37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0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/>
          <p:bldP spid="26" grpId="0"/>
          <p:bldP spid="27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749"/>
            <a:ext cx="12192000" cy="6858000"/>
          </a:xfrm>
          <a:prstGeom prst="rect">
            <a:avLst/>
          </a:prstGeom>
        </p:spPr>
      </p:pic>
      <p:pic>
        <p:nvPicPr>
          <p:cNvPr id="5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885" y="3449750"/>
            <a:ext cx="1000125" cy="2157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4227" y="3587492"/>
            <a:ext cx="1030287" cy="218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563" y="3018497"/>
            <a:ext cx="1700213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5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9808" b="91693" l="42332" r="94089">
                        <a14:foregroundMark x1="66454" y1="35942" x2="66454" y2="35942"/>
                        <a14:foregroundMark x1="77636" y1="35942" x2="77636" y2="35942"/>
                        <a14:foregroundMark x1="73003" y1="41534" x2="73003" y2="41534"/>
                        <a14:foregroundMark x1="45048" y1="74441" x2="45048" y2="74441"/>
                        <a14:foregroundMark x1="45687" y1="78115" x2="45687" y2="78115"/>
                        <a14:foregroundMark x1="46006" y1="79872" x2="46006" y2="79872"/>
                        <a14:foregroundMark x1="84185" y1="31150" x2="84185" y2="31150"/>
                        <a14:foregroundMark x1="48722" y1="79073" x2="49840" y2="78754"/>
                        <a14:foregroundMark x1="44089" y1="81789" x2="44089" y2="81789"/>
                        <a14:foregroundMark x1="42812" y1="80511" x2="42812" y2="805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329" t="19446"/>
          <a:stretch/>
        </p:blipFill>
        <p:spPr>
          <a:xfrm>
            <a:off x="8675791" y="2132856"/>
            <a:ext cx="2357024" cy="3350350"/>
          </a:xfrm>
          <a:prstGeom prst="roundRect">
            <a:avLst/>
          </a:prstGeom>
        </p:spPr>
      </p:pic>
      <p:pic>
        <p:nvPicPr>
          <p:cNvPr id="51" name="Picture 5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885" y="3458276"/>
            <a:ext cx="1000125" cy="2157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Picture 6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4227" y="3596018"/>
            <a:ext cx="1030287" cy="218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" name="Picture 7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563" y="3027023"/>
            <a:ext cx="1700213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Cloud Callout 25"/>
          <p:cNvSpPr/>
          <p:nvPr/>
        </p:nvSpPr>
        <p:spPr>
          <a:xfrm>
            <a:off x="5423564" y="42778"/>
            <a:ext cx="5164422" cy="2090078"/>
          </a:xfrm>
          <a:prstGeom prst="cloudCallout">
            <a:avLst>
              <a:gd name="adj1" fmla="val 20213"/>
              <a:gd name="adj2" fmla="val 90850"/>
            </a:avLst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prstClr val="black"/>
                </a:solidFill>
                <a:latin typeface="Calibri"/>
              </a:rPr>
              <a:t>Mình tưới chậu hoa nào đây? 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9098219" y="6396336"/>
            <a:ext cx="1934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prstClr val="black"/>
                </a:solidFill>
                <a:latin typeface=".Vn3DH" pitchFamily="34" charset="0"/>
              </a:rPr>
              <a:t>BT Truc</a:t>
            </a:r>
          </a:p>
        </p:txBody>
      </p:sp>
      <p:sp>
        <p:nvSpPr>
          <p:cNvPr id="2" name="Rectangle: Rounded Corners 1">
            <a:hlinkClick r:id="rId12" action="ppaction://hlinksldjump"/>
            <a:extLst>
              <a:ext uri="{FF2B5EF4-FFF2-40B4-BE49-F238E27FC236}">
                <a16:creationId xmlns:a16="http://schemas.microsoft.com/office/drawing/2014/main" id="{8E52B771-233D-4DD3-8E0B-8DAC92CEE86E}"/>
              </a:ext>
            </a:extLst>
          </p:cNvPr>
          <p:cNvSpPr/>
          <p:nvPr/>
        </p:nvSpPr>
        <p:spPr>
          <a:xfrm>
            <a:off x="238125" y="171450"/>
            <a:ext cx="1143000" cy="5048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9312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9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9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4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0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1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í nghiệm về sự thoát hơi nước ở lá">
            <a:hlinkClick r:id="" action="ppaction://media"/>
            <a:extLst>
              <a:ext uri="{FF2B5EF4-FFF2-40B4-BE49-F238E27FC236}">
                <a16:creationId xmlns:a16="http://schemas.microsoft.com/office/drawing/2014/main" id="{3DFEEFA8-A409-4FB8-AB6F-42167CEAF1B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1666" y="209550"/>
            <a:ext cx="11732683" cy="657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187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6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4F766DC7-B74B-47F8-9058-705996493CF2}"/>
              </a:ext>
            </a:extLst>
          </p:cNvPr>
          <p:cNvGrpSpPr/>
          <p:nvPr/>
        </p:nvGrpSpPr>
        <p:grpSpPr>
          <a:xfrm>
            <a:off x="1756328" y="2211226"/>
            <a:ext cx="7096025" cy="1936732"/>
            <a:chOff x="1961886" y="2236626"/>
            <a:chExt cx="7096025" cy="1936732"/>
          </a:xfrm>
        </p:grpSpPr>
        <p:sp>
          <p:nvSpPr>
            <p:cNvPr id="3" name="椭圆 2">
              <a:extLst>
                <a:ext uri="{FF2B5EF4-FFF2-40B4-BE49-F238E27FC236}">
                  <a16:creationId xmlns:a16="http://schemas.microsoft.com/office/drawing/2014/main" id="{ED476F68-FF3C-4C43-8EC9-80326076771F}"/>
                </a:ext>
              </a:extLst>
            </p:cNvPr>
            <p:cNvSpPr/>
            <p:nvPr/>
          </p:nvSpPr>
          <p:spPr>
            <a:xfrm>
              <a:off x="1961886" y="2236626"/>
              <a:ext cx="2363740" cy="1936732"/>
            </a:xfrm>
            <a:prstGeom prst="ellipse">
              <a:avLst/>
            </a:prstGeom>
            <a:solidFill>
              <a:srgbClr val="D7963F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iny" panose="02000903060500060000" pitchFamily="2" charset="0"/>
                  <a:ea typeface="庞门正道标题体" panose="02010600030101010101" pitchFamily="2" charset="-122"/>
                  <a:cs typeface="+mn-cs"/>
                  <a:sym typeface="庞门正道标题体" panose="02010600030101010101" pitchFamily="2" charset="-122"/>
                </a:rPr>
                <a:t>03</a:t>
              </a:r>
              <a:endParaRPr kumimoji="0" lang="zh-CN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iny" panose="02000903060500060000" pitchFamily="2" charset="0"/>
                <a:ea typeface="庞门正道标题体" panose="02010600030101010101" pitchFamily="2" charset="-122"/>
                <a:cs typeface="+mn-cs"/>
                <a:sym typeface="庞门正道标题体" panose="02010600030101010101" pitchFamily="2" charset="-122"/>
              </a:endParaRPr>
            </a:p>
          </p:txBody>
        </p:sp>
        <p:cxnSp>
          <p:nvCxnSpPr>
            <p:cNvPr id="4" name="直接连接符 3">
              <a:extLst>
                <a:ext uri="{FF2B5EF4-FFF2-40B4-BE49-F238E27FC236}">
                  <a16:creationId xmlns:a16="http://schemas.microsoft.com/office/drawing/2014/main" id="{5CE37996-67BC-4603-9F72-CF5B66B43D80}"/>
                </a:ext>
              </a:extLst>
            </p:cNvPr>
            <p:cNvCxnSpPr>
              <a:cxnSpLocks/>
            </p:cNvCxnSpPr>
            <p:nvPr/>
          </p:nvCxnSpPr>
          <p:spPr>
            <a:xfrm>
              <a:off x="5131558" y="3742904"/>
              <a:ext cx="392635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7E0795B0-BFB9-43CE-A2FB-7064B134FA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6560" y="2266503"/>
            <a:ext cx="5041829" cy="150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37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8">
            <a:extLst>
              <a:ext uri="{FF2B5EF4-FFF2-40B4-BE49-F238E27FC236}">
                <a16:creationId xmlns:a16="http://schemas.microsoft.com/office/drawing/2014/main" id="{F93C2ABC-170B-4622-BD2F-B504C693A9D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" t="10164" r="4093" b="2409"/>
          <a:stretch/>
        </p:blipFill>
        <p:spPr>
          <a:xfrm>
            <a:off x="742950" y="769619"/>
            <a:ext cx="10989760" cy="507873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5710F46-9DCA-44CE-ADB8-6A987AAF3494}"/>
              </a:ext>
            </a:extLst>
          </p:cNvPr>
          <p:cNvSpPr txBox="1"/>
          <p:nvPr/>
        </p:nvSpPr>
        <p:spPr>
          <a:xfrm>
            <a:off x="2105025" y="2307292"/>
            <a:ext cx="8658225" cy="17100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5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5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endParaRPr lang="en-US" sz="5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r>
              <a:rPr lang="nl-NL" sz="3600" b="1" dirty="0">
                <a:solidFill>
                  <a:srgbClr val="00B05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</a:t>
            </a:r>
            <a:r>
              <a:rPr lang="nl-NL" sz="3600" b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hực hành trồng nhiều cây xanh quanh nhà</a:t>
            </a:r>
            <a:r>
              <a:rPr lang="nl-NL" sz="36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endParaRPr lang="en-US" sz="36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5175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1341D01-9859-4580-A48B-6294F4DD57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3669" y="1048771"/>
            <a:ext cx="5072312" cy="279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541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t="-3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Diagonal Corner Rectangle 1"/>
          <p:cNvSpPr/>
          <p:nvPr/>
        </p:nvSpPr>
        <p:spPr>
          <a:xfrm>
            <a:off x="2038350" y="1484784"/>
            <a:ext cx="8157322" cy="1080120"/>
          </a:xfrm>
          <a:prstGeom prst="round2Diag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dirty="0">
                <a:solidFill>
                  <a:prstClr val="black"/>
                </a:solidFill>
                <a:latin typeface="Calibri"/>
              </a:rPr>
              <a:t>1.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Điền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vào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chỗ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trống</a:t>
            </a:r>
            <a:r>
              <a:rPr lang="vi-VN" sz="4000" dirty="0">
                <a:solidFill>
                  <a:prstClr val="black"/>
                </a:solidFill>
                <a:latin typeface="Calibri"/>
              </a:rPr>
              <a:t> </a:t>
            </a:r>
            <a:endParaRPr lang="en-US" sz="4000" dirty="0">
              <a:solidFill>
                <a:prstClr val="black"/>
              </a:solidFill>
              <a:latin typeface="Calibri"/>
            </a:endParaRPr>
          </a:p>
          <a:p>
            <a:pPr algn="ctr"/>
            <a:r>
              <a:rPr lang="vi-VN" sz="4000" dirty="0">
                <a:solidFill>
                  <a:prstClr val="black"/>
                </a:solidFill>
                <a:latin typeface="Calibri"/>
              </a:rPr>
              <a:t>Quả thường có Vỏ, thịt quả và…..?</a:t>
            </a:r>
          </a:p>
        </p:txBody>
      </p:sp>
      <p:sp>
        <p:nvSpPr>
          <p:cNvPr id="4" name="Round Diagonal Corner Rectangle 3"/>
          <p:cNvSpPr/>
          <p:nvPr/>
        </p:nvSpPr>
        <p:spPr>
          <a:xfrm>
            <a:off x="2382804" y="3062331"/>
            <a:ext cx="7992888" cy="1944216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prstClr val="black"/>
                </a:solidFill>
                <a:latin typeface="Calibri"/>
              </a:rPr>
              <a:t>Đáp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án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: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Hạt</a:t>
            </a:r>
            <a:endParaRPr lang="en-US" sz="4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Left Arrow 4">
            <a:hlinkClick r:id="rId4" action="ppaction://hlinksldjump"/>
          </p:cNvPr>
          <p:cNvSpPr/>
          <p:nvPr/>
        </p:nvSpPr>
        <p:spPr>
          <a:xfrm>
            <a:off x="9156340" y="5949280"/>
            <a:ext cx="1219352" cy="720080"/>
          </a:xfrm>
          <a:prstGeom prst="lef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0" y="6396336"/>
            <a:ext cx="1934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prstClr val="black"/>
                </a:solidFill>
                <a:latin typeface=".Vn3DH" pitchFamily="34" charset="0"/>
              </a:rPr>
              <a:t>BT Truc</a:t>
            </a:r>
          </a:p>
        </p:txBody>
      </p:sp>
    </p:spTree>
    <p:extLst>
      <p:ext uri="{BB962C8B-B14F-4D97-AF65-F5344CB8AC3E}">
        <p14:creationId xmlns:p14="http://schemas.microsoft.com/office/powerpoint/2010/main" val="583887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t="-3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Diagonal Corner Rectangle 1"/>
          <p:cNvSpPr/>
          <p:nvPr/>
        </p:nvSpPr>
        <p:spPr>
          <a:xfrm>
            <a:off x="1885950" y="666750"/>
            <a:ext cx="8309722" cy="1898154"/>
          </a:xfrm>
          <a:prstGeom prst="round2Diag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</a:rPr>
              <a:t>2. </a:t>
            </a:r>
            <a:r>
              <a:rPr lang="en-US" sz="4000" dirty="0" err="1">
                <a:solidFill>
                  <a:prstClr val="black"/>
                </a:solidFill>
              </a:rPr>
              <a:t>Điền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vào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chỗ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trống</a:t>
            </a:r>
            <a:endParaRPr lang="en-US" sz="4000" dirty="0">
              <a:solidFill>
                <a:prstClr val="black"/>
              </a:solidFill>
            </a:endParaRPr>
          </a:p>
          <a:p>
            <a:pPr algn="ctr"/>
            <a:r>
              <a:rPr lang="en-US" sz="4000" dirty="0" err="1">
                <a:solidFill>
                  <a:prstClr val="black"/>
                </a:solidFill>
              </a:rPr>
              <a:t>Các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bộ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phận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của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hoa</a:t>
            </a:r>
            <a:r>
              <a:rPr lang="en-US" sz="4000" dirty="0">
                <a:solidFill>
                  <a:prstClr val="black"/>
                </a:solidFill>
              </a:rPr>
              <a:t>: </a:t>
            </a:r>
            <a:r>
              <a:rPr lang="en-US" sz="4000" dirty="0" err="1">
                <a:solidFill>
                  <a:prstClr val="black"/>
                </a:solidFill>
              </a:rPr>
              <a:t>nhụy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hoa</a:t>
            </a:r>
            <a:r>
              <a:rPr lang="en-US" sz="4000" dirty="0">
                <a:solidFill>
                  <a:prstClr val="black"/>
                </a:solidFill>
              </a:rPr>
              <a:t>, </a:t>
            </a:r>
            <a:r>
              <a:rPr lang="en-US" sz="4000" dirty="0" err="1">
                <a:solidFill>
                  <a:prstClr val="black"/>
                </a:solidFill>
              </a:rPr>
              <a:t>nhị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hoa</a:t>
            </a:r>
            <a:r>
              <a:rPr lang="en-US" sz="4000" dirty="0">
                <a:solidFill>
                  <a:prstClr val="black"/>
                </a:solidFill>
              </a:rPr>
              <a:t>, …...?...., </a:t>
            </a:r>
            <a:r>
              <a:rPr lang="en-US" sz="4000" dirty="0" err="1">
                <a:solidFill>
                  <a:prstClr val="black"/>
                </a:solidFill>
              </a:rPr>
              <a:t>đài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hoa</a:t>
            </a:r>
            <a:endParaRPr lang="en-US" sz="4000" dirty="0">
              <a:solidFill>
                <a:prstClr val="black"/>
              </a:solidFill>
            </a:endParaRPr>
          </a:p>
        </p:txBody>
      </p:sp>
      <p:sp>
        <p:nvSpPr>
          <p:cNvPr id="4" name="Round Diagonal Corner Rectangle 3"/>
          <p:cNvSpPr/>
          <p:nvPr/>
        </p:nvSpPr>
        <p:spPr>
          <a:xfrm>
            <a:off x="2382804" y="3062331"/>
            <a:ext cx="7992888" cy="1944216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prstClr val="black"/>
                </a:solidFill>
                <a:latin typeface="Calibri"/>
              </a:rPr>
              <a:t>Đáp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án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: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Cánh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hoa</a:t>
            </a:r>
            <a:endParaRPr lang="en-US" sz="4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Left Arrow 4">
            <a:hlinkClick r:id="rId4" action="ppaction://hlinksldjump"/>
          </p:cNvPr>
          <p:cNvSpPr/>
          <p:nvPr/>
        </p:nvSpPr>
        <p:spPr>
          <a:xfrm>
            <a:off x="9156340" y="5949280"/>
            <a:ext cx="1219352" cy="720080"/>
          </a:xfrm>
          <a:prstGeom prst="lef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0" y="6396336"/>
            <a:ext cx="1934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prstClr val="black"/>
                </a:solidFill>
                <a:latin typeface=".Vn3DH" pitchFamily="34" charset="0"/>
              </a:rPr>
              <a:t>BT Truc</a:t>
            </a:r>
          </a:p>
        </p:txBody>
      </p:sp>
    </p:spTree>
    <p:extLst>
      <p:ext uri="{BB962C8B-B14F-4D97-AF65-F5344CB8AC3E}">
        <p14:creationId xmlns:p14="http://schemas.microsoft.com/office/powerpoint/2010/main" val="27919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t="-3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Diagonal Corner Rectangle 1"/>
          <p:cNvSpPr/>
          <p:nvPr/>
        </p:nvSpPr>
        <p:spPr>
          <a:xfrm>
            <a:off x="1317171" y="892629"/>
            <a:ext cx="10210800" cy="1672275"/>
          </a:xfrm>
          <a:prstGeom prst="round2Diag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</a:rPr>
              <a:t>3. </a:t>
            </a:r>
            <a:r>
              <a:rPr lang="en-US" sz="4000" dirty="0" err="1">
                <a:solidFill>
                  <a:prstClr val="black"/>
                </a:solidFill>
              </a:rPr>
              <a:t>Điền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vào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chỗ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trống</a:t>
            </a:r>
            <a:endParaRPr lang="en-US" sz="4000" dirty="0">
              <a:solidFill>
                <a:prstClr val="black"/>
              </a:solidFill>
            </a:endParaRPr>
          </a:p>
          <a:p>
            <a:pPr algn="ctr"/>
            <a:r>
              <a:rPr lang="en-US" sz="4000" dirty="0" err="1">
                <a:solidFill>
                  <a:prstClr val="black"/>
                </a:solidFill>
              </a:rPr>
              <a:t>Thực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vật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có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các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bộ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phận</a:t>
            </a:r>
            <a:r>
              <a:rPr lang="en-US" sz="4000" dirty="0">
                <a:solidFill>
                  <a:prstClr val="black"/>
                </a:solidFill>
              </a:rPr>
              <a:t>: ..?.., </a:t>
            </a:r>
            <a:r>
              <a:rPr lang="en-US" sz="4000" dirty="0" err="1">
                <a:solidFill>
                  <a:prstClr val="black"/>
                </a:solidFill>
              </a:rPr>
              <a:t>thân</a:t>
            </a:r>
            <a:r>
              <a:rPr lang="en-US" sz="4000" dirty="0">
                <a:solidFill>
                  <a:prstClr val="black"/>
                </a:solidFill>
              </a:rPr>
              <a:t>, </a:t>
            </a:r>
            <a:r>
              <a:rPr lang="en-US" sz="4000" dirty="0" err="1">
                <a:solidFill>
                  <a:prstClr val="black"/>
                </a:solidFill>
              </a:rPr>
              <a:t>lá</a:t>
            </a:r>
            <a:r>
              <a:rPr lang="en-US" sz="4000" dirty="0">
                <a:solidFill>
                  <a:prstClr val="black"/>
                </a:solidFill>
              </a:rPr>
              <a:t>, </a:t>
            </a:r>
            <a:r>
              <a:rPr lang="en-US" sz="4000" dirty="0" err="1">
                <a:solidFill>
                  <a:prstClr val="black"/>
                </a:solidFill>
              </a:rPr>
              <a:t>hoa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quả</a:t>
            </a:r>
            <a:endParaRPr lang="en-US" sz="4000" dirty="0">
              <a:solidFill>
                <a:prstClr val="black"/>
              </a:solidFill>
            </a:endParaRPr>
          </a:p>
        </p:txBody>
      </p:sp>
      <p:sp>
        <p:nvSpPr>
          <p:cNvPr id="4" name="Round Diagonal Corner Rectangle 3"/>
          <p:cNvSpPr/>
          <p:nvPr/>
        </p:nvSpPr>
        <p:spPr>
          <a:xfrm>
            <a:off x="2382804" y="3062331"/>
            <a:ext cx="7992888" cy="1944216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prstClr val="black"/>
                </a:solidFill>
                <a:latin typeface="Calibri"/>
              </a:rPr>
              <a:t>Đáp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án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: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rễ</a:t>
            </a:r>
            <a:endParaRPr lang="en-US" sz="4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Left Arrow 4">
            <a:hlinkClick r:id="rId4" action="ppaction://hlinksldjump"/>
          </p:cNvPr>
          <p:cNvSpPr/>
          <p:nvPr/>
        </p:nvSpPr>
        <p:spPr>
          <a:xfrm>
            <a:off x="9156340" y="5949280"/>
            <a:ext cx="1219352" cy="720080"/>
          </a:xfrm>
          <a:prstGeom prst="lef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0" y="6396336"/>
            <a:ext cx="1934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prstClr val="black"/>
                </a:solidFill>
                <a:latin typeface=".Vn3DH" pitchFamily="34" charset="0"/>
              </a:rPr>
              <a:t>BT Truc</a:t>
            </a:r>
          </a:p>
        </p:txBody>
      </p:sp>
    </p:spTree>
    <p:extLst>
      <p:ext uri="{BB962C8B-B14F-4D97-AF65-F5344CB8AC3E}">
        <p14:creationId xmlns:p14="http://schemas.microsoft.com/office/powerpoint/2010/main" val="3966114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45C94E79-C9CD-4F0E-AF6A-AD2712799B9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479603">
            <a:off x="2872556" y="970996"/>
            <a:ext cx="2076001" cy="2076001"/>
          </a:xfrm>
          <a:custGeom>
            <a:avLst/>
            <a:gdLst>
              <a:gd name="connsiteX0" fmla="*/ 0 w 3084843"/>
              <a:gd name="connsiteY0" fmla="*/ 0 h 1926503"/>
              <a:gd name="connsiteX1" fmla="*/ 3084843 w 3084843"/>
              <a:gd name="connsiteY1" fmla="*/ 0 h 1926503"/>
              <a:gd name="connsiteX2" fmla="*/ 3084843 w 3084843"/>
              <a:gd name="connsiteY2" fmla="*/ 318353 h 1926503"/>
              <a:gd name="connsiteX3" fmla="*/ 2736786 w 3084843"/>
              <a:gd name="connsiteY3" fmla="*/ 174152 h 1926503"/>
              <a:gd name="connsiteX4" fmla="*/ 1542420 w 3084843"/>
              <a:gd name="connsiteY4" fmla="*/ 1868241 h 1926503"/>
              <a:gd name="connsiteX5" fmla="*/ 1683049 w 3084843"/>
              <a:gd name="connsiteY5" fmla="*/ 1926503 h 1926503"/>
              <a:gd name="connsiteX6" fmla="*/ 0 w 3084843"/>
              <a:gd name="connsiteY6" fmla="*/ 1926503 h 1926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84843" h="1926503">
                <a:moveTo>
                  <a:pt x="0" y="0"/>
                </a:moveTo>
                <a:lnTo>
                  <a:pt x="3084843" y="0"/>
                </a:lnTo>
                <a:lnTo>
                  <a:pt x="3084843" y="318353"/>
                </a:lnTo>
                <a:lnTo>
                  <a:pt x="2736786" y="174152"/>
                </a:lnTo>
                <a:lnTo>
                  <a:pt x="1542420" y="1868241"/>
                </a:lnTo>
                <a:lnTo>
                  <a:pt x="1683049" y="1926503"/>
                </a:lnTo>
                <a:lnTo>
                  <a:pt x="0" y="1926503"/>
                </a:lnTo>
                <a:close/>
              </a:path>
            </a:pathLst>
          </a:custGeom>
          <a:noFill/>
        </p:spPr>
      </p:pic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A6FCD143-3416-4174-97A6-27C0968373DB}"/>
              </a:ext>
            </a:extLst>
          </p:cNvPr>
          <p:cNvCxnSpPr>
            <a:cxnSpLocks/>
            <a:endCxn id="5" idx="3"/>
          </p:cNvCxnSpPr>
          <p:nvPr/>
        </p:nvCxnSpPr>
        <p:spPr>
          <a:xfrm flipV="1">
            <a:off x="4059170" y="1278695"/>
            <a:ext cx="765593" cy="14947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6779F27-3E67-40E6-9F6E-2D983822CCBC}"/>
              </a:ext>
            </a:extLst>
          </p:cNvPr>
          <p:cNvSpPr/>
          <p:nvPr/>
        </p:nvSpPr>
        <p:spPr>
          <a:xfrm>
            <a:off x="2133600" y="981074"/>
            <a:ext cx="7820025" cy="3343276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B52BDBB-07C0-4CB9-93AA-8C3CC6D9D7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1949" y="985237"/>
            <a:ext cx="4474852" cy="6584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3CEF0AC-D3E3-4149-BCA6-69551FB7B1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81371" y="3548609"/>
            <a:ext cx="1743607" cy="56088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D14AD67-237E-499E-BDB7-62EDBA43AE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60960" y="1823391"/>
            <a:ext cx="7498730" cy="1725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030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FF9FF528-8903-4D82-8B26-03323AAB8A18}"/>
              </a:ext>
            </a:extLst>
          </p:cNvPr>
          <p:cNvGrpSpPr/>
          <p:nvPr/>
        </p:nvGrpSpPr>
        <p:grpSpPr>
          <a:xfrm>
            <a:off x="2457450" y="2354101"/>
            <a:ext cx="6389276" cy="1936732"/>
            <a:chOff x="2804266" y="2379501"/>
            <a:chExt cx="6253645" cy="1936732"/>
          </a:xfrm>
        </p:grpSpPr>
        <p:sp>
          <p:nvSpPr>
            <p:cNvPr id="4" name="椭圆 3">
              <a:extLst>
                <a:ext uri="{FF2B5EF4-FFF2-40B4-BE49-F238E27FC236}">
                  <a16:creationId xmlns:a16="http://schemas.microsoft.com/office/drawing/2014/main" id="{CEB525A7-365E-4E21-AAEF-6520AB4368A8}"/>
                </a:ext>
              </a:extLst>
            </p:cNvPr>
            <p:cNvSpPr/>
            <p:nvPr/>
          </p:nvSpPr>
          <p:spPr>
            <a:xfrm>
              <a:off x="2804266" y="2379501"/>
              <a:ext cx="1936732" cy="1936732"/>
            </a:xfrm>
            <a:prstGeom prst="ellipse">
              <a:avLst/>
            </a:prstGeom>
            <a:solidFill>
              <a:srgbClr val="D7963F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庞门正道标题体" panose="02010600030101010101" pitchFamily="2" charset="-122"/>
                  <a:cs typeface="Calibri" panose="020F0502020204030204" pitchFamily="34" charset="0"/>
                  <a:sym typeface="庞门正道标题体" panose="02010600030101010101" pitchFamily="2" charset="-122"/>
                </a:rPr>
                <a:t>01</a:t>
              </a:r>
              <a:endParaRPr kumimoji="0" lang="zh-CN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庞门正道标题体" panose="02010600030101010101" pitchFamily="2" charset="-122"/>
                <a:cs typeface="Calibri" panose="020F0502020204030204" pitchFamily="34" charset="0"/>
                <a:sym typeface="庞门正道标题体" panose="02010600030101010101" pitchFamily="2" charset="-122"/>
              </a:endParaRPr>
            </a:p>
          </p:txBody>
        </p:sp>
        <p:cxnSp>
          <p:nvCxnSpPr>
            <p:cNvPr id="5" name="直接连接符 4">
              <a:extLst>
                <a:ext uri="{FF2B5EF4-FFF2-40B4-BE49-F238E27FC236}">
                  <a16:creationId xmlns:a16="http://schemas.microsoft.com/office/drawing/2014/main" id="{DEF7A18F-EC89-4357-BAC2-71FF57D83868}"/>
                </a:ext>
              </a:extLst>
            </p:cNvPr>
            <p:cNvCxnSpPr>
              <a:cxnSpLocks/>
            </p:cNvCxnSpPr>
            <p:nvPr/>
          </p:nvCxnSpPr>
          <p:spPr>
            <a:xfrm>
              <a:off x="5131558" y="3742904"/>
              <a:ext cx="392635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79E5AFA0-AEC1-4A6A-9FC3-B5A5DF656F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1989" y="2733242"/>
            <a:ext cx="5492972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056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B738CA82-D321-4156-9D58-357C24F476F0}"/>
              </a:ext>
            </a:extLst>
          </p:cNvPr>
          <p:cNvSpPr txBox="1"/>
          <p:nvPr/>
        </p:nvSpPr>
        <p:spPr>
          <a:xfrm>
            <a:off x="1133475" y="461842"/>
            <a:ext cx="108489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vi-VN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 sát hình 1, chỉ và nói về chức năng của rễ, thân đối với cây.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C137288-D279-4102-B8D8-4C999687957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51" y="419880"/>
            <a:ext cx="740547" cy="71412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5CC1BE5-B366-4522-8DF4-2DEE7DE990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0287" y="1104900"/>
            <a:ext cx="7817847" cy="496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278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ại sao bộ rễ của cây và các loại thực vật đều rất dài và rất nhiều?">
            <a:extLst>
              <a:ext uri="{FF2B5EF4-FFF2-40B4-BE49-F238E27FC236}">
                <a16:creationId xmlns:a16="http://schemas.microsoft.com/office/drawing/2014/main" id="{6025FE35-BF4C-4871-A3CB-1483C4DAA6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775" y="1314450"/>
            <a:ext cx="5791200" cy="43434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id="{6A1ED3A6-5A82-4306-85FF-6CD6D8F3F18A}"/>
              </a:ext>
            </a:extLst>
          </p:cNvPr>
          <p:cNvSpPr/>
          <p:nvPr/>
        </p:nvSpPr>
        <p:spPr>
          <a:xfrm>
            <a:off x="6701155" y="876300"/>
            <a:ext cx="5100320" cy="1895752"/>
          </a:xfrm>
          <a:prstGeom prst="wedgeRoundRectCallout">
            <a:avLst>
              <a:gd name="adj1" fmla="val -47892"/>
              <a:gd name="adj2" fmla="val 70045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Ở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vùng núi hay có mưa lũ, vai trò của rễ cây ăn sâu, lan rộng giúp giữ đất không bị trôi, chống xóa mòn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0976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theme/theme1.xml><?xml version="1.0" encoding="utf-8"?>
<a:theme xmlns:a="http://schemas.openxmlformats.org/drawingml/2006/main" name="千图网海量PPT模板www.58pic.com">
  <a:themeElements>
    <a:clrScheme name="MC-欧美风主题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8C9A57"/>
      </a:accent1>
      <a:accent2>
        <a:srgbClr val="E7BE68"/>
      </a:accent2>
      <a:accent3>
        <a:srgbClr val="CE6A53"/>
      </a:accent3>
      <a:accent4>
        <a:srgbClr val="8C9A57"/>
      </a:accent4>
      <a:accent5>
        <a:srgbClr val="E7BE68"/>
      </a:accent5>
      <a:accent6>
        <a:srgbClr val="CE6A53"/>
      </a:accent6>
      <a:hlink>
        <a:srgbClr val="0563C1"/>
      </a:hlink>
      <a:folHlink>
        <a:srgbClr val="954F72"/>
      </a:folHlink>
    </a:clrScheme>
    <a:fontScheme name="Arial+微软雅黑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千图.potx" id="{A94BCD76-B219-433F-BA5C-5BD7EC5950C5}" vid="{3418832C-F13D-4A66-8456-67D2A382EF1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417</Words>
  <Application>Microsoft Office PowerPoint</Application>
  <PresentationFormat>Widescreen</PresentationFormat>
  <Paragraphs>62</Paragraphs>
  <Slides>23</Slides>
  <Notes>18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等线</vt:lpstr>
      <vt:lpstr>等线 Light</vt:lpstr>
      <vt:lpstr>微软雅黑</vt:lpstr>
      <vt:lpstr>.Vn3DH</vt:lpstr>
      <vt:lpstr>Arial</vt:lpstr>
      <vt:lpstr>Calibri</vt:lpstr>
      <vt:lpstr>Coiny</vt:lpstr>
      <vt:lpstr>千图网海量PPT模板www.58pic.com</vt:lpstr>
      <vt:lpstr>Office Theme</vt:lpstr>
      <vt:lpstr>千图网拥有20W+精美PPT模板 更多PPT模板下载至：www.58pic.com/office/ppt​​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43</cp:revision>
  <dcterms:created xsi:type="dcterms:W3CDTF">2022-09-12T22:50:53Z</dcterms:created>
  <dcterms:modified xsi:type="dcterms:W3CDTF">2023-03-16T07:43:55Z</dcterms:modified>
</cp:coreProperties>
</file>