
<file path=[Content_Types].xml><?xml version="1.0" encoding="utf-8"?>
<Types xmlns="http://schemas.openxmlformats.org/package/2006/content-types">
  <Default Extension="emf" ContentType="image/x-emf"/>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Lst>
  <p:notesMasterIdLst>
    <p:notesMasterId r:id="rId21"/>
  </p:notesMasterIdLst>
  <p:sldIdLst>
    <p:sldId id="256" r:id="rId3"/>
    <p:sldId id="257" r:id="rId4"/>
    <p:sldId id="344" r:id="rId5"/>
    <p:sldId id="345" r:id="rId6"/>
    <p:sldId id="346" r:id="rId7"/>
    <p:sldId id="347" r:id="rId8"/>
    <p:sldId id="259" r:id="rId9"/>
    <p:sldId id="260" r:id="rId10"/>
    <p:sldId id="343" r:id="rId11"/>
    <p:sldId id="348" r:id="rId12"/>
    <p:sldId id="350" r:id="rId13"/>
    <p:sldId id="264" r:id="rId14"/>
    <p:sldId id="351" r:id="rId15"/>
    <p:sldId id="272" r:id="rId16"/>
    <p:sldId id="352" r:id="rId17"/>
    <p:sldId id="274" r:id="rId18"/>
    <p:sldId id="276" r:id="rId19"/>
    <p:sldId id="353" r:id="rId20"/>
  </p:sldIdLst>
  <p:sldSz cx="9144000" cy="5143500" type="screen16x9"/>
  <p:notesSz cx="6858000" cy="9144000"/>
  <p:embeddedFontLst>
    <p:embeddedFont>
      <p:font typeface="等线" panose="02010600030101010101" pitchFamily="2" charset="-122"/>
      <p:regular r:id="rId22"/>
      <p:bold r:id="rId23"/>
    </p:embeddedFont>
    <p:embeddedFont>
      <p:font typeface="等线 Light" panose="02010600030101010101" pitchFamily="2" charset="-122"/>
      <p:regular r:id="rId24"/>
    </p:embeddedFont>
    <p:embeddedFont>
      <p:font typeface="Anonymous Pro"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oming Soon" panose="020B0604020202020204" charset="0"/>
      <p:regular r:id="rId33"/>
    </p:embeddedFont>
    <p:embeddedFont>
      <p:font typeface="Concert One" pitchFamily="2" charset="0"/>
      <p:regular r:id="rId34"/>
    </p:embeddedFont>
    <p:embeddedFont>
      <p:font typeface="iCiel Cadena" panose="020B0604020202020204" charset="0"/>
      <p:bold r:id="rId35"/>
    </p:embeddedFont>
    <p:embeddedFont>
      <p:font typeface="Roboto Mono Medium" panose="020B0604020202020204" charset="0"/>
      <p:regular r:id="rId36"/>
      <p:bold r:id="rId37"/>
      <p:italic r:id="rId38"/>
      <p:boldItalic r:id="rId39"/>
    </p:embeddedFont>
    <p:embeddedFont>
      <p:font typeface="Sriracha" panose="020B0604020202020204" charset="0"/>
      <p:regular r:id="rId40"/>
    </p:embeddedFont>
    <p:embeddedFont>
      <p:font typeface="VNI-Truck" panose="00000400000000000000" pitchFamily="2"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436817-7EFB-4835-9F94-1183E4F01D26}">
  <a:tblStyle styleId="{FE436817-7EFB-4835-9F94-1183E4F01D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autoAdjust="0"/>
    <p:restoredTop sz="94660"/>
  </p:normalViewPr>
  <p:slideViewPr>
    <p:cSldViewPr snapToGrid="0">
      <p:cViewPr varScale="1">
        <p:scale>
          <a:sx n="80" d="100"/>
          <a:sy n="80" d="100"/>
        </p:scale>
        <p:origin x="96" y="2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67805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53034354b_0_24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53034354b_0_24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53034354b_0_24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53034354b_0_24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853034354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853034354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81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853034354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853034354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71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3178176"/>
            <a:ext cx="1066800" cy="182563"/>
          </a:xfrm>
          <a:prstGeom prst="rect">
            <a:avLst/>
          </a:prstGeom>
        </p:spPr>
        <p:txBody>
          <a:bodyPr lIns="68580" tIns="34290" rIns="68580" bIns="34290"/>
          <a:lstStyle/>
          <a:p>
            <a:pPr defTabSz="685800">
              <a:buClrTx/>
              <a:buFontTx/>
              <a:buNone/>
            </a:pPr>
            <a:fld id="{1D8BD707-D9CF-40AE-B4C6-C98DA3205C09}" type="datetimeFigureOut">
              <a:rPr lang="en-US" kern="1200" smtClean="0">
                <a:solidFill>
                  <a:prstClr val="black"/>
                </a:solidFill>
                <a:latin typeface="等线"/>
                <a:ea typeface="+mn-ea"/>
              </a:rPr>
              <a:pPr defTabSz="685800">
                <a:buClrTx/>
                <a:buFontTx/>
                <a:buNone/>
              </a:pPr>
              <a:t>11/21/2022</a:t>
            </a:fld>
            <a:endParaRPr lang="en-US" kern="1200">
              <a:solidFill>
                <a:prstClr val="black"/>
              </a:solidFill>
              <a:latin typeface="等线"/>
              <a:ea typeface="+mn-ea"/>
            </a:endParaRPr>
          </a:p>
        </p:txBody>
      </p:sp>
      <p:sp>
        <p:nvSpPr>
          <p:cNvPr id="3" name="Footer Placeholder 2"/>
          <p:cNvSpPr>
            <a:spLocks noGrp="1"/>
          </p:cNvSpPr>
          <p:nvPr>
            <p:ph type="ftr" sz="quarter" idx="11"/>
          </p:nvPr>
        </p:nvSpPr>
        <p:spPr>
          <a:xfrm>
            <a:off x="1562100" y="3178176"/>
            <a:ext cx="1447800" cy="182563"/>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4" name="Slide Number Placeholder 3"/>
          <p:cNvSpPr>
            <a:spLocks noGrp="1"/>
          </p:cNvSpPr>
          <p:nvPr>
            <p:ph type="sldNum" sz="quarter" idx="12"/>
          </p:nvPr>
        </p:nvSpPr>
        <p:spPr>
          <a:xfrm>
            <a:off x="3276600" y="3178176"/>
            <a:ext cx="1066800" cy="182563"/>
          </a:xfrm>
          <a:prstGeom prst="rect">
            <a:avLst/>
          </a:prstGeom>
        </p:spPr>
        <p:txBody>
          <a:bodyPr lIns="68580" tIns="34290" rIns="68580" bIns="34290"/>
          <a:lstStyle/>
          <a:p>
            <a:pPr defTabSz="685800">
              <a:buClrTx/>
              <a:buFontTx/>
              <a:buNone/>
            </a:pPr>
            <a:fld id="{B6F15528-21DE-4FAA-801E-634DDDAF4B2B}"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pic>
        <p:nvPicPr>
          <p:cNvPr id="5" name="Picture 2">
            <a:extLst>
              <a:ext uri="{FF2B5EF4-FFF2-40B4-BE49-F238E27FC236}">
                <a16:creationId xmlns:a16="http://schemas.microsoft.com/office/drawing/2014/main" id="{C5B8E5C1-D483-43F8-BCD9-D367A93220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1873" y="482371"/>
            <a:ext cx="7560254" cy="4178759"/>
          </a:xfrm>
          <a:prstGeom prst="rect">
            <a:avLst/>
          </a:prstGeom>
        </p:spPr>
      </p:pic>
    </p:spTree>
    <p:extLst>
      <p:ext uri="{BB962C8B-B14F-4D97-AF65-F5344CB8AC3E}">
        <p14:creationId xmlns:p14="http://schemas.microsoft.com/office/powerpoint/2010/main" val="351369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lIns="68580" tIns="34290" rIns="68580" bIns="34290"/>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68580" tIns="34290" rIns="68580" bIns="34290"/>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lIns="68580" tIns="34290" rIns="68580" bIns="34290"/>
          <a:lstStyle/>
          <a:p>
            <a:pPr defTabSz="685800">
              <a:buClrTx/>
              <a:buFontTx/>
              <a:buNone/>
            </a:pPr>
            <a:fld id="{78D78A31-B58C-4F22-8C52-A961D950D026}" type="datetimeFigureOut">
              <a:rPr lang="en-US" kern="1200" smtClean="0">
                <a:solidFill>
                  <a:prstClr val="black"/>
                </a:solidFill>
                <a:latin typeface="等线"/>
                <a:ea typeface="+mn-ea"/>
              </a:rPr>
              <a:pPr defTabSz="685800">
                <a:buClrTx/>
                <a:buFontTx/>
                <a:buNone/>
              </a:pPr>
              <a:t>11/21/2022</a:t>
            </a:fld>
            <a:endParaRPr lang="en-US" kern="1200">
              <a:solidFill>
                <a:prstClr val="black"/>
              </a:solidFill>
              <a:latin typeface="等线"/>
              <a:ea typeface="+mn-ea"/>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80" tIns="34290" rIns="68580" bIns="34290"/>
          <a:lstStyle/>
          <a:p>
            <a:pPr defTabSz="685800">
              <a:buClrTx/>
              <a:buFontTx/>
              <a:buNone/>
            </a:pPr>
            <a:fld id="{470D3A97-CF50-4079-9344-E4CA4E728CCC}"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307745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buClrTx/>
              <a:buFontTx/>
              <a:buNone/>
            </a:pPr>
            <a:r>
              <a:rPr lang="en-US" kern="1200">
                <a:solidFill>
                  <a:prstClr val="black"/>
                </a:solidFill>
                <a:latin typeface="等线"/>
                <a:ea typeface="+mn-ea"/>
              </a:rPr>
              <a:t>18/3</a:t>
            </a: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buClrTx/>
              <a:buFontTx/>
              <a:buNone/>
            </a:pPr>
            <a:fld id="{17F55963-6440-4C45-BA09-4E6A99D1BBE0}"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217536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extLst>
      <p:ext uri="{BB962C8B-B14F-4D97-AF65-F5344CB8AC3E}">
        <p14:creationId xmlns:p14="http://schemas.microsoft.com/office/powerpoint/2010/main" val="396535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extLst>
      <p:ext uri="{BB962C8B-B14F-4D97-AF65-F5344CB8AC3E}">
        <p14:creationId xmlns:p14="http://schemas.microsoft.com/office/powerpoint/2010/main" val="1521847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90839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469113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782540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sp>
        <p:nvSpPr>
          <p:cNvPr id="94" name="Google Shape;94;p16"/>
          <p:cNvSpPr txBox="1">
            <a:spLocks noGrp="1"/>
          </p:cNvSpPr>
          <p:nvPr>
            <p:ph type="title"/>
          </p:nvPr>
        </p:nvSpPr>
        <p:spPr>
          <a:xfrm>
            <a:off x="602672" y="2010025"/>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5" name="Google Shape;95;p16"/>
          <p:cNvSpPr txBox="1">
            <a:spLocks noGrp="1"/>
          </p:cNvSpPr>
          <p:nvPr>
            <p:ph type="subTitle" idx="1"/>
          </p:nvPr>
        </p:nvSpPr>
        <p:spPr>
          <a:xfrm>
            <a:off x="839201" y="2389868"/>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5845528" y="201002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97" name="Google Shape;97;p16"/>
          <p:cNvSpPr txBox="1">
            <a:spLocks noGrp="1"/>
          </p:cNvSpPr>
          <p:nvPr>
            <p:ph type="subTitle" idx="3"/>
          </p:nvPr>
        </p:nvSpPr>
        <p:spPr>
          <a:xfrm>
            <a:off x="5845522" y="2389875"/>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602672" y="3449699"/>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9" name="Google Shape;99;p16"/>
          <p:cNvSpPr txBox="1">
            <a:spLocks noGrp="1"/>
          </p:cNvSpPr>
          <p:nvPr>
            <p:ph type="subTitle" idx="5"/>
          </p:nvPr>
        </p:nvSpPr>
        <p:spPr>
          <a:xfrm>
            <a:off x="839201" y="3838273"/>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5845528" y="344969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101" name="Google Shape;101;p16"/>
          <p:cNvSpPr txBox="1">
            <a:spLocks noGrp="1"/>
          </p:cNvSpPr>
          <p:nvPr>
            <p:ph type="subTitle" idx="7"/>
          </p:nvPr>
        </p:nvSpPr>
        <p:spPr>
          <a:xfrm>
            <a:off x="5845522" y="3838276"/>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21379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sp>
        <p:nvSpPr>
          <p:cNvPr id="77" name="Google Shape;77;p14"/>
          <p:cNvSpPr txBox="1">
            <a:spLocks noGrp="1"/>
          </p:cNvSpPr>
          <p:nvPr>
            <p:ph type="title"/>
          </p:nvPr>
        </p:nvSpPr>
        <p:spPr>
          <a:xfrm>
            <a:off x="6013614" y="838400"/>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14"/>
          <p:cNvSpPr txBox="1">
            <a:spLocks noGrp="1"/>
          </p:cNvSpPr>
          <p:nvPr>
            <p:ph type="subTitle" idx="1"/>
          </p:nvPr>
        </p:nvSpPr>
        <p:spPr>
          <a:xfrm>
            <a:off x="6013614" y="1199352"/>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9" name="Google Shape;79;p14"/>
          <p:cNvSpPr txBox="1">
            <a:spLocks noGrp="1"/>
          </p:cNvSpPr>
          <p:nvPr>
            <p:ph type="title" idx="2"/>
          </p:nvPr>
        </p:nvSpPr>
        <p:spPr>
          <a:xfrm>
            <a:off x="6013603" y="2104924"/>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0" name="Google Shape;80;p14"/>
          <p:cNvSpPr txBox="1">
            <a:spLocks noGrp="1"/>
          </p:cNvSpPr>
          <p:nvPr>
            <p:ph type="subTitle" idx="3"/>
          </p:nvPr>
        </p:nvSpPr>
        <p:spPr>
          <a:xfrm>
            <a:off x="6013601" y="2465876"/>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1" name="Google Shape;81;p14"/>
          <p:cNvSpPr txBox="1">
            <a:spLocks noGrp="1"/>
          </p:cNvSpPr>
          <p:nvPr>
            <p:ph type="title" idx="4"/>
          </p:nvPr>
        </p:nvSpPr>
        <p:spPr>
          <a:xfrm>
            <a:off x="6013618" y="3371448"/>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 name="Google Shape;82;p14"/>
          <p:cNvSpPr txBox="1">
            <a:spLocks noGrp="1"/>
          </p:cNvSpPr>
          <p:nvPr>
            <p:ph type="subTitle" idx="5"/>
          </p:nvPr>
        </p:nvSpPr>
        <p:spPr>
          <a:xfrm>
            <a:off x="6013615" y="3732400"/>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3" name="Google Shape;83;p14"/>
          <p:cNvSpPr txBox="1">
            <a:spLocks noGrp="1"/>
          </p:cNvSpPr>
          <p:nvPr>
            <p:ph type="title" idx="6"/>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71944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sp>
        <p:nvSpPr>
          <p:cNvPr id="108" name="Google Shape;108;p17"/>
          <p:cNvSpPr txBox="1">
            <a:spLocks noGrp="1"/>
          </p:cNvSpPr>
          <p:nvPr>
            <p:ph type="title" hasCustomPrompt="1"/>
          </p:nvPr>
        </p:nvSpPr>
        <p:spPr>
          <a:xfrm>
            <a:off x="13014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17"/>
          <p:cNvSpPr txBox="1">
            <a:spLocks noGrp="1"/>
          </p:cNvSpPr>
          <p:nvPr>
            <p:ph type="subTitle" idx="1"/>
          </p:nvPr>
        </p:nvSpPr>
        <p:spPr>
          <a:xfrm>
            <a:off x="13014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352140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subTitle" idx="3"/>
          </p:nvPr>
        </p:nvSpPr>
        <p:spPr>
          <a:xfrm>
            <a:off x="352140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57413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17"/>
          <p:cNvSpPr txBox="1">
            <a:spLocks noGrp="1"/>
          </p:cNvSpPr>
          <p:nvPr>
            <p:ph type="subTitle" idx="5"/>
          </p:nvPr>
        </p:nvSpPr>
        <p:spPr>
          <a:xfrm>
            <a:off x="57413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1894460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sp>
        <p:nvSpPr>
          <p:cNvPr id="117" name="Google Shape;117;p1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18" name="Google Shape;118;p1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19" name="Google Shape;119;p1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0" name="Google Shape;120;p1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1" name="Google Shape;121;p18"/>
          <p:cNvSpPr txBox="1">
            <a:spLocks noGrp="1"/>
          </p:cNvSpPr>
          <p:nvPr>
            <p:ph type="title" idx="4"/>
          </p:nvPr>
        </p:nvSpPr>
        <p:spPr>
          <a:xfrm>
            <a:off x="1002325" y="711175"/>
            <a:ext cx="26667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98904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5" name="Google Shape;35;p6"/>
          <p:cNvSpPr txBox="1">
            <a:spLocks noGrp="1"/>
          </p:cNvSpPr>
          <p:nvPr>
            <p:ph type="title"/>
          </p:nvPr>
        </p:nvSpPr>
        <p:spPr>
          <a:xfrm>
            <a:off x="1002325" y="711175"/>
            <a:ext cx="20721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29468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extLst>
      <p:ext uri="{BB962C8B-B14F-4D97-AF65-F5344CB8AC3E}">
        <p14:creationId xmlns:p14="http://schemas.microsoft.com/office/powerpoint/2010/main" val="30265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sp>
        <p:nvSpPr>
          <p:cNvPr id="125" name="Google Shape;125;p19"/>
          <p:cNvSpPr txBox="1">
            <a:spLocks noGrp="1"/>
          </p:cNvSpPr>
          <p:nvPr>
            <p:ph type="title"/>
          </p:nvPr>
        </p:nvSpPr>
        <p:spPr>
          <a:xfrm>
            <a:off x="90747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6" name="Google Shape;126;p19"/>
          <p:cNvSpPr txBox="1">
            <a:spLocks noGrp="1"/>
          </p:cNvSpPr>
          <p:nvPr>
            <p:ph type="subTitle" idx="1"/>
          </p:nvPr>
        </p:nvSpPr>
        <p:spPr>
          <a:xfrm>
            <a:off x="113785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7" name="Google Shape;127;p19"/>
          <p:cNvSpPr txBox="1">
            <a:spLocks noGrp="1"/>
          </p:cNvSpPr>
          <p:nvPr>
            <p:ph type="title" idx="2"/>
          </p:nvPr>
        </p:nvSpPr>
        <p:spPr>
          <a:xfrm>
            <a:off x="531873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8" name="Google Shape;128;p19"/>
          <p:cNvSpPr txBox="1">
            <a:spLocks noGrp="1"/>
          </p:cNvSpPr>
          <p:nvPr>
            <p:ph type="subTitle" idx="3"/>
          </p:nvPr>
        </p:nvSpPr>
        <p:spPr>
          <a:xfrm>
            <a:off x="554912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extLst>
      <p:ext uri="{BB962C8B-B14F-4D97-AF65-F5344CB8AC3E}">
        <p14:creationId xmlns:p14="http://schemas.microsoft.com/office/powerpoint/2010/main" val="1416619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sp>
        <p:nvSpPr>
          <p:cNvPr id="132" name="Google Shape;132;p20"/>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48398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3" name="Google Shape;53;p10"/>
          <p:cNvSpPr txBox="1">
            <a:spLocks noGrp="1"/>
          </p:cNvSpPr>
          <p:nvPr>
            <p:ph type="title"/>
          </p:nvPr>
        </p:nvSpPr>
        <p:spPr>
          <a:xfrm>
            <a:off x="1002325" y="711173"/>
            <a:ext cx="2403900" cy="1385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24900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3" name="Google Shape;43;p8"/>
          <p:cNvSpPr txBox="1">
            <a:spLocks noGrp="1"/>
          </p:cNvSpPr>
          <p:nvPr>
            <p:ph type="title"/>
          </p:nvPr>
        </p:nvSpPr>
        <p:spPr>
          <a:xfrm rot="877333">
            <a:off x="6289345" y="436639"/>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extLst>
      <p:ext uri="{BB962C8B-B14F-4D97-AF65-F5344CB8AC3E}">
        <p14:creationId xmlns:p14="http://schemas.microsoft.com/office/powerpoint/2010/main" val="4782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33"/>
        <p:cNvGrpSpPr/>
        <p:nvPr/>
      </p:nvGrpSpPr>
      <p:grpSpPr>
        <a:xfrm>
          <a:off x="0" y="0"/>
          <a:ext cx="0" cy="0"/>
          <a:chOff x="0" y="0"/>
          <a:chExt cx="0" cy="0"/>
        </a:xfrm>
      </p:grpSpPr>
      <p:sp>
        <p:nvSpPr>
          <p:cNvPr id="136" name="Google Shape;136;p21"/>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1664325"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21"/>
          <p:cNvSpPr txBox="1">
            <a:spLocks noGrp="1"/>
          </p:cNvSpPr>
          <p:nvPr>
            <p:ph type="subTitle" idx="1"/>
          </p:nvPr>
        </p:nvSpPr>
        <p:spPr>
          <a:xfrm>
            <a:off x="1664334"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3817459"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 name="Google Shape;140;p21"/>
          <p:cNvSpPr txBox="1">
            <a:spLocks noGrp="1"/>
          </p:cNvSpPr>
          <p:nvPr>
            <p:ph type="subTitle" idx="4"/>
          </p:nvPr>
        </p:nvSpPr>
        <p:spPr>
          <a:xfrm>
            <a:off x="3817468"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5970592"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2" name="Google Shape;142;p21"/>
          <p:cNvSpPr txBox="1">
            <a:spLocks noGrp="1"/>
          </p:cNvSpPr>
          <p:nvPr>
            <p:ph type="subTitle" idx="6"/>
          </p:nvPr>
        </p:nvSpPr>
        <p:spPr>
          <a:xfrm>
            <a:off x="5970602"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1664325"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4" name="Google Shape;144;p21"/>
          <p:cNvSpPr txBox="1">
            <a:spLocks noGrp="1"/>
          </p:cNvSpPr>
          <p:nvPr>
            <p:ph type="subTitle" idx="8"/>
          </p:nvPr>
        </p:nvSpPr>
        <p:spPr>
          <a:xfrm>
            <a:off x="1664334"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3817459"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6" name="Google Shape;146;p21"/>
          <p:cNvSpPr txBox="1">
            <a:spLocks noGrp="1"/>
          </p:cNvSpPr>
          <p:nvPr>
            <p:ph type="subTitle" idx="13"/>
          </p:nvPr>
        </p:nvSpPr>
        <p:spPr>
          <a:xfrm>
            <a:off x="3817468"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5970592"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8" name="Google Shape;148;p21"/>
          <p:cNvSpPr txBox="1">
            <a:spLocks noGrp="1"/>
          </p:cNvSpPr>
          <p:nvPr>
            <p:ph type="subTitle" idx="15"/>
          </p:nvPr>
        </p:nvSpPr>
        <p:spPr>
          <a:xfrm>
            <a:off x="5970602"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4190211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sp>
        <p:nvSpPr>
          <p:cNvPr id="152" name="Google Shape;152;p22"/>
          <p:cNvSpPr txBox="1">
            <a:spLocks noGrp="1"/>
          </p:cNvSpPr>
          <p:nvPr>
            <p:ph type="title"/>
          </p:nvPr>
        </p:nvSpPr>
        <p:spPr>
          <a:xfrm>
            <a:off x="1041650" y="1003422"/>
            <a:ext cx="2802600" cy="7224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4800"/>
            </a:lvl1pPr>
            <a:lvl2pPr lvl="1" rtl="0">
              <a:lnSpc>
                <a:spcPct val="80000"/>
              </a:lnSpc>
              <a:spcBef>
                <a:spcPts val="0"/>
              </a:spcBef>
              <a:spcAft>
                <a:spcPts val="0"/>
              </a:spcAft>
              <a:buSzPts val="4800"/>
              <a:buNone/>
              <a:defRPr sz="4800"/>
            </a:lvl2pPr>
            <a:lvl3pPr lvl="2" rtl="0">
              <a:lnSpc>
                <a:spcPct val="80000"/>
              </a:lnSpc>
              <a:spcBef>
                <a:spcPts val="0"/>
              </a:spcBef>
              <a:spcAft>
                <a:spcPts val="0"/>
              </a:spcAft>
              <a:buSzPts val="4800"/>
              <a:buNone/>
              <a:defRPr sz="4800"/>
            </a:lvl3pPr>
            <a:lvl4pPr lvl="3" rtl="0">
              <a:lnSpc>
                <a:spcPct val="80000"/>
              </a:lnSpc>
              <a:spcBef>
                <a:spcPts val="0"/>
              </a:spcBef>
              <a:spcAft>
                <a:spcPts val="0"/>
              </a:spcAft>
              <a:buSzPts val="4800"/>
              <a:buNone/>
              <a:defRPr sz="4800"/>
            </a:lvl4pPr>
            <a:lvl5pPr lvl="4" rtl="0">
              <a:lnSpc>
                <a:spcPct val="80000"/>
              </a:lnSpc>
              <a:spcBef>
                <a:spcPts val="0"/>
              </a:spcBef>
              <a:spcAft>
                <a:spcPts val="0"/>
              </a:spcAft>
              <a:buSzPts val="4800"/>
              <a:buNone/>
              <a:defRPr sz="4800"/>
            </a:lvl5pPr>
            <a:lvl6pPr lvl="5" rtl="0">
              <a:lnSpc>
                <a:spcPct val="80000"/>
              </a:lnSpc>
              <a:spcBef>
                <a:spcPts val="0"/>
              </a:spcBef>
              <a:spcAft>
                <a:spcPts val="0"/>
              </a:spcAft>
              <a:buSzPts val="4800"/>
              <a:buNone/>
              <a:defRPr sz="4800"/>
            </a:lvl6pPr>
            <a:lvl7pPr lvl="6" rtl="0">
              <a:lnSpc>
                <a:spcPct val="80000"/>
              </a:lnSpc>
              <a:spcBef>
                <a:spcPts val="0"/>
              </a:spcBef>
              <a:spcAft>
                <a:spcPts val="0"/>
              </a:spcAft>
              <a:buSzPts val="4800"/>
              <a:buNone/>
              <a:defRPr sz="4800"/>
            </a:lvl7pPr>
            <a:lvl8pPr lvl="7" rtl="0">
              <a:lnSpc>
                <a:spcPct val="80000"/>
              </a:lnSpc>
              <a:spcBef>
                <a:spcPts val="0"/>
              </a:spcBef>
              <a:spcAft>
                <a:spcPts val="0"/>
              </a:spcAft>
              <a:buSzPts val="4800"/>
              <a:buNone/>
              <a:defRPr sz="4800"/>
            </a:lvl8pPr>
            <a:lvl9pPr lvl="8" rtl="0">
              <a:lnSpc>
                <a:spcPct val="80000"/>
              </a:lnSpc>
              <a:spcBef>
                <a:spcPts val="0"/>
              </a:spcBef>
              <a:spcAft>
                <a:spcPts val="0"/>
              </a:spcAft>
              <a:buSzPts val="4800"/>
              <a:buNone/>
              <a:defRPr sz="4800"/>
            </a:lvl9pPr>
          </a:lstStyle>
          <a:p>
            <a:endParaRPr/>
          </a:p>
        </p:txBody>
      </p:sp>
      <p:sp>
        <p:nvSpPr>
          <p:cNvPr id="153" name="Google Shape;153;p22"/>
          <p:cNvSpPr txBox="1">
            <a:spLocks noGrp="1"/>
          </p:cNvSpPr>
          <p:nvPr>
            <p:ph type="subTitle" idx="1"/>
          </p:nvPr>
        </p:nvSpPr>
        <p:spPr>
          <a:xfrm>
            <a:off x="1058450" y="1757352"/>
            <a:ext cx="2769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003879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9" name="Google Shape;29;p5"/>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74467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480592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6059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4748475" y="480657"/>
            <a:ext cx="2036850" cy="846042"/>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5339025" y="595407"/>
            <a:ext cx="2036850" cy="846042"/>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1974100" y="324738"/>
            <a:ext cx="5195775" cy="4494025"/>
          </a:xfrm>
          <a:prstGeom prst="rect">
            <a:avLst/>
          </a:prstGeom>
          <a:noFill/>
          <a:ln>
            <a:noFill/>
          </a:ln>
        </p:spPr>
      </p:pic>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ercentages">
  <p:cSld name="BIG_NUMBER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5" name="Google Shape;105;p17"/>
          <p:cNvPicPr preferRelativeResize="0"/>
          <p:nvPr/>
        </p:nvPicPr>
        <p:blipFill rotWithShape="1">
          <a:blip r:embed="rId3">
            <a:alphaModFix/>
          </a:blip>
          <a:srcRect b="61089"/>
          <a:stretch/>
        </p:blipFill>
        <p:spPr>
          <a:xfrm rot="635655">
            <a:off x="1848552" y="3058534"/>
            <a:ext cx="2068426" cy="1772790"/>
          </a:xfrm>
          <a:prstGeom prst="rect">
            <a:avLst/>
          </a:prstGeom>
          <a:noFill/>
          <a:ln>
            <a:noFill/>
          </a:ln>
        </p:spPr>
      </p:pic>
      <p:pic>
        <p:nvPicPr>
          <p:cNvPr id="106" name="Google Shape;106;p17"/>
          <p:cNvPicPr preferRelativeResize="0"/>
          <p:nvPr/>
        </p:nvPicPr>
        <p:blipFill rotWithShape="1">
          <a:blip r:embed="rId3">
            <a:alphaModFix/>
          </a:blip>
          <a:srcRect b="61089"/>
          <a:stretch/>
        </p:blipFill>
        <p:spPr>
          <a:xfrm rot="1903775">
            <a:off x="6763976" y="866659"/>
            <a:ext cx="2068425" cy="1772790"/>
          </a:xfrm>
          <a:prstGeom prst="rect">
            <a:avLst/>
          </a:prstGeom>
          <a:noFill/>
          <a:ln>
            <a:noFill/>
          </a:ln>
        </p:spPr>
      </p:pic>
      <p:pic>
        <p:nvPicPr>
          <p:cNvPr id="107" name="Google Shape;107;p17"/>
          <p:cNvPicPr preferRelativeResize="0"/>
          <p:nvPr/>
        </p:nvPicPr>
        <p:blipFill rotWithShape="1">
          <a:blip r:embed="rId4">
            <a:alphaModFix/>
          </a:blip>
          <a:srcRect r="1545" b="6838"/>
          <a:stretch/>
        </p:blipFill>
        <p:spPr>
          <a:xfrm>
            <a:off x="129175" y="134900"/>
            <a:ext cx="8374226" cy="4873724"/>
          </a:xfrm>
          <a:prstGeom prst="rect">
            <a:avLst/>
          </a:prstGeom>
          <a:noFill/>
          <a:ln>
            <a:noFill/>
          </a:ln>
        </p:spPr>
      </p:pic>
      <p:sp>
        <p:nvSpPr>
          <p:cNvPr id="108" name="Google Shape;108;p17"/>
          <p:cNvSpPr txBox="1">
            <a:spLocks noGrp="1"/>
          </p:cNvSpPr>
          <p:nvPr>
            <p:ph type="title" hasCustomPrompt="1"/>
          </p:nvPr>
        </p:nvSpPr>
        <p:spPr>
          <a:xfrm>
            <a:off x="13014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17"/>
          <p:cNvSpPr txBox="1">
            <a:spLocks noGrp="1"/>
          </p:cNvSpPr>
          <p:nvPr>
            <p:ph type="subTitle" idx="1"/>
          </p:nvPr>
        </p:nvSpPr>
        <p:spPr>
          <a:xfrm>
            <a:off x="13014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352140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subTitle" idx="3"/>
          </p:nvPr>
        </p:nvSpPr>
        <p:spPr>
          <a:xfrm>
            <a:off x="352140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57413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17"/>
          <p:cNvSpPr txBox="1">
            <a:spLocks noGrp="1"/>
          </p:cNvSpPr>
          <p:nvPr>
            <p:ph type="subTitle" idx="5"/>
          </p:nvPr>
        </p:nvSpPr>
        <p:spPr>
          <a:xfrm>
            <a:off x="57413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_1_2">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16" name="Google Shape;116;p18"/>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117" name="Google Shape;117;p1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18" name="Google Shape;118;p1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19" name="Google Shape;119;p1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0" name="Google Shape;120;p1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1" name="Google Shape;121;p18"/>
          <p:cNvSpPr txBox="1">
            <a:spLocks noGrp="1"/>
          </p:cNvSpPr>
          <p:nvPr>
            <p:ph type="title" idx="4"/>
          </p:nvPr>
        </p:nvSpPr>
        <p:spPr>
          <a:xfrm>
            <a:off x="1002325" y="711175"/>
            <a:ext cx="26667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7" r:id="rId6"/>
    <p:sldLayoutId id="2147483658" r:id="rId7"/>
    <p:sldLayoutId id="2147483663" r:id="rId8"/>
    <p:sldLayoutId id="2147483664"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6737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1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6.emf"/><Relationship Id="rId12"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audio" Target="../media/audio3.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NHIÊN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XÃ HỘI</a:t>
            </a:r>
            <a:endParaRPr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9" name="Google Shape;179;p30"/>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0" dirty="0" err="1"/>
              <a:t>Kết</a:t>
            </a:r>
            <a:r>
              <a:rPr lang="en-US" b="0" dirty="0"/>
              <a:t> </a:t>
            </a:r>
            <a:r>
              <a:rPr lang="en-US" b="0" dirty="0" err="1"/>
              <a:t>nối</a:t>
            </a:r>
            <a:r>
              <a:rPr lang="en-US" b="0" dirty="0"/>
              <a:t> tri </a:t>
            </a:r>
            <a:r>
              <a:rPr lang="en-US" b="0" dirty="0" err="1"/>
              <a:t>th</a:t>
            </a:r>
            <a:r>
              <a:rPr lang="en-US" dirty="0" err="1"/>
              <a:t>ức</a:t>
            </a:r>
            <a:r>
              <a:rPr lang="en-US" dirty="0"/>
              <a:t> </a:t>
            </a:r>
            <a:r>
              <a:rPr lang="en-US" dirty="0" err="1"/>
              <a:t>với</a:t>
            </a:r>
            <a:r>
              <a:rPr lang="en-US" dirty="0"/>
              <a:t> </a:t>
            </a:r>
            <a:r>
              <a:rPr lang="en-US" dirty="0" err="1"/>
              <a:t>cuộc</a:t>
            </a:r>
            <a:r>
              <a:rPr lang="en-US" dirty="0"/>
              <a:t> </a:t>
            </a:r>
            <a:r>
              <a:rPr lang="en-US" dirty="0" err="1"/>
              <a:t>sống</a:t>
            </a:r>
            <a:r>
              <a:rPr lang="en" b="0" dirty="0"/>
              <a:t>!</a:t>
            </a:r>
            <a:endParaRPr b="0" dirty="0"/>
          </a:p>
        </p:txBody>
      </p:sp>
      <p:sp>
        <p:nvSpPr>
          <p:cNvPr id="180" name="Google Shape;180;p30"/>
          <p:cNvSpPr/>
          <p:nvPr/>
        </p:nvSpPr>
        <p:spPr>
          <a:xfrm>
            <a:off x="2640700" y="2929265"/>
            <a:ext cx="617075" cy="15875"/>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sp>
      <p:sp>
        <p:nvSpPr>
          <p:cNvPr id="181" name="Google Shape;181;p30"/>
          <p:cNvSpPr/>
          <p:nvPr/>
        </p:nvSpPr>
        <p:spPr>
          <a:xfrm>
            <a:off x="6077806" y="2890732"/>
            <a:ext cx="613650" cy="13775"/>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sp>
      <p:sp>
        <p:nvSpPr>
          <p:cNvPr id="182" name="Google Shape;182;p30"/>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sp>
      <p:pic>
        <p:nvPicPr>
          <p:cNvPr id="183" name="Google Shape;183;p30"/>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184" name="Google Shape;184;p30"/>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sp>
        <p:nvSpPr>
          <p:cNvPr id="9" name="Google Shape;190;p31">
            <a:extLst>
              <a:ext uri="{FF2B5EF4-FFF2-40B4-BE49-F238E27FC236}">
                <a16:creationId xmlns:a16="http://schemas.microsoft.com/office/drawing/2014/main" id="{90BF3EEC-AE55-4362-9FA5-8145B5C4E990}"/>
              </a:ext>
            </a:extLst>
          </p:cNvPr>
          <p:cNvSpPr txBox="1">
            <a:spLocks/>
          </p:cNvSpPr>
          <p:nvPr/>
        </p:nvSpPr>
        <p:spPr>
          <a:xfrm>
            <a:off x="6905940" y="3191300"/>
            <a:ext cx="2025409" cy="384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400"/>
              <a:buFont typeface="Roboto Mono Medium"/>
              <a:buNone/>
              <a:defRPr sz="14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indent="0" algn="l">
              <a:buClr>
                <a:srgbClr val="4D719D"/>
              </a:buClr>
              <a:buSzPts val="1100"/>
              <a:buFont typeface="Arial"/>
              <a:buNone/>
            </a:pPr>
            <a:r>
              <a:rPr lang="en-US" dirty="0" err="1"/>
              <a:t>Tiết</a:t>
            </a:r>
            <a:r>
              <a:rPr lang="en-US" dirty="0"/>
              <a:t> 2+3</a:t>
            </a:r>
          </a:p>
          <a:p>
            <a:pPr marL="0" indent="0" algn="l">
              <a:buClr>
                <a:srgbClr val="4D719D"/>
              </a:buClr>
              <a:buSzPts val="1100"/>
              <a:buFont typeface="Arial"/>
              <a:buNone/>
            </a:pPr>
            <a:r>
              <a:rPr lang="en-US" dirty="0"/>
              <a:t>SGK (45 – 47)</a:t>
            </a:r>
          </a:p>
          <a:p>
            <a:pPr marL="0" indent="0" algn="l">
              <a:spcAft>
                <a:spcPts val="1600"/>
              </a:spcAft>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right)">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75603">
            <a:off x="76671" y="111749"/>
            <a:ext cx="740774" cy="554430"/>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09251">
            <a:off x="7295284" y="252899"/>
            <a:ext cx="1585460" cy="980102"/>
          </a:xfrm>
          <a:prstGeom prst="rect">
            <a:avLst/>
          </a:prstGeom>
        </p:spPr>
      </p:pic>
      <p:sp>
        <p:nvSpPr>
          <p:cNvPr id="10" name="TextBox 3"/>
          <p:cNvSpPr txBox="1"/>
          <p:nvPr/>
        </p:nvSpPr>
        <p:spPr>
          <a:xfrm>
            <a:off x="1799819" y="238253"/>
            <a:ext cx="5823035" cy="641201"/>
          </a:xfrm>
          <a:prstGeom prst="rect">
            <a:avLst/>
          </a:prstGeom>
        </p:spPr>
        <p:txBody>
          <a:bodyPr wrap="square" lIns="0" tIns="0" rIns="0" bIns="0" rtlCol="0" anchor="t">
            <a:spAutoFit/>
          </a:bodyPr>
          <a:lstStyle/>
          <a:p>
            <a:pPr algn="ctr" defTabSz="685783">
              <a:lnSpc>
                <a:spcPts val="4950"/>
              </a:lnSpc>
              <a:buClrTx/>
            </a:pPr>
            <a:r>
              <a:rPr lang="en-US" sz="3600" b="1" kern="1200" dirty="0" err="1">
                <a:ln>
                  <a:solidFill>
                    <a:srgbClr val="A5A5A5"/>
                  </a:solidFill>
                </a:ln>
                <a:solidFill>
                  <a:srgbClr val="FF0000"/>
                </a:solidFill>
                <a:latin typeface="iCiel Pony" pitchFamily="2" charset="-93"/>
                <a:ea typeface="+mn-ea"/>
              </a:rPr>
              <a:t>Thảo</a:t>
            </a:r>
            <a:r>
              <a:rPr lang="en-US" sz="3600" b="1" kern="1200" dirty="0">
                <a:ln>
                  <a:solidFill>
                    <a:srgbClr val="A5A5A5"/>
                  </a:solidFill>
                </a:ln>
                <a:solidFill>
                  <a:srgbClr val="FF0000"/>
                </a:solidFill>
                <a:latin typeface="iCiel Pony" pitchFamily="2" charset="-93"/>
                <a:ea typeface="+mn-ea"/>
              </a:rPr>
              <a:t> </a:t>
            </a:r>
            <a:r>
              <a:rPr lang="en-US" sz="3600" b="1" kern="1200" dirty="0" err="1">
                <a:ln>
                  <a:solidFill>
                    <a:srgbClr val="A5A5A5"/>
                  </a:solidFill>
                </a:ln>
                <a:solidFill>
                  <a:srgbClr val="FF0000"/>
                </a:solidFill>
                <a:latin typeface="iCiel Pony" pitchFamily="2" charset="-93"/>
                <a:ea typeface="+mn-ea"/>
              </a:rPr>
              <a:t>luận</a:t>
            </a:r>
            <a:r>
              <a:rPr lang="en-US" sz="3600" b="1" kern="1200" dirty="0">
                <a:ln>
                  <a:solidFill>
                    <a:srgbClr val="A5A5A5"/>
                  </a:solidFill>
                </a:ln>
                <a:solidFill>
                  <a:srgbClr val="FF0000"/>
                </a:solidFill>
                <a:latin typeface="iCiel Pony" pitchFamily="2" charset="-93"/>
                <a:ea typeface="+mn-ea"/>
              </a:rPr>
              <a:t> </a:t>
            </a:r>
            <a:r>
              <a:rPr lang="en-US" sz="3600" b="1" kern="1200" dirty="0" err="1">
                <a:ln>
                  <a:solidFill>
                    <a:srgbClr val="A5A5A5"/>
                  </a:solidFill>
                </a:ln>
                <a:solidFill>
                  <a:srgbClr val="FF0000"/>
                </a:solidFill>
                <a:latin typeface="iCiel Pony" pitchFamily="2" charset="-93"/>
                <a:ea typeface="+mn-ea"/>
              </a:rPr>
              <a:t>nhóm</a:t>
            </a:r>
            <a:r>
              <a:rPr lang="en-US" sz="3600" b="1" kern="1200" dirty="0">
                <a:ln>
                  <a:solidFill>
                    <a:srgbClr val="A5A5A5"/>
                  </a:solidFill>
                </a:ln>
                <a:solidFill>
                  <a:srgbClr val="FF0000"/>
                </a:solidFill>
                <a:latin typeface="iCiel Pony" pitchFamily="2" charset="-93"/>
                <a:ea typeface="+mn-ea"/>
              </a:rPr>
              <a:t> </a:t>
            </a:r>
            <a:r>
              <a:rPr lang="en-US" sz="3600" b="1" kern="1200" dirty="0" err="1">
                <a:ln>
                  <a:solidFill>
                    <a:srgbClr val="A5A5A5"/>
                  </a:solidFill>
                </a:ln>
                <a:solidFill>
                  <a:srgbClr val="FF0000"/>
                </a:solidFill>
                <a:latin typeface="iCiel Pony" pitchFamily="2" charset="-93"/>
                <a:ea typeface="+mn-ea"/>
              </a:rPr>
              <a:t>đôi</a:t>
            </a:r>
            <a:endParaRPr lang="vi-VN" sz="3600" kern="1200" dirty="0">
              <a:ln>
                <a:solidFill>
                  <a:srgbClr val="A5A5A5"/>
                </a:solidFill>
              </a:ln>
              <a:solidFill>
                <a:srgbClr val="FF0000"/>
              </a:solidFill>
              <a:latin typeface="iCiel Pony" pitchFamily="2" charset="-93"/>
              <a:ea typeface="+mn-ea"/>
            </a:endParaRPr>
          </a:p>
        </p:txBody>
      </p:sp>
      <p:sp>
        <p:nvSpPr>
          <p:cNvPr id="5" name="TextBox 4"/>
          <p:cNvSpPr txBox="1"/>
          <p:nvPr/>
        </p:nvSpPr>
        <p:spPr>
          <a:xfrm>
            <a:off x="1206136" y="803507"/>
            <a:ext cx="7010400" cy="1223410"/>
          </a:xfrm>
          <a:prstGeom prst="rect">
            <a:avLst/>
          </a:prstGeom>
          <a:noFill/>
        </p:spPr>
        <p:txBody>
          <a:bodyPr wrap="square" lIns="68579" tIns="34289" rIns="68579" bIns="34289" rtlCol="0">
            <a:spAutoFit/>
          </a:bodyPr>
          <a:lstStyle/>
          <a:p>
            <a:pPr algn="ctr" defTabSz="685783">
              <a:buClrTx/>
            </a:pPr>
            <a:r>
              <a:rPr lang="nl-NL" sz="2400" dirty="0">
                <a:latin typeface="Times New Roman" pitchFamily="18" charset="0"/>
                <a:cs typeface="Times New Roman" pitchFamily="18" charset="0"/>
              </a:rPr>
              <a:t>Kể tên một số hoạt động sản xuất công nghiệp mà em biết. Nói tên sản phẩm của các hoạt động đó.</a:t>
            </a:r>
            <a:endParaRPr lang="vi-VN" sz="2400" dirty="0">
              <a:latin typeface="Times New Roman" pitchFamily="18" charset="0"/>
              <a:cs typeface="Times New Roman" pitchFamily="18" charset="0"/>
            </a:endParaRPr>
          </a:p>
          <a:p>
            <a:pPr algn="ctr" defTabSz="685783">
              <a:buClrTx/>
            </a:pPr>
            <a:endParaRPr lang="en-US" sz="2700" b="1" kern="1200" dirty="0">
              <a:solidFill>
                <a:srgbClr val="70AD47"/>
              </a:solidFill>
              <a:latin typeface="Sriracha" panose="020B0604020202020204" charset="-34"/>
              <a:ea typeface="+mn-ea"/>
              <a:cs typeface="Sriracha" panose="020B0604020202020204" charset="-34"/>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907" y="1990725"/>
            <a:ext cx="5823034" cy="2895600"/>
          </a:xfrm>
          <a:prstGeom prst="ellipse">
            <a:avLst/>
          </a:prstGeom>
          <a:ln>
            <a:noFill/>
          </a:ln>
          <a:effectLst>
            <a:softEdge rad="112500"/>
          </a:effectLst>
        </p:spPr>
      </p:pic>
    </p:spTree>
    <p:extLst>
      <p:ext uri="{BB962C8B-B14F-4D97-AF65-F5344CB8AC3E}">
        <p14:creationId xmlns:p14="http://schemas.microsoft.com/office/powerpoint/2010/main" val="220207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240"/>
        <p:cNvGrpSpPr/>
        <p:nvPr/>
      </p:nvGrpSpPr>
      <p:grpSpPr>
        <a:xfrm>
          <a:off x="0" y="0"/>
          <a:ext cx="0" cy="0"/>
          <a:chOff x="0" y="0"/>
          <a:chExt cx="0" cy="0"/>
        </a:xfrm>
      </p:grpSpPr>
      <p:grpSp>
        <p:nvGrpSpPr>
          <p:cNvPr id="244" name="Google Shape;244;p36"/>
          <p:cNvGrpSpPr/>
          <p:nvPr/>
        </p:nvGrpSpPr>
        <p:grpSpPr>
          <a:xfrm>
            <a:off x="6571893" y="2117621"/>
            <a:ext cx="824184" cy="712067"/>
            <a:chOff x="2341425" y="238100"/>
            <a:chExt cx="1328900" cy="1148125"/>
          </a:xfrm>
        </p:grpSpPr>
        <p:sp>
          <p:nvSpPr>
            <p:cNvPr id="245" name="Google Shape;245;p36"/>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 name="Google Shape;246;p36"/>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 name="Google Shape;247;p36"/>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 name="Google Shape;248;p36"/>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 name="Google Shape;249;p36"/>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 name="Google Shape;250;p36"/>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 name="Google Shape;251;p36"/>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 name="Google Shape;252;p36"/>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 name="Google Shape;253;p36"/>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54" name="Google Shape;254;p36"/>
          <p:cNvSpPr txBox="1">
            <a:spLocks noGrp="1"/>
          </p:cNvSpPr>
          <p:nvPr>
            <p:ph type="title"/>
          </p:nvPr>
        </p:nvSpPr>
        <p:spPr>
          <a:xfrm rot="-694782">
            <a:off x="6013162" y="3823654"/>
            <a:ext cx="1661926" cy="4884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b="0" i="1">
                <a:latin typeface="Roboto Mono Medium"/>
                <a:ea typeface="Roboto Mono Medium"/>
                <a:cs typeface="Roboto Mono Medium"/>
                <a:sym typeface="Roboto Mono Medium"/>
              </a:rPr>
              <a:t>Book Title. P52</a:t>
            </a:r>
            <a:endParaRPr sz="1000" b="0" i="1">
              <a:latin typeface="Roboto Mono Medium"/>
              <a:ea typeface="Roboto Mono Medium"/>
              <a:cs typeface="Roboto Mono Medium"/>
              <a:sym typeface="Roboto Mono Medium"/>
            </a:endParaRPr>
          </a:p>
        </p:txBody>
      </p:sp>
      <p:sp>
        <p:nvSpPr>
          <p:cNvPr id="16" name="Google Shape;267;p38"/>
          <p:cNvSpPr txBox="1">
            <a:spLocks noGrp="1"/>
          </p:cNvSpPr>
          <p:nvPr>
            <p:ph type="subTitle" idx="1"/>
          </p:nvPr>
        </p:nvSpPr>
        <p:spPr>
          <a:xfrm>
            <a:off x="4185662" y="177696"/>
            <a:ext cx="4772461" cy="14089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rgbClr val="000000"/>
                </a:solidFill>
                <a:latin typeface="Times New Roman" pitchFamily="18" charset="0"/>
                <a:cs typeface="Times New Roman" pitchFamily="18" charset="0"/>
              </a:rPr>
              <a:t>Chia sẻ về một số hoạt động sản xuất công nghiệp ở địa phương em theo gợi ý sau:</a:t>
            </a:r>
            <a:endParaRPr sz="2000" dirty="0">
              <a:solidFill>
                <a:srgbClr val="000000"/>
              </a:solidFill>
              <a:latin typeface="Times New Roman" pitchFamily="18" charset="0"/>
              <a:cs typeface="Times New Roman" pitchFamily="18" charset="0"/>
            </a:endParaRPr>
          </a:p>
        </p:txBody>
      </p:sp>
      <p:sp>
        <p:nvSpPr>
          <p:cNvPr id="17" name="Google Shape;266;p38"/>
          <p:cNvSpPr txBox="1">
            <a:spLocks/>
          </p:cNvSpPr>
          <p:nvPr/>
        </p:nvSpPr>
        <p:spPr>
          <a:xfrm>
            <a:off x="4640897" y="552199"/>
            <a:ext cx="4480332" cy="239077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SzPts val="1400"/>
              <a:buFont typeface="Arial"/>
              <a:buChar char="●"/>
            </a:pPr>
            <a:r>
              <a:rPr lang="vi-VN" sz="1600" dirty="0">
                <a:solidFill>
                  <a:srgbClr val="0070C0"/>
                </a:solidFill>
                <a:latin typeface="iCiel Pony" pitchFamily="2" charset="-93"/>
              </a:rPr>
              <a:t>Tên và sản phẩm của hoạt động sản xuất công nghiệp.</a:t>
            </a:r>
            <a:br>
              <a:rPr lang="vi-VN" sz="1600" dirty="0">
                <a:solidFill>
                  <a:srgbClr val="0070C0"/>
                </a:solidFill>
                <a:latin typeface="iCiel Pony" pitchFamily="2" charset="-93"/>
              </a:rPr>
            </a:br>
            <a:endParaRPr lang="vi-VN" sz="1600" dirty="0">
              <a:solidFill>
                <a:srgbClr val="0070C0"/>
              </a:solidFill>
              <a:latin typeface="iCiel Pony" pitchFamily="2" charset="-93"/>
            </a:endParaRPr>
          </a:p>
          <a:p>
            <a:pPr marL="457200" indent="-317500">
              <a:buSzPts val="1400"/>
              <a:buFont typeface="Arial"/>
              <a:buChar char="●"/>
            </a:pPr>
            <a:r>
              <a:rPr lang="vi-VN" sz="1600" dirty="0">
                <a:solidFill>
                  <a:srgbClr val="0070C0"/>
                </a:solidFill>
                <a:latin typeface="iCiel Pony" pitchFamily="2" charset="-93"/>
              </a:rPr>
              <a:t>Ích lợi của hoạt động sản xuất đó.</a:t>
            </a:r>
            <a:br>
              <a:rPr lang="vi-VN" sz="1600" dirty="0">
                <a:solidFill>
                  <a:srgbClr val="0070C0"/>
                </a:solidFill>
                <a:latin typeface="iCiel Pony" pitchFamily="2" charset="-93"/>
              </a:rPr>
            </a:br>
            <a:endParaRPr lang="vi-VN" sz="1600" dirty="0">
              <a:solidFill>
                <a:srgbClr val="0070C0"/>
              </a:solidFill>
              <a:latin typeface="iCiel Pony" pitchFamily="2" charset="-93"/>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444" y="2243801"/>
            <a:ext cx="4943475" cy="2608447"/>
          </a:xfrm>
          <a:prstGeom prst="rect">
            <a:avLst/>
          </a:prstGeom>
        </p:spPr>
      </p:pic>
    </p:spTree>
    <p:extLst>
      <p:ext uri="{BB962C8B-B14F-4D97-AF65-F5344CB8AC3E}">
        <p14:creationId xmlns:p14="http://schemas.microsoft.com/office/powerpoint/2010/main" val="1972725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9" name="Google Shape;269;p38"/>
          <p:cNvSpPr/>
          <p:nvPr/>
        </p:nvSpPr>
        <p:spPr>
          <a:xfrm rot="-2700000">
            <a:off x="765274" y="206549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70" name="Google Shape;270;p38"/>
          <p:cNvSpPr/>
          <p:nvPr/>
        </p:nvSpPr>
        <p:spPr>
          <a:xfrm rot="-2700000">
            <a:off x="2517624" y="3175166"/>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271" name="Google Shape;271;p38"/>
          <p:cNvPicPr preferRelativeResize="0"/>
          <p:nvPr/>
        </p:nvPicPr>
        <p:blipFill>
          <a:blip r:embed="rId3">
            <a:alphaModFix amt="80000"/>
          </a:blip>
          <a:stretch>
            <a:fillRect/>
          </a:stretch>
        </p:blipFill>
        <p:spPr>
          <a:xfrm rot="-6023610">
            <a:off x="2786831" y="3004878"/>
            <a:ext cx="1579416" cy="716443"/>
          </a:xfrm>
          <a:prstGeom prst="rect">
            <a:avLst/>
          </a:prstGeom>
          <a:noFill/>
          <a:ln>
            <a:noFill/>
          </a:ln>
        </p:spPr>
      </p:pic>
      <p:sp>
        <p:nvSpPr>
          <p:cNvPr id="13" name="Google Shape;267;p38"/>
          <p:cNvSpPr txBox="1">
            <a:spLocks noGrp="1"/>
          </p:cNvSpPr>
          <p:nvPr>
            <p:ph type="title"/>
          </p:nvPr>
        </p:nvSpPr>
        <p:spPr>
          <a:xfrm>
            <a:off x="552450" y="479343"/>
            <a:ext cx="3518903" cy="14724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rgbClr val="000000"/>
                </a:solidFill>
                <a:latin typeface="Times New Roman" pitchFamily="18" charset="0"/>
                <a:cs typeface="Times New Roman" pitchFamily="18" charset="0"/>
              </a:rPr>
              <a:t>Em sẽ nói gì và làm gì khi gặp tình huống sau? Vì sao?</a:t>
            </a:r>
            <a:endParaRPr sz="2000" dirty="0">
              <a:solidFill>
                <a:srgbClr val="00000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vi-VN"/>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5" y="1455731"/>
            <a:ext cx="3848100" cy="3354393"/>
          </a:xfrm>
          <a:prstGeom prst="rect">
            <a:avLst/>
          </a:prstGeom>
        </p:spPr>
      </p:pic>
      <p:sp>
        <p:nvSpPr>
          <p:cNvPr id="16" name="Google Shape;266;p38"/>
          <p:cNvSpPr txBox="1">
            <a:spLocks/>
          </p:cNvSpPr>
          <p:nvPr/>
        </p:nvSpPr>
        <p:spPr>
          <a:xfrm>
            <a:off x="4934568" y="1328499"/>
            <a:ext cx="3708750" cy="4069200"/>
          </a:xfrm>
          <a:prstGeom prst="rect">
            <a:avLst/>
          </a:prstGeom>
        </p:spPr>
        <p:txBody>
          <a:bodyPr spcFirstLastPara="1" wrap="square" lIns="91425" tIns="91425" rIns="91425" bIns="91425" anchor="ctr" anchorCtr="0">
            <a:noAutofit/>
          </a:bodyPr>
          <a:lstStyle>
            <a:lvl1pPr marL="457200" lvl="0"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1pPr>
            <a:lvl2pPr marL="914400" lvl="1"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800" kern="1200">
                <a:solidFill>
                  <a:schemeClr val="dk2"/>
                </a:solidFill>
                <a:latin typeface="+mn-lt"/>
                <a:ea typeface="+mn-ea"/>
                <a:cs typeface="+mn-cs"/>
              </a:defRPr>
            </a:lvl2pPr>
            <a:lvl3pPr marL="1371600" lvl="2"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500" kern="1200">
                <a:solidFill>
                  <a:schemeClr val="dk2"/>
                </a:solidFill>
                <a:latin typeface="+mn-lt"/>
                <a:ea typeface="+mn-ea"/>
                <a:cs typeface="+mn-cs"/>
              </a:defRPr>
            </a:lvl3pPr>
            <a:lvl4pPr marL="1828800" lvl="3"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4pPr>
            <a:lvl5pPr marL="2286000" lvl="4"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dk2"/>
              </a:buClr>
              <a:buSzPts val="1400"/>
              <a:buFont typeface="Arial" panose="020B0604020202020204" pitchFamily="34" charset="0"/>
              <a:buChar char="■"/>
              <a:defRPr sz="1400" kern="1200">
                <a:solidFill>
                  <a:schemeClr val="dk2"/>
                </a:solidFill>
                <a:latin typeface="+mn-lt"/>
                <a:ea typeface="+mn-ea"/>
                <a:cs typeface="+mn-cs"/>
              </a:defRPr>
            </a:lvl9pPr>
          </a:lstStyle>
          <a:p>
            <a:r>
              <a:rPr lang="vi-VN" sz="1600" dirty="0">
                <a:solidFill>
                  <a:srgbClr val="00B050"/>
                </a:solidFill>
                <a:latin typeface="iCiel Pony" pitchFamily="2" charset="-93"/>
              </a:rPr>
              <a:t> Mọi người trong hình đang ở</a:t>
            </a:r>
            <a:r>
              <a:rPr lang="en-US" sz="1600" dirty="0">
                <a:solidFill>
                  <a:srgbClr val="00B050"/>
                </a:solidFill>
                <a:latin typeface="iCiel Pony" pitchFamily="2" charset="-93"/>
              </a:rPr>
              <a:t> </a:t>
            </a:r>
            <a:r>
              <a:rPr lang="vi-VN" sz="1600" dirty="0">
                <a:solidFill>
                  <a:srgbClr val="00B050"/>
                </a:solidFill>
                <a:latin typeface="iCiel Pony" pitchFamily="2" charset="-93"/>
              </a:rPr>
              <a:t>đâu?</a:t>
            </a:r>
          </a:p>
          <a:p>
            <a:pPr marL="139700" indent="0">
              <a:buFont typeface="Arial" panose="020B0604020202020204" pitchFamily="34" charset="0"/>
              <a:buNone/>
            </a:pPr>
            <a:endParaRPr lang="vi-VN" sz="1600" dirty="0">
              <a:solidFill>
                <a:srgbClr val="00B050"/>
              </a:solidFill>
              <a:latin typeface="iCiel Pony" pitchFamily="2" charset="-93"/>
            </a:endParaRPr>
          </a:p>
          <a:p>
            <a:r>
              <a:rPr lang="vi-VN" sz="1600" dirty="0">
                <a:solidFill>
                  <a:srgbClr val="00B050"/>
                </a:solidFill>
                <a:latin typeface="iCiel Pony" pitchFamily="2" charset="-93"/>
              </a:rPr>
              <a:t> Tình huống gì đang diễn ra?</a:t>
            </a:r>
          </a:p>
          <a:p>
            <a:pPr marL="139700" indent="0">
              <a:buFont typeface="Arial" panose="020B0604020202020204" pitchFamily="34" charset="0"/>
              <a:buNone/>
            </a:pPr>
            <a:endParaRPr lang="vi-VN" sz="1600" dirty="0">
              <a:solidFill>
                <a:srgbClr val="00B050"/>
              </a:solidFill>
              <a:latin typeface="iCiel Pony" pitchFamily="2" charset="-93"/>
            </a:endParaRPr>
          </a:p>
          <a:p>
            <a:r>
              <a:rPr lang="vi-VN" sz="1600" dirty="0">
                <a:solidFill>
                  <a:srgbClr val="00B050"/>
                </a:solidFill>
                <a:latin typeface="iCiel Pony" pitchFamily="2" charset="-93"/>
              </a:rPr>
              <a:t> Nếu là em, em sẽ làm gì để tiêu dùng tiết kiệm, bảo vệ môi trường?</a:t>
            </a:r>
          </a:p>
          <a:p>
            <a:pPr marL="139700" indent="0">
              <a:buFont typeface="Arial" panose="020B0604020202020204" pitchFamily="34" charset="0"/>
              <a:buNone/>
            </a:pPr>
            <a:br>
              <a:rPr lang="vi-VN" sz="1600" dirty="0">
                <a:solidFill>
                  <a:srgbClr val="00B050"/>
                </a:solidFill>
                <a:latin typeface="iCiel Pony" pitchFamily="2" charset="-93"/>
              </a:rPr>
            </a:br>
            <a:endParaRPr lang="vi-VN" sz="1600" dirty="0">
              <a:solidFill>
                <a:srgbClr val="00B050"/>
              </a:solidFill>
              <a:latin typeface="iCiel Pony" pitchFamily="2" charset="-93"/>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255" y="460344"/>
            <a:ext cx="3381375" cy="1520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240"/>
        <p:cNvGrpSpPr/>
        <p:nvPr/>
      </p:nvGrpSpPr>
      <p:grpSpPr>
        <a:xfrm>
          <a:off x="0" y="0"/>
          <a:ext cx="0" cy="0"/>
          <a:chOff x="0" y="0"/>
          <a:chExt cx="0" cy="0"/>
        </a:xfrm>
      </p:grpSpPr>
      <p:grpSp>
        <p:nvGrpSpPr>
          <p:cNvPr id="244" name="Google Shape;244;p36"/>
          <p:cNvGrpSpPr/>
          <p:nvPr/>
        </p:nvGrpSpPr>
        <p:grpSpPr>
          <a:xfrm>
            <a:off x="6571893" y="2117621"/>
            <a:ext cx="824184" cy="712067"/>
            <a:chOff x="2341425" y="238100"/>
            <a:chExt cx="1328900" cy="1148125"/>
          </a:xfrm>
        </p:grpSpPr>
        <p:sp>
          <p:nvSpPr>
            <p:cNvPr id="245" name="Google Shape;245;p36"/>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 name="Google Shape;246;p36"/>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 name="Google Shape;247;p36"/>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 name="Google Shape;248;p36"/>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 name="Google Shape;249;p36"/>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 name="Google Shape;250;p36"/>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 name="Google Shape;251;p36"/>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 name="Google Shape;252;p36"/>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 name="Google Shape;253;p36"/>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54" name="Google Shape;254;p36"/>
          <p:cNvSpPr txBox="1">
            <a:spLocks noGrp="1"/>
          </p:cNvSpPr>
          <p:nvPr>
            <p:ph type="title"/>
          </p:nvPr>
        </p:nvSpPr>
        <p:spPr>
          <a:xfrm rot="-694782">
            <a:off x="6013162" y="3823654"/>
            <a:ext cx="1661926" cy="4884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b="0" i="1">
                <a:latin typeface="Roboto Mono Medium"/>
                <a:ea typeface="Roboto Mono Medium"/>
                <a:cs typeface="Roboto Mono Medium"/>
                <a:sym typeface="Roboto Mono Medium"/>
              </a:rPr>
              <a:t>Book Title. P52</a:t>
            </a:r>
            <a:endParaRPr sz="1000" b="0" i="1">
              <a:latin typeface="Roboto Mono Medium"/>
              <a:ea typeface="Roboto Mono Medium"/>
              <a:cs typeface="Roboto Mono Medium"/>
              <a:sym typeface="Roboto Mono Medium"/>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660" y="1903141"/>
            <a:ext cx="4475417" cy="2608447"/>
          </a:xfrm>
          <a:prstGeom prst="rect">
            <a:avLst/>
          </a:prstGeom>
        </p:spPr>
      </p:pic>
      <p:sp>
        <p:nvSpPr>
          <p:cNvPr id="2" name="Oval Callout 1"/>
          <p:cNvSpPr/>
          <p:nvPr/>
        </p:nvSpPr>
        <p:spPr>
          <a:xfrm>
            <a:off x="351066" y="127292"/>
            <a:ext cx="7268934" cy="1577317"/>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solidFill>
                <a:prstClr val="black"/>
              </a:solidFill>
            </a:endParaRPr>
          </a:p>
        </p:txBody>
      </p:sp>
      <p:sp>
        <p:nvSpPr>
          <p:cNvPr id="4" name="Subtitle 3"/>
          <p:cNvSpPr>
            <a:spLocks noGrp="1"/>
          </p:cNvSpPr>
          <p:nvPr>
            <p:ph type="subTitle" idx="1"/>
          </p:nvPr>
        </p:nvSpPr>
        <p:spPr>
          <a:xfrm>
            <a:off x="1181100" y="367731"/>
            <a:ext cx="6005301" cy="2189100"/>
          </a:xfrm>
        </p:spPr>
        <p:txBody>
          <a:bodyPr/>
          <a:lstStyle/>
          <a:p>
            <a:r>
              <a:rPr lang="vi-VN" dirty="0">
                <a:solidFill>
                  <a:srgbClr val="000000"/>
                </a:solidFill>
                <a:latin typeface="Times New Roman" pitchFamily="18" charset="0"/>
                <a:cs typeface="Times New Roman" pitchFamily="18" charset="0"/>
              </a:rPr>
              <a:t>Chia sẻ về những việc nên làm khác để tiêu dùng tiết kiệm, bảo vệ môi trường.</a:t>
            </a:r>
          </a:p>
          <a:p>
            <a:endParaRPr lang="vi-VN" dirty="0"/>
          </a:p>
        </p:txBody>
      </p:sp>
    </p:spTree>
    <p:extLst>
      <p:ext uri="{BB962C8B-B14F-4D97-AF65-F5344CB8AC3E}">
        <p14:creationId xmlns:p14="http://schemas.microsoft.com/office/powerpoint/2010/main" val="2860666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2" name="Cloud 1"/>
          <p:cNvSpPr/>
          <p:nvPr/>
        </p:nvSpPr>
        <p:spPr>
          <a:xfrm>
            <a:off x="1781174" y="1143000"/>
            <a:ext cx="5238751" cy="2390775"/>
          </a:xfrm>
          <a:prstGeom prst="cloud">
            <a:avLst/>
          </a:prstGeom>
        </p:spPr>
        <p:style>
          <a:lnRef idx="1">
            <a:schemeClr val="accent5"/>
          </a:lnRef>
          <a:fillRef idx="3">
            <a:schemeClr val="accent5"/>
          </a:fillRef>
          <a:effectRef idx="2">
            <a:schemeClr val="accent5"/>
          </a:effectRef>
          <a:fontRef idx="minor">
            <a:schemeClr val="lt1"/>
          </a:fontRef>
        </p:style>
        <p:txBody>
          <a:bodyPr rtlCol="0" anchor="ctr"/>
          <a:lstStyle/>
          <a:p>
            <a:pPr lvl="0" algn="ctr"/>
            <a:r>
              <a:rPr lang="nl-NL" sz="1600" b="1" i="1" dirty="0">
                <a:solidFill>
                  <a:srgbClr val="000000"/>
                </a:solidFill>
                <a:latin typeface="Times New Roman" pitchFamily="18" charset="0"/>
                <a:ea typeface="Times New Roman"/>
                <a:cs typeface="Times New Roman" pitchFamily="18" charset="0"/>
              </a:rPr>
              <a:t>Một số việc nên làm để tiêu dùng tiết kiệm, bảo vệ môi trường như: sử dụng tiết kiệm thức ăn, đồ uống, đồ dùng… ở trong nhà; sử dụng điện, nước... tiết kiệm; tái chế, tái sử dụng; hạn chế túi ni – lông…</a:t>
            </a:r>
            <a:endParaRPr lang="vi-VN" sz="1800" b="1" dirty="0">
              <a:solidFill>
                <a:srgbClr val="000000"/>
              </a:solidFill>
              <a:latin typeface="Times New Roman" pitchFamily="18" charset="0"/>
              <a:ea typeface="Times New Roman"/>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74" y="1285875"/>
            <a:ext cx="596900" cy="4762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idx="2"/>
          </p:nvPr>
        </p:nvSpPr>
        <p:spPr>
          <a:xfrm>
            <a:off x="2441090" y="7663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213" name="Google Shape;213;p33"/>
          <p:cNvPicPr preferRelativeResize="0"/>
          <p:nvPr/>
        </p:nvPicPr>
        <p:blipFill>
          <a:blip r:embed="rId3">
            <a:alphaModFix amt="86000"/>
          </a:blip>
          <a:stretch>
            <a:fillRect/>
          </a:stretch>
        </p:blipFill>
        <p:spPr>
          <a:xfrm rot="1344117">
            <a:off x="2486816" y="779407"/>
            <a:ext cx="1496149" cy="1160650"/>
          </a:xfrm>
          <a:prstGeom prst="rect">
            <a:avLst/>
          </a:prstGeom>
          <a:noFill/>
          <a:ln>
            <a:noFill/>
          </a:ln>
        </p:spPr>
      </p:pic>
      <p:pic>
        <p:nvPicPr>
          <p:cNvPr id="214" name="Google Shape;214;p33"/>
          <p:cNvPicPr preferRelativeResize="0"/>
          <p:nvPr/>
        </p:nvPicPr>
        <p:blipFill rotWithShape="1">
          <a:blip r:embed="rId4">
            <a:alphaModFix/>
          </a:blip>
          <a:srcRect t="16970" r="8892" b="21025"/>
          <a:stretch/>
        </p:blipFill>
        <p:spPr>
          <a:xfrm rot="10800000">
            <a:off x="1707734" y="1485667"/>
            <a:ext cx="3512852" cy="1460710"/>
          </a:xfrm>
          <a:prstGeom prst="rect">
            <a:avLst/>
          </a:prstGeom>
          <a:noFill/>
          <a:ln>
            <a:noFill/>
          </a:ln>
        </p:spPr>
      </p:pic>
      <p:sp>
        <p:nvSpPr>
          <p:cNvPr id="216" name="Google Shape;216;p33"/>
          <p:cNvSpPr txBox="1">
            <a:spLocks noGrp="1"/>
          </p:cNvSpPr>
          <p:nvPr>
            <p:ph type="title"/>
          </p:nvPr>
        </p:nvSpPr>
        <p:spPr>
          <a:xfrm>
            <a:off x="3321586" y="952600"/>
            <a:ext cx="3798000"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VẬN DỤNG</a:t>
            </a:r>
            <a:endParaRPr dirty="0"/>
          </a:p>
        </p:txBody>
      </p:sp>
      <p:sp>
        <p:nvSpPr>
          <p:cNvPr id="217" name="Google Shape;217;p33"/>
          <p:cNvSpPr txBox="1">
            <a:spLocks noGrp="1"/>
          </p:cNvSpPr>
          <p:nvPr>
            <p:ph type="subTitle" idx="1"/>
          </p:nvPr>
        </p:nvSpPr>
        <p:spPr>
          <a:xfrm>
            <a:off x="2322107" y="2019604"/>
            <a:ext cx="2228478" cy="44391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dirty="0"/>
              <a:t>HOẠT ĐỘNG </a:t>
            </a:r>
          </a:p>
        </p:txBody>
      </p:sp>
      <p:sp>
        <p:nvSpPr>
          <p:cNvPr id="8" name="Google Shape;217;p33">
            <a:extLst>
              <a:ext uri="{FF2B5EF4-FFF2-40B4-BE49-F238E27FC236}">
                <a16:creationId xmlns:a16="http://schemas.microsoft.com/office/drawing/2014/main" id="{FD24A80C-876C-4065-87F2-A0B92A5028EB}"/>
              </a:ext>
            </a:extLst>
          </p:cNvPr>
          <p:cNvSpPr txBox="1">
            <a:spLocks/>
          </p:cNvSpPr>
          <p:nvPr/>
        </p:nvSpPr>
        <p:spPr>
          <a:xfrm>
            <a:off x="2441090" y="2775497"/>
            <a:ext cx="4210494" cy="44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600"/>
              <a:buFont typeface="Roboto Mono Medium"/>
              <a:buNone/>
              <a:defRPr sz="16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indent="0">
              <a:lnSpc>
                <a:spcPct val="100000"/>
              </a:lnSpc>
              <a:buClr>
                <a:srgbClr val="595959"/>
              </a:buClr>
              <a:buSzPts val="1100"/>
            </a:pPr>
            <a:r>
              <a:rPr lang="en-US" sz="2400" dirty="0">
                <a:ln w="0">
                  <a:solidFill>
                    <a:srgbClr val="B44141">
                      <a:lumMod val="40000"/>
                      <a:lumOff val="60000"/>
                    </a:srgbClr>
                  </a:solidFill>
                </a:ln>
                <a:solidFill>
                  <a:srgbClr val="DF7070"/>
                </a:solidFill>
                <a:effectLst>
                  <a:outerShdw blurRad="38100" dist="19050" dir="2700000" algn="tl" rotWithShape="0">
                    <a:srgbClr val="595959">
                      <a:alpha val="40000"/>
                    </a:srgbClr>
                  </a:outerShdw>
                  <a:reflection blurRad="6350" stA="55000" endA="50" endPos="85000" dist="60007" dir="5400000" sy="-100000" algn="bl" rotWithShape="0"/>
                </a:effectLst>
              </a:rPr>
              <a:t>HOẠT ĐỘNG SẢN XUẤT THỦ CÔNG HOẶC CÔNG NGHIỆP</a:t>
            </a:r>
          </a:p>
        </p:txBody>
      </p:sp>
    </p:spTree>
    <p:extLst>
      <p:ext uri="{BB962C8B-B14F-4D97-AF65-F5344CB8AC3E}">
        <p14:creationId xmlns:p14="http://schemas.microsoft.com/office/powerpoint/2010/main" val="193708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8"/>
          <p:cNvSpPr txBox="1">
            <a:spLocks noGrp="1"/>
          </p:cNvSpPr>
          <p:nvPr>
            <p:ph type="title" idx="4"/>
          </p:nvPr>
        </p:nvSpPr>
        <p:spPr>
          <a:xfrm>
            <a:off x="967161" y="621139"/>
            <a:ext cx="3473639" cy="116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dirty="0">
                <a:solidFill>
                  <a:srgbClr val="FF0000"/>
                </a:solidFill>
                <a:latin typeface="Times New Roman" pitchFamily="18" charset="0"/>
                <a:cs typeface="Times New Roman" pitchFamily="18" charset="0"/>
              </a:rPr>
              <a:t>Giới thiệu một sản phẩm thủ  công hoặc công nghiệp ở đia phương mà em sưu tầm được.</a:t>
            </a:r>
            <a:endParaRPr sz="1800" dirty="0">
              <a:solidFill>
                <a:srgbClr val="FF0000"/>
              </a:solidFill>
              <a:latin typeface="Times New Roman" pitchFamily="18" charset="0"/>
              <a:cs typeface="Times New Roman" pitchFamily="18" charset="0"/>
            </a:endParaRPr>
          </a:p>
        </p:txBody>
      </p:sp>
      <p:pic>
        <p:nvPicPr>
          <p:cNvPr id="393" name="Google Shape;393;p48"/>
          <p:cNvPicPr preferRelativeResize="0"/>
          <p:nvPr/>
        </p:nvPicPr>
        <p:blipFill rotWithShape="1">
          <a:blip r:embed="rId3">
            <a:alphaModFix/>
          </a:blip>
          <a:srcRect l="11088" t="1490" r="19258" b="-1490"/>
          <a:stretch/>
        </p:blipFill>
        <p:spPr>
          <a:xfrm rot="-523786">
            <a:off x="2400702" y="2002427"/>
            <a:ext cx="1557606" cy="1490863"/>
          </a:xfrm>
          <a:prstGeom prst="rect">
            <a:avLst/>
          </a:prstGeom>
          <a:noFill/>
          <a:ln>
            <a:noFill/>
          </a:ln>
          <a:effectLst>
            <a:outerShdw blurRad="57150" algn="bl" rotWithShape="0">
              <a:srgbClr val="000000">
                <a:alpha val="50000"/>
              </a:srgbClr>
            </a:outerShdw>
          </a:effectLst>
        </p:spPr>
      </p:pic>
      <p:grpSp>
        <p:nvGrpSpPr>
          <p:cNvPr id="394" name="Google Shape;394;p48"/>
          <p:cNvGrpSpPr/>
          <p:nvPr/>
        </p:nvGrpSpPr>
        <p:grpSpPr>
          <a:xfrm>
            <a:off x="805236" y="2265883"/>
            <a:ext cx="2140289" cy="2169401"/>
            <a:chOff x="-331425" y="1579700"/>
            <a:chExt cx="1880250" cy="1905825"/>
          </a:xfrm>
        </p:grpSpPr>
        <p:sp>
          <p:nvSpPr>
            <p:cNvPr id="395" name="Google Shape;395;p48"/>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a:effectLst>
              <a:outerShdw blurRad="100013" dist="19050" dir="12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8"/>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71438" dist="19050" dir="1200000" algn="bl" rotWithShape="0">
                <a:srgbClr val="000000">
                  <a:alpha val="4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8"/>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48"/>
          <p:cNvSpPr txBox="1">
            <a:spLocks noGrp="1"/>
          </p:cNvSpPr>
          <p:nvPr>
            <p:ph type="body" idx="4294967295"/>
          </p:nvPr>
        </p:nvSpPr>
        <p:spPr>
          <a:xfrm rot="390862">
            <a:off x="1287923" y="3009020"/>
            <a:ext cx="1438488" cy="1131409"/>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chemeClr val="dk2"/>
                </a:solidFill>
              </a:rPr>
              <a:t>Venus is the second planet from the Sun</a:t>
            </a:r>
            <a:endParaRPr sz="1400">
              <a:solidFill>
                <a:schemeClr val="dk2"/>
              </a:solidFill>
            </a:endParaRPr>
          </a:p>
        </p:txBody>
      </p:sp>
      <p:sp>
        <p:nvSpPr>
          <p:cNvPr id="399" name="Google Shape;399;p48"/>
          <p:cNvSpPr/>
          <p:nvPr/>
        </p:nvSpPr>
        <p:spPr>
          <a:xfrm rot="2140888">
            <a:off x="3229701" y="1797922"/>
            <a:ext cx="857018" cy="505063"/>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Mercury</a:t>
            </a:r>
            <a:endParaRPr dirty="0"/>
          </a:p>
        </p:txBody>
      </p:sp>
      <p:sp>
        <p:nvSpPr>
          <p:cNvPr id="401" name="Google Shape;401;p4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Mercury is the closest planet to the Sun</a:t>
            </a:r>
            <a:endParaRPr dirty="0"/>
          </a:p>
        </p:txBody>
      </p:sp>
      <p:sp>
        <p:nvSpPr>
          <p:cNvPr id="402" name="Google Shape;402;p4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Jupiter</a:t>
            </a:r>
            <a:endParaRPr/>
          </a:p>
        </p:txBody>
      </p:sp>
      <p:sp>
        <p:nvSpPr>
          <p:cNvPr id="403" name="Google Shape;403;p4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Jupiter is the biggest planet of them all</a:t>
            </a:r>
            <a:endParaRPr/>
          </a:p>
        </p:txBody>
      </p:sp>
      <p:sp>
        <p:nvSpPr>
          <p:cNvPr id="404" name="Google Shape;404;p48"/>
          <p:cNvSpPr/>
          <p:nvPr/>
        </p:nvSpPr>
        <p:spPr>
          <a:xfrm>
            <a:off x="5349213" y="3143417"/>
            <a:ext cx="534008" cy="493517"/>
          </a:xfrm>
          <a:custGeom>
            <a:avLst/>
            <a:gdLst/>
            <a:ahLst/>
            <a:cxnLst/>
            <a:rect l="l" t="t" r="r" b="b"/>
            <a:pathLst>
              <a:path w="35318" h="32640" extrusionOk="0">
                <a:moveTo>
                  <a:pt x="17572" y="1639"/>
                </a:moveTo>
                <a:lnTo>
                  <a:pt x="17572" y="1639"/>
                </a:lnTo>
                <a:cubicBezTo>
                  <a:pt x="19151" y="1650"/>
                  <a:pt x="20725" y="1887"/>
                  <a:pt x="22234" y="2366"/>
                </a:cubicBezTo>
                <a:cubicBezTo>
                  <a:pt x="20897" y="2487"/>
                  <a:pt x="19609" y="2872"/>
                  <a:pt x="18384" y="3439"/>
                </a:cubicBezTo>
                <a:cubicBezTo>
                  <a:pt x="18060" y="2863"/>
                  <a:pt x="17789" y="2262"/>
                  <a:pt x="17572" y="1639"/>
                </a:cubicBezTo>
                <a:close/>
                <a:moveTo>
                  <a:pt x="23235" y="2721"/>
                </a:moveTo>
                <a:cubicBezTo>
                  <a:pt x="24174" y="3092"/>
                  <a:pt x="25070" y="3561"/>
                  <a:pt x="25911" y="4121"/>
                </a:cubicBezTo>
                <a:cubicBezTo>
                  <a:pt x="24872" y="5453"/>
                  <a:pt x="23896" y="6846"/>
                  <a:pt x="22944" y="8260"/>
                </a:cubicBezTo>
                <a:cubicBezTo>
                  <a:pt x="21228" y="6997"/>
                  <a:pt x="19732" y="5619"/>
                  <a:pt x="18652" y="3897"/>
                </a:cubicBezTo>
                <a:cubicBezTo>
                  <a:pt x="20076" y="3238"/>
                  <a:pt x="21599" y="2815"/>
                  <a:pt x="23235" y="2721"/>
                </a:cubicBezTo>
                <a:close/>
                <a:moveTo>
                  <a:pt x="17347" y="1640"/>
                </a:moveTo>
                <a:cubicBezTo>
                  <a:pt x="17503" y="2320"/>
                  <a:pt x="17737" y="2978"/>
                  <a:pt x="18042" y="3605"/>
                </a:cubicBezTo>
                <a:cubicBezTo>
                  <a:pt x="15436" y="4894"/>
                  <a:pt x="13125" y="6991"/>
                  <a:pt x="11258" y="9142"/>
                </a:cubicBezTo>
                <a:cubicBezTo>
                  <a:pt x="9992" y="7966"/>
                  <a:pt x="8665" y="6883"/>
                  <a:pt x="7233" y="5999"/>
                </a:cubicBezTo>
                <a:cubicBezTo>
                  <a:pt x="8456" y="4664"/>
                  <a:pt x="9895" y="3536"/>
                  <a:pt x="11482" y="2710"/>
                </a:cubicBezTo>
                <a:cubicBezTo>
                  <a:pt x="13360" y="2017"/>
                  <a:pt x="15344" y="1655"/>
                  <a:pt x="17347" y="1640"/>
                </a:cubicBezTo>
                <a:close/>
                <a:moveTo>
                  <a:pt x="26109" y="4249"/>
                </a:moveTo>
                <a:cubicBezTo>
                  <a:pt x="26115" y="4253"/>
                  <a:pt x="26121" y="4257"/>
                  <a:pt x="26127" y="4260"/>
                </a:cubicBezTo>
                <a:cubicBezTo>
                  <a:pt x="27091" y="4930"/>
                  <a:pt x="27944" y="5725"/>
                  <a:pt x="28687" y="6609"/>
                </a:cubicBezTo>
                <a:cubicBezTo>
                  <a:pt x="28777" y="8398"/>
                  <a:pt x="28923" y="10109"/>
                  <a:pt x="28845" y="11868"/>
                </a:cubicBezTo>
                <a:cubicBezTo>
                  <a:pt x="27122" y="11023"/>
                  <a:pt x="25474" y="10025"/>
                  <a:pt x="23882" y="8929"/>
                </a:cubicBezTo>
                <a:cubicBezTo>
                  <a:pt x="23746" y="8836"/>
                  <a:pt x="23614" y="8742"/>
                  <a:pt x="23480" y="8648"/>
                </a:cubicBezTo>
                <a:cubicBezTo>
                  <a:pt x="24429" y="7208"/>
                  <a:pt x="25324" y="5744"/>
                  <a:pt x="26109" y="4249"/>
                </a:cubicBezTo>
                <a:close/>
                <a:moveTo>
                  <a:pt x="29353" y="7467"/>
                </a:moveTo>
                <a:lnTo>
                  <a:pt x="29353" y="7467"/>
                </a:lnTo>
                <a:cubicBezTo>
                  <a:pt x="30557" y="9150"/>
                  <a:pt x="31387" y="11101"/>
                  <a:pt x="31830" y="13140"/>
                </a:cubicBezTo>
                <a:cubicBezTo>
                  <a:pt x="31016" y="12849"/>
                  <a:pt x="30219" y="12523"/>
                  <a:pt x="29439" y="12159"/>
                </a:cubicBezTo>
                <a:cubicBezTo>
                  <a:pt x="29593" y="10612"/>
                  <a:pt x="29614" y="8986"/>
                  <a:pt x="29353" y="7467"/>
                </a:cubicBezTo>
                <a:close/>
                <a:moveTo>
                  <a:pt x="18285" y="4067"/>
                </a:moveTo>
                <a:cubicBezTo>
                  <a:pt x="19297" y="5893"/>
                  <a:pt x="20861" y="7384"/>
                  <a:pt x="22597" y="8717"/>
                </a:cubicBezTo>
                <a:cubicBezTo>
                  <a:pt x="22605" y="8724"/>
                  <a:pt x="22615" y="8731"/>
                  <a:pt x="22625" y="8738"/>
                </a:cubicBezTo>
                <a:cubicBezTo>
                  <a:pt x="21057" y="11088"/>
                  <a:pt x="19546" y="13488"/>
                  <a:pt x="17932" y="15779"/>
                </a:cubicBezTo>
                <a:cubicBezTo>
                  <a:pt x="17708" y="15570"/>
                  <a:pt x="17483" y="15364"/>
                  <a:pt x="17260" y="15151"/>
                </a:cubicBezTo>
                <a:cubicBezTo>
                  <a:pt x="15421" y="13399"/>
                  <a:pt x="13622" y="11393"/>
                  <a:pt x="11696" y="9556"/>
                </a:cubicBezTo>
                <a:cubicBezTo>
                  <a:pt x="13591" y="7306"/>
                  <a:pt x="15774" y="5316"/>
                  <a:pt x="18285" y="4067"/>
                </a:cubicBezTo>
                <a:close/>
                <a:moveTo>
                  <a:pt x="6892" y="6388"/>
                </a:moveTo>
                <a:cubicBezTo>
                  <a:pt x="8197" y="7488"/>
                  <a:pt x="9510" y="8564"/>
                  <a:pt x="10773" y="9715"/>
                </a:cubicBezTo>
                <a:cubicBezTo>
                  <a:pt x="8927" y="11922"/>
                  <a:pt x="7284" y="14299"/>
                  <a:pt x="6166" y="16962"/>
                </a:cubicBezTo>
                <a:cubicBezTo>
                  <a:pt x="5929" y="17527"/>
                  <a:pt x="5695" y="18130"/>
                  <a:pt x="5477" y="18755"/>
                </a:cubicBezTo>
                <a:cubicBezTo>
                  <a:pt x="4725" y="18310"/>
                  <a:pt x="3947" y="17920"/>
                  <a:pt x="3152" y="17608"/>
                </a:cubicBezTo>
                <a:cubicBezTo>
                  <a:pt x="3137" y="17451"/>
                  <a:pt x="3121" y="17295"/>
                  <a:pt x="3111" y="17136"/>
                </a:cubicBezTo>
                <a:cubicBezTo>
                  <a:pt x="2861" y="13227"/>
                  <a:pt x="4356" y="9344"/>
                  <a:pt x="6892" y="6388"/>
                </a:cubicBezTo>
                <a:close/>
                <a:moveTo>
                  <a:pt x="23156" y="9133"/>
                </a:moveTo>
                <a:cubicBezTo>
                  <a:pt x="24939" y="10461"/>
                  <a:pt x="26813" y="11659"/>
                  <a:pt x="28797" y="12635"/>
                </a:cubicBezTo>
                <a:cubicBezTo>
                  <a:pt x="28747" y="13244"/>
                  <a:pt x="28664" y="13851"/>
                  <a:pt x="28546" y="14451"/>
                </a:cubicBezTo>
                <a:cubicBezTo>
                  <a:pt x="28005" y="17160"/>
                  <a:pt x="26974" y="19763"/>
                  <a:pt x="25478" y="22087"/>
                </a:cubicBezTo>
                <a:cubicBezTo>
                  <a:pt x="24726" y="21559"/>
                  <a:pt x="23983" y="21027"/>
                  <a:pt x="23292" y="20465"/>
                </a:cubicBezTo>
                <a:cubicBezTo>
                  <a:pt x="21553" y="19048"/>
                  <a:pt x="19863" y="17576"/>
                  <a:pt x="18219" y="16047"/>
                </a:cubicBezTo>
                <a:cubicBezTo>
                  <a:pt x="19853" y="13789"/>
                  <a:pt x="21572" y="11492"/>
                  <a:pt x="23156" y="9133"/>
                </a:cubicBezTo>
                <a:close/>
                <a:moveTo>
                  <a:pt x="3220" y="18203"/>
                </a:moveTo>
                <a:cubicBezTo>
                  <a:pt x="3911" y="18603"/>
                  <a:pt x="4590" y="19008"/>
                  <a:pt x="5252" y="19427"/>
                </a:cubicBezTo>
                <a:cubicBezTo>
                  <a:pt x="4923" y="20456"/>
                  <a:pt x="4644" y="21531"/>
                  <a:pt x="4480" y="22604"/>
                </a:cubicBezTo>
                <a:cubicBezTo>
                  <a:pt x="3847" y="21207"/>
                  <a:pt x="3423" y="19724"/>
                  <a:pt x="3220" y="18203"/>
                </a:cubicBezTo>
                <a:close/>
                <a:moveTo>
                  <a:pt x="6327" y="4685"/>
                </a:moveTo>
                <a:cubicBezTo>
                  <a:pt x="6335" y="4736"/>
                  <a:pt x="6351" y="4785"/>
                  <a:pt x="6372" y="4833"/>
                </a:cubicBezTo>
                <a:cubicBezTo>
                  <a:pt x="5685" y="5468"/>
                  <a:pt x="5060" y="6166"/>
                  <a:pt x="4505" y="6919"/>
                </a:cubicBezTo>
                <a:cubicBezTo>
                  <a:pt x="4431" y="7019"/>
                  <a:pt x="4442" y="7127"/>
                  <a:pt x="4492" y="7221"/>
                </a:cubicBezTo>
                <a:cubicBezTo>
                  <a:pt x="3154" y="9106"/>
                  <a:pt x="2181" y="11236"/>
                  <a:pt x="1783" y="13526"/>
                </a:cubicBezTo>
                <a:cubicBezTo>
                  <a:pt x="1222" y="16751"/>
                  <a:pt x="1676" y="20114"/>
                  <a:pt x="2963" y="23100"/>
                </a:cubicBezTo>
                <a:cubicBezTo>
                  <a:pt x="2569" y="22460"/>
                  <a:pt x="2205" y="21802"/>
                  <a:pt x="1878" y="21129"/>
                </a:cubicBezTo>
                <a:cubicBezTo>
                  <a:pt x="595" y="18487"/>
                  <a:pt x="516" y="15952"/>
                  <a:pt x="1360" y="13150"/>
                </a:cubicBezTo>
                <a:cubicBezTo>
                  <a:pt x="2330" y="9934"/>
                  <a:pt x="4070" y="7102"/>
                  <a:pt x="6327" y="4685"/>
                </a:cubicBezTo>
                <a:close/>
                <a:moveTo>
                  <a:pt x="11222" y="10128"/>
                </a:moveTo>
                <a:cubicBezTo>
                  <a:pt x="11422" y="10316"/>
                  <a:pt x="11622" y="10505"/>
                  <a:pt x="11820" y="10700"/>
                </a:cubicBezTo>
                <a:cubicBezTo>
                  <a:pt x="13636" y="12483"/>
                  <a:pt x="15385" y="14333"/>
                  <a:pt x="17229" y="16091"/>
                </a:cubicBezTo>
                <a:cubicBezTo>
                  <a:pt x="17326" y="16183"/>
                  <a:pt x="17423" y="16274"/>
                  <a:pt x="17520" y="16364"/>
                </a:cubicBezTo>
                <a:cubicBezTo>
                  <a:pt x="15636" y="19000"/>
                  <a:pt x="13713" y="21609"/>
                  <a:pt x="11727" y="24168"/>
                </a:cubicBezTo>
                <a:cubicBezTo>
                  <a:pt x="11224" y="23602"/>
                  <a:pt x="10716" y="23047"/>
                  <a:pt x="10201" y="22524"/>
                </a:cubicBezTo>
                <a:cubicBezTo>
                  <a:pt x="9031" y="21333"/>
                  <a:pt x="7675" y="20172"/>
                  <a:pt x="6205" y="19208"/>
                </a:cubicBezTo>
                <a:cubicBezTo>
                  <a:pt x="6288" y="18910"/>
                  <a:pt x="6377" y="18610"/>
                  <a:pt x="6481" y="18312"/>
                </a:cubicBezTo>
                <a:cubicBezTo>
                  <a:pt x="7534" y="15287"/>
                  <a:pt x="9219" y="12609"/>
                  <a:pt x="11222" y="10128"/>
                </a:cubicBezTo>
                <a:close/>
                <a:moveTo>
                  <a:pt x="29357" y="12896"/>
                </a:moveTo>
                <a:cubicBezTo>
                  <a:pt x="30216" y="13297"/>
                  <a:pt x="31095" y="13654"/>
                  <a:pt x="31990" y="13963"/>
                </a:cubicBezTo>
                <a:cubicBezTo>
                  <a:pt x="32465" y="16870"/>
                  <a:pt x="32154" y="19909"/>
                  <a:pt x="30976" y="22589"/>
                </a:cubicBezTo>
                <a:cubicBezTo>
                  <a:pt x="30575" y="23496"/>
                  <a:pt x="30073" y="24356"/>
                  <a:pt x="29478" y="25151"/>
                </a:cubicBezTo>
                <a:cubicBezTo>
                  <a:pt x="28428" y="24170"/>
                  <a:pt x="27219" y="23308"/>
                  <a:pt x="26006" y="22459"/>
                </a:cubicBezTo>
                <a:cubicBezTo>
                  <a:pt x="27573" y="19987"/>
                  <a:pt x="28638" y="17199"/>
                  <a:pt x="29145" y="14318"/>
                </a:cubicBezTo>
                <a:cubicBezTo>
                  <a:pt x="29224" y="13860"/>
                  <a:pt x="29296" y="13383"/>
                  <a:pt x="29357" y="12896"/>
                </a:cubicBezTo>
                <a:close/>
                <a:moveTo>
                  <a:pt x="6020" y="19928"/>
                </a:moveTo>
                <a:cubicBezTo>
                  <a:pt x="7496" y="20918"/>
                  <a:pt x="8884" y="22026"/>
                  <a:pt x="10150" y="23418"/>
                </a:cubicBezTo>
                <a:cubicBezTo>
                  <a:pt x="10542" y="23849"/>
                  <a:pt x="10912" y="24298"/>
                  <a:pt x="11275" y="24754"/>
                </a:cubicBezTo>
                <a:cubicBezTo>
                  <a:pt x="10411" y="25858"/>
                  <a:pt x="9536" y="26953"/>
                  <a:pt x="8642" y="28032"/>
                </a:cubicBezTo>
                <a:cubicBezTo>
                  <a:pt x="7328" y="26973"/>
                  <a:pt x="6217" y="25676"/>
                  <a:pt x="5336" y="24224"/>
                </a:cubicBezTo>
                <a:cubicBezTo>
                  <a:pt x="5533" y="22782"/>
                  <a:pt x="5690" y="21353"/>
                  <a:pt x="6020" y="19928"/>
                </a:cubicBezTo>
                <a:close/>
                <a:moveTo>
                  <a:pt x="17802" y="16628"/>
                </a:moveTo>
                <a:cubicBezTo>
                  <a:pt x="19564" y="18282"/>
                  <a:pt x="21382" y="19875"/>
                  <a:pt x="23256" y="21406"/>
                </a:cubicBezTo>
                <a:cubicBezTo>
                  <a:pt x="23813" y="21859"/>
                  <a:pt x="24385" y="22350"/>
                  <a:pt x="24970" y="22843"/>
                </a:cubicBezTo>
                <a:cubicBezTo>
                  <a:pt x="22743" y="25996"/>
                  <a:pt x="19699" y="28469"/>
                  <a:pt x="16233" y="30095"/>
                </a:cubicBezTo>
                <a:cubicBezTo>
                  <a:pt x="14959" y="28131"/>
                  <a:pt x="13550" y="26260"/>
                  <a:pt x="12015" y="24493"/>
                </a:cubicBezTo>
                <a:cubicBezTo>
                  <a:pt x="13907" y="21968"/>
                  <a:pt x="15795" y="19438"/>
                  <a:pt x="17629" y="16870"/>
                </a:cubicBezTo>
                <a:cubicBezTo>
                  <a:pt x="17686" y="16790"/>
                  <a:pt x="17744" y="16709"/>
                  <a:pt x="17802" y="16628"/>
                </a:cubicBezTo>
                <a:close/>
                <a:moveTo>
                  <a:pt x="11554" y="25109"/>
                </a:moveTo>
                <a:cubicBezTo>
                  <a:pt x="12903" y="26850"/>
                  <a:pt x="14103" y="28704"/>
                  <a:pt x="15437" y="30450"/>
                </a:cubicBezTo>
                <a:cubicBezTo>
                  <a:pt x="15159" y="30569"/>
                  <a:pt x="14878" y="30683"/>
                  <a:pt x="14593" y="30791"/>
                </a:cubicBezTo>
                <a:cubicBezTo>
                  <a:pt x="12541" y="30403"/>
                  <a:pt x="10688" y="29563"/>
                  <a:pt x="9099" y="28386"/>
                </a:cubicBezTo>
                <a:cubicBezTo>
                  <a:pt x="9915" y="27293"/>
                  <a:pt x="10734" y="26200"/>
                  <a:pt x="11554" y="25109"/>
                </a:cubicBezTo>
                <a:close/>
                <a:moveTo>
                  <a:pt x="25475" y="23265"/>
                </a:moveTo>
                <a:cubicBezTo>
                  <a:pt x="26600" y="24198"/>
                  <a:pt x="27777" y="25103"/>
                  <a:pt x="29002" y="25746"/>
                </a:cubicBezTo>
                <a:cubicBezTo>
                  <a:pt x="26172" y="29115"/>
                  <a:pt x="21757" y="31039"/>
                  <a:pt x="17327" y="31039"/>
                </a:cubicBezTo>
                <a:cubicBezTo>
                  <a:pt x="17159" y="31039"/>
                  <a:pt x="16991" y="31036"/>
                  <a:pt x="16823" y="31031"/>
                </a:cubicBezTo>
                <a:cubicBezTo>
                  <a:pt x="16763" y="30933"/>
                  <a:pt x="16704" y="30836"/>
                  <a:pt x="16643" y="30739"/>
                </a:cubicBezTo>
                <a:cubicBezTo>
                  <a:pt x="20156" y="29047"/>
                  <a:pt x="23224" y="26491"/>
                  <a:pt x="25475" y="23265"/>
                </a:cubicBezTo>
                <a:close/>
                <a:moveTo>
                  <a:pt x="17464" y="0"/>
                </a:moveTo>
                <a:cubicBezTo>
                  <a:pt x="16547" y="0"/>
                  <a:pt x="15631" y="72"/>
                  <a:pt x="14728" y="217"/>
                </a:cubicBezTo>
                <a:cubicBezTo>
                  <a:pt x="14280" y="273"/>
                  <a:pt x="13837" y="361"/>
                  <a:pt x="13401" y="481"/>
                </a:cubicBezTo>
                <a:cubicBezTo>
                  <a:pt x="11615" y="919"/>
                  <a:pt x="9911" y="1660"/>
                  <a:pt x="8384" y="2697"/>
                </a:cubicBezTo>
                <a:cubicBezTo>
                  <a:pt x="8414" y="2647"/>
                  <a:pt x="8370" y="2575"/>
                  <a:pt x="8317" y="2575"/>
                </a:cubicBezTo>
                <a:cubicBezTo>
                  <a:pt x="8304" y="2575"/>
                  <a:pt x="8290" y="2580"/>
                  <a:pt x="8276" y="2590"/>
                </a:cubicBezTo>
                <a:cubicBezTo>
                  <a:pt x="5147" y="4913"/>
                  <a:pt x="2756" y="8097"/>
                  <a:pt x="1332" y="11727"/>
                </a:cubicBezTo>
                <a:cubicBezTo>
                  <a:pt x="571" y="13670"/>
                  <a:pt x="1" y="15820"/>
                  <a:pt x="261" y="17922"/>
                </a:cubicBezTo>
                <a:cubicBezTo>
                  <a:pt x="523" y="20041"/>
                  <a:pt x="1612" y="22057"/>
                  <a:pt x="2735" y="23838"/>
                </a:cubicBezTo>
                <a:cubicBezTo>
                  <a:pt x="3253" y="24661"/>
                  <a:pt x="3827" y="25448"/>
                  <a:pt x="4452" y="26194"/>
                </a:cubicBezTo>
                <a:cubicBezTo>
                  <a:pt x="4461" y="26208"/>
                  <a:pt x="4472" y="26220"/>
                  <a:pt x="4484" y="26233"/>
                </a:cubicBezTo>
                <a:cubicBezTo>
                  <a:pt x="5087" y="26950"/>
                  <a:pt x="5741" y="27625"/>
                  <a:pt x="6439" y="28251"/>
                </a:cubicBezTo>
                <a:cubicBezTo>
                  <a:pt x="6868" y="28681"/>
                  <a:pt x="7317" y="29091"/>
                  <a:pt x="7797" y="29468"/>
                </a:cubicBezTo>
                <a:cubicBezTo>
                  <a:pt x="7841" y="29535"/>
                  <a:pt x="7901" y="29585"/>
                  <a:pt x="7972" y="29604"/>
                </a:cubicBezTo>
                <a:cubicBezTo>
                  <a:pt x="8915" y="30323"/>
                  <a:pt x="9943" y="30922"/>
                  <a:pt x="11034" y="31388"/>
                </a:cubicBezTo>
                <a:cubicBezTo>
                  <a:pt x="11321" y="31511"/>
                  <a:pt x="11613" y="31621"/>
                  <a:pt x="11906" y="31725"/>
                </a:cubicBezTo>
                <a:cubicBezTo>
                  <a:pt x="11758" y="31953"/>
                  <a:pt x="11911" y="32335"/>
                  <a:pt x="12222" y="32335"/>
                </a:cubicBezTo>
                <a:cubicBezTo>
                  <a:pt x="12255" y="32335"/>
                  <a:pt x="12290" y="32331"/>
                  <a:pt x="12327" y="32322"/>
                </a:cubicBezTo>
                <a:cubicBezTo>
                  <a:pt x="12592" y="32254"/>
                  <a:pt x="12852" y="32177"/>
                  <a:pt x="13113" y="32100"/>
                </a:cubicBezTo>
                <a:cubicBezTo>
                  <a:pt x="14486" y="32465"/>
                  <a:pt x="15904" y="32639"/>
                  <a:pt x="17326" y="32639"/>
                </a:cubicBezTo>
                <a:cubicBezTo>
                  <a:pt x="17472" y="32639"/>
                  <a:pt x="17619" y="32637"/>
                  <a:pt x="17766" y="32633"/>
                </a:cubicBezTo>
                <a:cubicBezTo>
                  <a:pt x="18430" y="32620"/>
                  <a:pt x="19092" y="32565"/>
                  <a:pt x="19749" y="32470"/>
                </a:cubicBezTo>
                <a:cubicBezTo>
                  <a:pt x="19826" y="32459"/>
                  <a:pt x="19901" y="32448"/>
                  <a:pt x="19978" y="32437"/>
                </a:cubicBezTo>
                <a:cubicBezTo>
                  <a:pt x="20069" y="32422"/>
                  <a:pt x="20161" y="32407"/>
                  <a:pt x="20254" y="32390"/>
                </a:cubicBezTo>
                <a:cubicBezTo>
                  <a:pt x="24405" y="31682"/>
                  <a:pt x="28309" y="29490"/>
                  <a:pt x="30823" y="26073"/>
                </a:cubicBezTo>
                <a:cubicBezTo>
                  <a:pt x="35318" y="19965"/>
                  <a:pt x="34614" y="10828"/>
                  <a:pt x="29632" y="5220"/>
                </a:cubicBezTo>
                <a:cubicBezTo>
                  <a:pt x="26567" y="1769"/>
                  <a:pt x="22005" y="0"/>
                  <a:pt x="17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48"/>
          <p:cNvGrpSpPr/>
          <p:nvPr/>
        </p:nvGrpSpPr>
        <p:grpSpPr>
          <a:xfrm>
            <a:off x="5336966" y="1641858"/>
            <a:ext cx="558487" cy="505084"/>
            <a:chOff x="4130600" y="808425"/>
            <a:chExt cx="923425" cy="835125"/>
          </a:xfrm>
        </p:grpSpPr>
        <p:sp>
          <p:nvSpPr>
            <p:cNvPr id="406" name="Google Shape;406;p48"/>
            <p:cNvSpPr/>
            <p:nvPr/>
          </p:nvSpPr>
          <p:spPr>
            <a:xfrm>
              <a:off x="4130600" y="808425"/>
              <a:ext cx="923425" cy="835125"/>
            </a:xfrm>
            <a:custGeom>
              <a:avLst/>
              <a:gdLst/>
              <a:ahLst/>
              <a:cxnLst/>
              <a:rect l="l" t="t" r="r" b="b"/>
              <a:pathLst>
                <a:path w="36937" h="33405" extrusionOk="0">
                  <a:moveTo>
                    <a:pt x="9034" y="4160"/>
                  </a:moveTo>
                  <a:lnTo>
                    <a:pt x="9034" y="4161"/>
                  </a:lnTo>
                  <a:cubicBezTo>
                    <a:pt x="8551" y="4671"/>
                    <a:pt x="8108" y="5188"/>
                    <a:pt x="7709" y="5599"/>
                  </a:cubicBezTo>
                  <a:cubicBezTo>
                    <a:pt x="6160" y="7197"/>
                    <a:pt x="4721" y="8936"/>
                    <a:pt x="3649" y="10890"/>
                  </a:cubicBezTo>
                  <a:cubicBezTo>
                    <a:pt x="4805" y="8238"/>
                    <a:pt x="6701" y="5920"/>
                    <a:pt x="9034" y="4160"/>
                  </a:cubicBezTo>
                  <a:close/>
                  <a:moveTo>
                    <a:pt x="30913" y="8159"/>
                  </a:moveTo>
                  <a:lnTo>
                    <a:pt x="30913" y="8159"/>
                  </a:lnTo>
                  <a:cubicBezTo>
                    <a:pt x="34032" y="12676"/>
                    <a:pt x="34850" y="18782"/>
                    <a:pt x="32430" y="23808"/>
                  </a:cubicBezTo>
                  <a:cubicBezTo>
                    <a:pt x="31602" y="25527"/>
                    <a:pt x="30346" y="26995"/>
                    <a:pt x="28828" y="28185"/>
                  </a:cubicBezTo>
                  <a:cubicBezTo>
                    <a:pt x="30480" y="25921"/>
                    <a:pt x="31679" y="23280"/>
                    <a:pt x="32221" y="21335"/>
                  </a:cubicBezTo>
                  <a:cubicBezTo>
                    <a:pt x="33433" y="16986"/>
                    <a:pt x="32923" y="12193"/>
                    <a:pt x="30913" y="8159"/>
                  </a:cubicBezTo>
                  <a:close/>
                  <a:moveTo>
                    <a:pt x="18367" y="1633"/>
                  </a:moveTo>
                  <a:cubicBezTo>
                    <a:pt x="22031" y="1633"/>
                    <a:pt x="25644" y="2825"/>
                    <a:pt x="28540" y="5442"/>
                  </a:cubicBezTo>
                  <a:cubicBezTo>
                    <a:pt x="29168" y="6011"/>
                    <a:pt x="29748" y="6630"/>
                    <a:pt x="30274" y="7294"/>
                  </a:cubicBezTo>
                  <a:cubicBezTo>
                    <a:pt x="32389" y="11225"/>
                    <a:pt x="33077" y="15787"/>
                    <a:pt x="32060" y="20221"/>
                  </a:cubicBezTo>
                  <a:cubicBezTo>
                    <a:pt x="31349" y="23325"/>
                    <a:pt x="29609" y="26908"/>
                    <a:pt x="27088" y="29367"/>
                  </a:cubicBezTo>
                  <a:cubicBezTo>
                    <a:pt x="24360" y="30964"/>
                    <a:pt x="21090" y="31817"/>
                    <a:pt x="17945" y="31817"/>
                  </a:cubicBezTo>
                  <a:cubicBezTo>
                    <a:pt x="16287" y="31817"/>
                    <a:pt x="14664" y="31580"/>
                    <a:pt x="13173" y="31090"/>
                  </a:cubicBezTo>
                  <a:cubicBezTo>
                    <a:pt x="10032" y="30058"/>
                    <a:pt x="7234" y="27932"/>
                    <a:pt x="5279" y="25221"/>
                  </a:cubicBezTo>
                  <a:cubicBezTo>
                    <a:pt x="5344" y="25163"/>
                    <a:pt x="5370" y="25057"/>
                    <a:pt x="5295" y="24964"/>
                  </a:cubicBezTo>
                  <a:cubicBezTo>
                    <a:pt x="4774" y="24323"/>
                    <a:pt x="4307" y="23638"/>
                    <a:pt x="3898" y="22921"/>
                  </a:cubicBezTo>
                  <a:cubicBezTo>
                    <a:pt x="3003" y="21099"/>
                    <a:pt x="2469" y="19110"/>
                    <a:pt x="2418" y="17071"/>
                  </a:cubicBezTo>
                  <a:cubicBezTo>
                    <a:pt x="2408" y="16668"/>
                    <a:pt x="2420" y="16270"/>
                    <a:pt x="2442" y="15874"/>
                  </a:cubicBezTo>
                  <a:cubicBezTo>
                    <a:pt x="2607" y="14613"/>
                    <a:pt x="2981" y="13328"/>
                    <a:pt x="3591" y="12024"/>
                  </a:cubicBezTo>
                  <a:cubicBezTo>
                    <a:pt x="4492" y="10099"/>
                    <a:pt x="5764" y="8377"/>
                    <a:pt x="7181" y="6801"/>
                  </a:cubicBezTo>
                  <a:cubicBezTo>
                    <a:pt x="7838" y="6071"/>
                    <a:pt x="8948" y="4679"/>
                    <a:pt x="10136" y="3638"/>
                  </a:cubicBezTo>
                  <a:cubicBezTo>
                    <a:pt x="12709" y="2337"/>
                    <a:pt x="15553" y="1633"/>
                    <a:pt x="18367" y="1633"/>
                  </a:cubicBezTo>
                  <a:close/>
                  <a:moveTo>
                    <a:pt x="17894" y="0"/>
                  </a:moveTo>
                  <a:cubicBezTo>
                    <a:pt x="14664" y="0"/>
                    <a:pt x="11450" y="887"/>
                    <a:pt x="8742" y="2776"/>
                  </a:cubicBezTo>
                  <a:cubicBezTo>
                    <a:pt x="8676" y="2823"/>
                    <a:pt x="8618" y="2879"/>
                    <a:pt x="8570" y="2942"/>
                  </a:cubicBezTo>
                  <a:cubicBezTo>
                    <a:pt x="4566" y="5514"/>
                    <a:pt x="1698" y="9921"/>
                    <a:pt x="1022" y="14655"/>
                  </a:cubicBezTo>
                  <a:cubicBezTo>
                    <a:pt x="1" y="21799"/>
                    <a:pt x="4339" y="28828"/>
                    <a:pt x="10759" y="31863"/>
                  </a:cubicBezTo>
                  <a:cubicBezTo>
                    <a:pt x="12957" y="32903"/>
                    <a:pt x="15472" y="33404"/>
                    <a:pt x="18029" y="33404"/>
                  </a:cubicBezTo>
                  <a:cubicBezTo>
                    <a:pt x="23478" y="33404"/>
                    <a:pt x="29122" y="31131"/>
                    <a:pt x="32329" y="26953"/>
                  </a:cubicBezTo>
                  <a:cubicBezTo>
                    <a:pt x="36936" y="20948"/>
                    <a:pt x="36082" y="12135"/>
                    <a:pt x="31529" y="6374"/>
                  </a:cubicBezTo>
                  <a:cubicBezTo>
                    <a:pt x="28295" y="2283"/>
                    <a:pt x="23075" y="0"/>
                    <a:pt x="178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8"/>
            <p:cNvSpPr/>
            <p:nvPr/>
          </p:nvSpPr>
          <p:spPr>
            <a:xfrm>
              <a:off x="4505400" y="925100"/>
              <a:ext cx="374100" cy="540725"/>
            </a:xfrm>
            <a:custGeom>
              <a:avLst/>
              <a:gdLst/>
              <a:ahLst/>
              <a:cxnLst/>
              <a:rect l="l" t="t" r="r" b="b"/>
              <a:pathLst>
                <a:path w="14964" h="21629" extrusionOk="0">
                  <a:moveTo>
                    <a:pt x="3210" y="1"/>
                  </a:moveTo>
                  <a:cubicBezTo>
                    <a:pt x="3044" y="1"/>
                    <a:pt x="2872" y="61"/>
                    <a:pt x="2721" y="202"/>
                  </a:cubicBezTo>
                  <a:cubicBezTo>
                    <a:pt x="1820" y="1040"/>
                    <a:pt x="1102" y="2111"/>
                    <a:pt x="342" y="3075"/>
                  </a:cubicBezTo>
                  <a:cubicBezTo>
                    <a:pt x="1" y="3509"/>
                    <a:pt x="27" y="4060"/>
                    <a:pt x="512" y="4383"/>
                  </a:cubicBezTo>
                  <a:cubicBezTo>
                    <a:pt x="1324" y="4922"/>
                    <a:pt x="2171" y="5426"/>
                    <a:pt x="3090" y="5763"/>
                  </a:cubicBezTo>
                  <a:cubicBezTo>
                    <a:pt x="3180" y="5795"/>
                    <a:pt x="3267" y="5810"/>
                    <a:pt x="3349" y="5810"/>
                  </a:cubicBezTo>
                  <a:cubicBezTo>
                    <a:pt x="4075" y="5810"/>
                    <a:pt x="4461" y="4647"/>
                    <a:pt x="3727" y="4252"/>
                  </a:cubicBezTo>
                  <a:cubicBezTo>
                    <a:pt x="3650" y="4209"/>
                    <a:pt x="3574" y="4170"/>
                    <a:pt x="3497" y="4130"/>
                  </a:cubicBezTo>
                  <a:lnTo>
                    <a:pt x="3497" y="4130"/>
                  </a:lnTo>
                  <a:cubicBezTo>
                    <a:pt x="4416" y="4297"/>
                    <a:pt x="5416" y="4354"/>
                    <a:pt x="6150" y="4627"/>
                  </a:cubicBezTo>
                  <a:cubicBezTo>
                    <a:pt x="8166" y="5373"/>
                    <a:pt x="9947" y="6852"/>
                    <a:pt x="10999" y="8730"/>
                  </a:cubicBezTo>
                  <a:cubicBezTo>
                    <a:pt x="13287" y="12817"/>
                    <a:pt x="11599" y="17153"/>
                    <a:pt x="8528" y="20173"/>
                  </a:cubicBezTo>
                  <a:cubicBezTo>
                    <a:pt x="7973" y="20719"/>
                    <a:pt x="8475" y="21628"/>
                    <a:pt x="9128" y="21628"/>
                  </a:cubicBezTo>
                  <a:cubicBezTo>
                    <a:pt x="9264" y="21628"/>
                    <a:pt x="9407" y="21589"/>
                    <a:pt x="9549" y="21497"/>
                  </a:cubicBezTo>
                  <a:cubicBezTo>
                    <a:pt x="13713" y="18812"/>
                    <a:pt x="14963" y="12514"/>
                    <a:pt x="12828" y="8216"/>
                  </a:cubicBezTo>
                  <a:cubicBezTo>
                    <a:pt x="11724" y="5994"/>
                    <a:pt x="9768" y="4252"/>
                    <a:pt x="7507" y="3262"/>
                  </a:cubicBezTo>
                  <a:cubicBezTo>
                    <a:pt x="6647" y="2886"/>
                    <a:pt x="5057" y="2314"/>
                    <a:pt x="3699" y="2314"/>
                  </a:cubicBezTo>
                  <a:cubicBezTo>
                    <a:pt x="3453" y="2314"/>
                    <a:pt x="3214" y="2333"/>
                    <a:pt x="2989" y="2375"/>
                  </a:cubicBezTo>
                  <a:cubicBezTo>
                    <a:pt x="3304" y="1955"/>
                    <a:pt x="3601" y="1525"/>
                    <a:pt x="3848" y="1072"/>
                  </a:cubicBezTo>
                  <a:cubicBezTo>
                    <a:pt x="4143" y="533"/>
                    <a:pt x="3702" y="1"/>
                    <a:pt x="3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8"/>
            <p:cNvSpPr/>
            <p:nvPr/>
          </p:nvSpPr>
          <p:spPr>
            <a:xfrm>
              <a:off x="4285525" y="1049300"/>
              <a:ext cx="382700" cy="512925"/>
            </a:xfrm>
            <a:custGeom>
              <a:avLst/>
              <a:gdLst/>
              <a:ahLst/>
              <a:cxnLst/>
              <a:rect l="l" t="t" r="r" b="b"/>
              <a:pathLst>
                <a:path w="15308" h="20517" extrusionOk="0">
                  <a:moveTo>
                    <a:pt x="5240" y="0"/>
                  </a:moveTo>
                  <a:cubicBezTo>
                    <a:pt x="5217" y="0"/>
                    <a:pt x="5193" y="1"/>
                    <a:pt x="5169" y="4"/>
                  </a:cubicBezTo>
                  <a:cubicBezTo>
                    <a:pt x="3051" y="234"/>
                    <a:pt x="1559" y="2858"/>
                    <a:pt x="882" y="4656"/>
                  </a:cubicBezTo>
                  <a:cubicBezTo>
                    <a:pt x="0" y="7005"/>
                    <a:pt x="57" y="9645"/>
                    <a:pt x="1056" y="11947"/>
                  </a:cubicBezTo>
                  <a:cubicBezTo>
                    <a:pt x="2048" y="14236"/>
                    <a:pt x="3877" y="16187"/>
                    <a:pt x="6131" y="17273"/>
                  </a:cubicBezTo>
                  <a:cubicBezTo>
                    <a:pt x="7406" y="17888"/>
                    <a:pt x="9046" y="18355"/>
                    <a:pt x="10620" y="18355"/>
                  </a:cubicBezTo>
                  <a:cubicBezTo>
                    <a:pt x="10906" y="18355"/>
                    <a:pt x="11190" y="18339"/>
                    <a:pt x="11469" y="18307"/>
                  </a:cubicBezTo>
                  <a:lnTo>
                    <a:pt x="11469" y="18307"/>
                  </a:lnTo>
                  <a:cubicBezTo>
                    <a:pt x="11289" y="18466"/>
                    <a:pt x="11107" y="18625"/>
                    <a:pt x="10929" y="18786"/>
                  </a:cubicBezTo>
                  <a:cubicBezTo>
                    <a:pt x="10155" y="19489"/>
                    <a:pt x="10876" y="20516"/>
                    <a:pt x="11704" y="20516"/>
                  </a:cubicBezTo>
                  <a:cubicBezTo>
                    <a:pt x="11934" y="20516"/>
                    <a:pt x="12174" y="20436"/>
                    <a:pt x="12391" y="20247"/>
                  </a:cubicBezTo>
                  <a:cubicBezTo>
                    <a:pt x="13047" y="19675"/>
                    <a:pt x="13701" y="19102"/>
                    <a:pt x="14335" y="18505"/>
                  </a:cubicBezTo>
                  <a:cubicBezTo>
                    <a:pt x="14830" y="18039"/>
                    <a:pt x="15308" y="17538"/>
                    <a:pt x="15153" y="16795"/>
                  </a:cubicBezTo>
                  <a:cubicBezTo>
                    <a:pt x="15001" y="16057"/>
                    <a:pt x="14222" y="15615"/>
                    <a:pt x="13687" y="15187"/>
                  </a:cubicBezTo>
                  <a:cubicBezTo>
                    <a:pt x="13055" y="14680"/>
                    <a:pt x="12458" y="14240"/>
                    <a:pt x="11680" y="13984"/>
                  </a:cubicBezTo>
                  <a:cubicBezTo>
                    <a:pt x="11614" y="13962"/>
                    <a:pt x="11550" y="13952"/>
                    <a:pt x="11489" y="13952"/>
                  </a:cubicBezTo>
                  <a:cubicBezTo>
                    <a:pt x="11036" y="13952"/>
                    <a:pt x="10754" y="14508"/>
                    <a:pt x="10963" y="14918"/>
                  </a:cubicBezTo>
                  <a:cubicBezTo>
                    <a:pt x="11203" y="15388"/>
                    <a:pt x="11508" y="15787"/>
                    <a:pt x="11882" y="16161"/>
                  </a:cubicBezTo>
                  <a:cubicBezTo>
                    <a:pt x="11944" y="16222"/>
                    <a:pt x="12266" y="16544"/>
                    <a:pt x="12575" y="16838"/>
                  </a:cubicBezTo>
                  <a:cubicBezTo>
                    <a:pt x="10452" y="16724"/>
                    <a:pt x="8478" y="16838"/>
                    <a:pt x="6453" y="15718"/>
                  </a:cubicBezTo>
                  <a:cubicBezTo>
                    <a:pt x="4476" y="14624"/>
                    <a:pt x="2910" y="12792"/>
                    <a:pt x="2203" y="10640"/>
                  </a:cubicBezTo>
                  <a:cubicBezTo>
                    <a:pt x="1494" y="8479"/>
                    <a:pt x="1745" y="6094"/>
                    <a:pt x="2826" y="4099"/>
                  </a:cubicBezTo>
                  <a:cubicBezTo>
                    <a:pt x="3496" y="2860"/>
                    <a:pt x="4288" y="2296"/>
                    <a:pt x="5372" y="1506"/>
                  </a:cubicBezTo>
                  <a:cubicBezTo>
                    <a:pt x="5630" y="1319"/>
                    <a:pt x="5832" y="1334"/>
                    <a:pt x="5907" y="972"/>
                  </a:cubicBezTo>
                  <a:cubicBezTo>
                    <a:pt x="5992" y="556"/>
                    <a:pt x="5724" y="0"/>
                    <a:pt x="5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812" y="963404"/>
            <a:ext cx="3229426" cy="334374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title"/>
          </p:nvPr>
        </p:nvSpPr>
        <p:spPr>
          <a:xfrm>
            <a:off x="2838275" y="1645347"/>
            <a:ext cx="4001700" cy="11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31,500</a:t>
            </a:r>
            <a:endParaRPr/>
          </a:p>
        </p:txBody>
      </p:sp>
      <p:sp>
        <p:nvSpPr>
          <p:cNvPr id="439" name="Google Shape;439;p50"/>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Big numbers catch your audience’s attention</a:t>
            </a:r>
            <a:endParaRPr/>
          </a:p>
        </p:txBody>
      </p:sp>
      <p:pic>
        <p:nvPicPr>
          <p:cNvPr id="440" name="Google Shape;440;p50"/>
          <p:cNvPicPr preferRelativeResize="0"/>
          <p:nvPr/>
        </p:nvPicPr>
        <p:blipFill rotWithShape="1">
          <a:blip r:embed="rId3">
            <a:alphaModFix amt="78000"/>
          </a:blip>
          <a:srcRect l="19967"/>
          <a:stretch/>
        </p:blipFill>
        <p:spPr>
          <a:xfrm rot="3044709">
            <a:off x="2397403" y="714063"/>
            <a:ext cx="1470368" cy="758224"/>
          </a:xfrm>
          <a:prstGeom prst="rect">
            <a:avLst/>
          </a:prstGeom>
          <a:noFill/>
          <a:ln>
            <a:noFill/>
          </a:ln>
        </p:spPr>
      </p:pic>
      <p:pic>
        <p:nvPicPr>
          <p:cNvPr id="441" name="Google Shape;441;p50"/>
          <p:cNvPicPr preferRelativeResize="0"/>
          <p:nvPr/>
        </p:nvPicPr>
        <p:blipFill>
          <a:blip r:embed="rId4">
            <a:alphaModFix/>
          </a:blip>
          <a:stretch>
            <a:fillRect/>
          </a:stretch>
        </p:blipFill>
        <p:spPr>
          <a:xfrm>
            <a:off x="3448050" y="2592985"/>
            <a:ext cx="2610150" cy="32592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062765"/>
          </a:xfrm>
          <a:prstGeom prst="rect">
            <a:avLst/>
          </a:prstGeom>
        </p:spPr>
      </p:pic>
      <p:sp>
        <p:nvSpPr>
          <p:cNvPr id="7" name="Google Shape;413;p49"/>
          <p:cNvSpPr txBox="1">
            <a:spLocks/>
          </p:cNvSpPr>
          <p:nvPr/>
        </p:nvSpPr>
        <p:spPr>
          <a:xfrm>
            <a:off x="783249" y="0"/>
            <a:ext cx="7541601" cy="11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7200"/>
              <a:buFont typeface="Concert One"/>
              <a:buNone/>
              <a:defRPr sz="7200" b="0" i="0" u="none" strike="noStrike" cap="none">
                <a:solidFill>
                  <a:schemeClr val="dk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9pPr>
          </a:lstStyle>
          <a:p>
            <a:r>
              <a:rPr lang="vi-VN" sz="2400" dirty="0">
                <a:solidFill>
                  <a:srgbClr val="FF0000"/>
                </a:solidFill>
                <a:latin typeface="Times New Roman" pitchFamily="18" charset="0"/>
                <a:cs typeface="Times New Roman" pitchFamily="18" charset="0"/>
              </a:rPr>
              <a:t>Vẽ tranh hoặc viết thông điệp về sự cần thiết phải tiêu dùng tiết kiệm, bảo vệ môi trường và chia sẻ với những người xung quanh.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2" name="Cloud 1"/>
          <p:cNvSpPr/>
          <p:nvPr/>
        </p:nvSpPr>
        <p:spPr>
          <a:xfrm>
            <a:off x="1781174" y="695325"/>
            <a:ext cx="6086476" cy="239077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i="1" dirty="0">
                <a:solidFill>
                  <a:srgbClr val="FF0000"/>
                </a:solidFill>
                <a:latin typeface="iCiel Pony" pitchFamily="2" charset="-93"/>
                <a:ea typeface="Times New Roman"/>
                <a:cs typeface="Times New Roman" pitchFamily="18" charset="0"/>
              </a:rPr>
              <a:t>Chúng ta cần phải sử dụng tiết kiệm các sản phẩm thủ công, công nghiệp và nhắc nhở mọi người cùng thực hiện nhé!</a:t>
            </a:r>
            <a:endParaRPr lang="vi-VN" sz="1800" dirty="0">
              <a:solidFill>
                <a:srgbClr val="FF0000"/>
              </a:solidFill>
              <a:latin typeface="iCiel Pony" pitchFamily="2" charset="-93"/>
              <a:ea typeface="Times New Roman"/>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274" y="1524000"/>
            <a:ext cx="596900" cy="4762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6473" y="2982757"/>
            <a:ext cx="2342754" cy="1730683"/>
          </a:xfrm>
          <a:prstGeom prst="rect">
            <a:avLst/>
          </a:prstGeom>
        </p:spPr>
      </p:pic>
    </p:spTree>
    <p:extLst>
      <p:ext uri="{BB962C8B-B14F-4D97-AF65-F5344CB8AC3E}">
        <p14:creationId xmlns:p14="http://schemas.microsoft.com/office/powerpoint/2010/main" val="2612654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1345339" y="487169"/>
            <a:ext cx="6477760" cy="89506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10: HOẠT ĐỘNG SẢN XUẤT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THỦ CÔNG VÀ CÔNG NGHIỆP(</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2)</a:t>
            </a:r>
            <a:endParaRPr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6EB8E26-FC70-4E30-BC8F-696F578C5EF2}"/>
              </a:ext>
            </a:extLst>
          </p:cNvPr>
          <p:cNvSpPr txBox="1"/>
          <p:nvPr/>
        </p:nvSpPr>
        <p:spPr>
          <a:xfrm>
            <a:off x="1345339" y="1589149"/>
            <a:ext cx="3707924" cy="523220"/>
          </a:xfrm>
          <a:prstGeom prst="rect">
            <a:avLst/>
          </a:prstGeom>
          <a:noFill/>
        </p:spPr>
        <p:txBody>
          <a:bodyPr wrap="square" rtlCol="0">
            <a:spAutoFit/>
          </a:bodyPr>
          <a:lstStyle/>
          <a:p>
            <a:r>
              <a:rPr lang="en-US" sz="2800" b="1" dirty="0">
                <a:ln w="22225">
                  <a:solidFill>
                    <a:schemeClr val="accent2"/>
                  </a:solidFill>
                  <a:prstDash val="solid"/>
                </a:ln>
                <a:solidFill>
                  <a:schemeClr val="accent2">
                    <a:lumMod val="40000"/>
                    <a:lumOff val="60000"/>
                  </a:scheme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id="{B6A212F2-E1EB-41D7-A73F-3FC01458F8C4}"/>
              </a:ext>
            </a:extLst>
          </p:cNvPr>
          <p:cNvSpPr txBox="1">
            <a:spLocks/>
          </p:cNvSpPr>
          <p:nvPr/>
        </p:nvSpPr>
        <p:spPr>
          <a:xfrm>
            <a:off x="1646367" y="2319285"/>
            <a:ext cx="6189828" cy="20506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r>
              <a:rPr lang="nl-NL" sz="1800" dirty="0"/>
              <a:t>Kể được tên của một số hoạt động sản xuất công nghiệp ở địa phương, sản phẩm và lợi ích của hoạt động sản xuất đó.</a:t>
            </a:r>
          </a:p>
          <a:p>
            <a:pPr marL="168275" indent="0">
              <a:buNone/>
            </a:pPr>
            <a:endParaRPr lang="en-US" sz="1800" dirty="0"/>
          </a:p>
          <a:p>
            <a:r>
              <a:rPr lang="nl-NL" sz="1800" dirty="0"/>
              <a:t>Giới thiệu được một sản phẩm công nghiệp  của địa phương dựa trên thông tin, tranh ảnh, vật thật ... sưu tầm được</a:t>
            </a:r>
            <a:endParaRPr lang="en-US" sz="1800" dirty="0"/>
          </a:p>
          <a:p>
            <a:pPr marL="0" indent="0">
              <a:spcAft>
                <a:spcPts val="1600"/>
              </a:spcAft>
              <a:buFont typeface="Roboto Mono Medium"/>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righ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par>
                          <p:cTn id="13" fill="hold">
                            <p:stCondLst>
                              <p:cond delay="2000"/>
                            </p:stCondLst>
                            <p:childTnLst>
                              <p:par>
                                <p:cTn id="14" presetID="14" presetClass="entr" presetSubtype="1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6" dur="500"/>
                                        <p:tgtEl>
                                          <p:spTgt spid="8">
                                            <p:txEl>
                                              <p:pRg st="0" end="0"/>
                                            </p:txEl>
                                          </p:spTgt>
                                        </p:tgtEl>
                                      </p:cBhvr>
                                    </p:animEffect>
                                  </p:childTnLst>
                                </p:cTn>
                              </p:par>
                            </p:childTnLst>
                          </p:cTn>
                        </p:par>
                        <p:par>
                          <p:cTn id="17" fill="hold">
                            <p:stCondLst>
                              <p:cond delay="2500"/>
                            </p:stCondLst>
                            <p:childTnLst>
                              <p:par>
                                <p:cTn id="18" presetID="14" presetClass="entr" presetSubtype="10" fill="hold" grpId="0"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3"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3845430"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1606796" y="2023433"/>
            <a:ext cx="1878300"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304757" y="437443"/>
            <a:ext cx="2548775" cy="630942"/>
          </a:xfrm>
          <a:prstGeom prst="rect">
            <a:avLst/>
          </a:prstGeom>
          <a:noFill/>
        </p:spPr>
        <p:txBody>
          <a:bodyPr wrap="none" lIns="0" tIns="0" rIns="0" bIns="0" rtlCol="0">
            <a:spAutoFit/>
          </a:bodyPr>
          <a:lstStyle/>
          <a:p>
            <a:pPr algn="ctr" defTabSz="685732"/>
            <a:r>
              <a:rPr lang="en-US" sz="4100" b="1" dirty="0">
                <a:ln w="31750">
                  <a:solidFill>
                    <a:srgbClr val="DEF5FD"/>
                  </a:solidFill>
                </a:ln>
                <a:solidFill>
                  <a:srgbClr val="663F0D">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7486651" y="400050"/>
            <a:ext cx="2171889"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614655" y="112049"/>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6936402" y="1943252"/>
            <a:ext cx="1071939" cy="392669"/>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6"/>
          <a:stretch>
            <a:fillRect/>
          </a:stretch>
        </p:blipFill>
        <p:spPr>
          <a:xfrm>
            <a:off x="3779085" y="4156225"/>
            <a:ext cx="1582050" cy="580695"/>
          </a:xfrm>
          <a:prstGeom prst="rect">
            <a:avLst/>
          </a:prstGeom>
        </p:spPr>
      </p:pic>
      <p:sp>
        <p:nvSpPr>
          <p:cNvPr id="2" name="Rectangle 1"/>
          <p:cNvSpPr/>
          <p:nvPr/>
        </p:nvSpPr>
        <p:spPr>
          <a:xfrm>
            <a:off x="1840810" y="2340918"/>
            <a:ext cx="5462385" cy="738660"/>
          </a:xfrm>
          <a:prstGeom prst="rect">
            <a:avLst/>
          </a:prstGeom>
          <a:noFill/>
        </p:spPr>
        <p:txBody>
          <a:bodyPr wrap="none" lIns="45716" tIns="22858" rIns="45716" bIns="22858">
            <a:spAutoFit/>
          </a:bodyPr>
          <a:lstStyle/>
          <a:p>
            <a:pPr algn="ctr"/>
            <a:r>
              <a:rPr lang="en-US" sz="4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HÁI HOA DÂN CHỦ</a:t>
            </a:r>
          </a:p>
        </p:txBody>
      </p:sp>
    </p:spTree>
    <p:custDataLst>
      <p:tags r:id="rId1"/>
    </p:custDataLst>
    <p:extLst>
      <p:ext uri="{BB962C8B-B14F-4D97-AF65-F5344CB8AC3E}">
        <p14:creationId xmlns:p14="http://schemas.microsoft.com/office/powerpoint/2010/main" val="420199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825581" y="184639"/>
            <a:ext cx="7115176" cy="1017231"/>
            <a:chOff x="2434106" y="246184"/>
            <a:chExt cx="9486901" cy="415884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4"/>
              <a:ext cx="9486901" cy="415884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82882" y="639066"/>
              <a:ext cx="9189349" cy="2081459"/>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79655" y="1374249"/>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20" name="Group 19">
            <a:extLst>
              <a:ext uri="{FF2B5EF4-FFF2-40B4-BE49-F238E27FC236}">
                <a16:creationId xmlns:a16="http://schemas.microsoft.com/office/drawing/2014/main" id="{D4FF72DE-D505-4678-82C6-4CE0B4F6B44B}"/>
              </a:ext>
            </a:extLst>
          </p:cNvPr>
          <p:cNvGrpSpPr/>
          <p:nvPr/>
        </p:nvGrpSpPr>
        <p:grpSpPr>
          <a:xfrm>
            <a:off x="1511426" y="1446759"/>
            <a:ext cx="7429332" cy="2648992"/>
            <a:chOff x="3022849" y="4569738"/>
            <a:chExt cx="14858662" cy="5297984"/>
          </a:xfrm>
        </p:grpSpPr>
        <p:grpSp>
          <p:nvGrpSpPr>
            <p:cNvPr id="31" name="Group 30">
              <a:extLst>
                <a:ext uri="{FF2B5EF4-FFF2-40B4-BE49-F238E27FC236}">
                  <a16:creationId xmlns:a16="http://schemas.microsoft.com/office/drawing/2014/main" id="{04D31C84-2B29-4E7C-9AEF-2C53455D5251}"/>
                </a:ext>
              </a:extLst>
            </p:cNvPr>
            <p:cNvGrpSpPr/>
            <p:nvPr/>
          </p:nvGrpSpPr>
          <p:grpSpPr>
            <a:xfrm>
              <a:off x="3022849" y="4577118"/>
              <a:ext cx="14858661" cy="5290604"/>
              <a:chOff x="3022849" y="2508654"/>
              <a:chExt cx="14858661" cy="5290604"/>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3022849" y="2508654"/>
                <a:ext cx="14858661" cy="5290604"/>
                <a:chOff x="3116361" y="2599228"/>
                <a:chExt cx="14858661" cy="5290604"/>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3116361" y="2599228"/>
                  <a:ext cx="14858661" cy="5290604"/>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4898623" y="3462162"/>
                <a:ext cx="369462" cy="1292662"/>
              </a:xfrm>
              <a:prstGeom prst="rect">
                <a:avLst/>
              </a:prstGeom>
              <a:noFill/>
            </p:spPr>
            <p:txBody>
              <a:bodyPr wrap="none" lIns="91440" tIns="45720" rIns="91440" bIns="45720">
                <a:spAutoFit/>
              </a:bodyPr>
              <a:lstStyle/>
              <a:p>
                <a:pPr algn="ctr"/>
                <a:endParaRPr lang="en-US" sz="3600" b="1" dirty="0">
                  <a:ln w="0"/>
                  <a:latin typeface="VNI-Truck" panose="00000400000000000000" pitchFamily="2" charset="0"/>
                </a:endParaRPr>
              </a:p>
            </p:txBody>
          </p:sp>
        </p:grpSp>
        <p:sp>
          <p:nvSpPr>
            <p:cNvPr id="55" name="Rectangle 54">
              <a:extLst>
                <a:ext uri="{FF2B5EF4-FFF2-40B4-BE49-F238E27FC236}">
                  <a16:creationId xmlns:a16="http://schemas.microsoft.com/office/drawing/2014/main" id="{E78B5F60-E22A-412D-93B4-2627A04755B7}"/>
                </a:ext>
              </a:extLst>
            </p:cNvPr>
            <p:cNvSpPr/>
            <p:nvPr/>
          </p:nvSpPr>
          <p:spPr>
            <a:xfrm>
              <a:off x="3188847" y="4569738"/>
              <a:ext cx="14692664" cy="1200328"/>
            </a:xfrm>
            <a:prstGeom prst="rect">
              <a:avLst/>
            </a:prstGeom>
            <a:noFill/>
          </p:spPr>
          <p:txBody>
            <a:bodyPr wrap="square" lIns="91440" tIns="45720" rIns="91440" bIns="45720">
              <a:spAutoFit/>
            </a:bodyPr>
            <a:lstStyle/>
            <a:p>
              <a:endParaRPr lang="en-US" sz="3300" dirty="0">
                <a:ln w="0"/>
                <a:solidFill>
                  <a:schemeClr val="bg2"/>
                </a:solidFill>
                <a:latin typeface="Times New Roman" pitchFamily="18" charset="0"/>
                <a:cs typeface="Times New Roman" pitchFamily="18" charset="0"/>
              </a:endParaRPr>
            </a:p>
          </p:txBody>
        </p:sp>
      </p:grpSp>
      <p:sp>
        <p:nvSpPr>
          <p:cNvPr id="2" name="Rectangle 1"/>
          <p:cNvSpPr/>
          <p:nvPr/>
        </p:nvSpPr>
        <p:spPr>
          <a:xfrm>
            <a:off x="1671636" y="280736"/>
            <a:ext cx="7003594" cy="584775"/>
          </a:xfrm>
          <a:prstGeom prst="rect">
            <a:avLst/>
          </a:prstGeom>
        </p:spPr>
        <p:txBody>
          <a:bodyPr wrap="square">
            <a:spAutoFit/>
          </a:bodyPr>
          <a:lstStyle/>
          <a:p>
            <a:r>
              <a:rPr lang="nl-NL" sz="3200" dirty="0">
                <a:latin typeface="Times New Roman" panose="02020603050405020304" pitchFamily="18" charset="0"/>
                <a:cs typeface="Times New Roman" panose="02020603050405020304" pitchFamily="18" charset="0"/>
              </a:rPr>
              <a:t>Câu 1:Hoạt động sản xuất thủ công là gì?</a:t>
            </a:r>
            <a:endParaRPr lang="vi-VN" sz="3200" dirty="0"/>
          </a:p>
        </p:txBody>
      </p:sp>
      <p:sp>
        <p:nvSpPr>
          <p:cNvPr id="19" name="Google Shape;200;p32"/>
          <p:cNvSpPr txBox="1">
            <a:spLocks/>
          </p:cNvSpPr>
          <p:nvPr/>
        </p:nvSpPr>
        <p:spPr>
          <a:xfrm>
            <a:off x="1821199" y="1527414"/>
            <a:ext cx="7007975" cy="19671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2800" dirty="0">
                <a:latin typeface="Times New Roman" pitchFamily="18" charset="0"/>
                <a:cs typeface="Times New Roman" pitchFamily="18" charset="0"/>
              </a:rPr>
              <a:t>   Hoạt động sản xuất thủ  công  là hoạt động tạo ra sản phẩm chủ yếu bằng tay với công cụ đơn giản và thưởng sử dụng nguyên liệu lấy từ thiên nhiên.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7041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chemeClr val="bg2"/>
                </a:solidFill>
                <a:latin typeface="Times New Roman" pitchFamily="18" charset="0"/>
                <a:cs typeface="Times New Roman" pitchFamily="18" charset="0"/>
              </a:endParaRPr>
            </a:p>
          </p:txBody>
        </p:sp>
      </p:grpSp>
      <p:sp>
        <p:nvSpPr>
          <p:cNvPr id="2" name="Rectangle 1"/>
          <p:cNvSpPr/>
          <p:nvPr/>
        </p:nvSpPr>
        <p:spPr>
          <a:xfrm>
            <a:off x="2265598" y="368070"/>
            <a:ext cx="6221178" cy="830997"/>
          </a:xfrm>
          <a:prstGeom prst="rect">
            <a:avLst/>
          </a:prstGeom>
        </p:spPr>
        <p:txBody>
          <a:bodyPr wrap="square">
            <a:spAutoFit/>
          </a:bodyPr>
          <a:lstStyle/>
          <a:p>
            <a:pPr lvl="0" algn="just"/>
            <a:r>
              <a:rPr lang="vi-VN" sz="2400" dirty="0">
                <a:latin typeface="Times New Roman" panose="02020603050405020304" pitchFamily="18" charset="0"/>
                <a:cs typeface="Times New Roman" panose="02020603050405020304" pitchFamily="18" charset="0"/>
              </a:rPr>
              <a:t>Câu 2: Lợi ích của hoạt động sản xuất thủ công là gì?</a:t>
            </a:r>
          </a:p>
        </p:txBody>
      </p:sp>
      <p:sp>
        <p:nvSpPr>
          <p:cNvPr id="3" name="Rectangle 2"/>
          <p:cNvSpPr/>
          <p:nvPr/>
        </p:nvSpPr>
        <p:spPr>
          <a:xfrm>
            <a:off x="1783919" y="2479933"/>
            <a:ext cx="6654757" cy="954107"/>
          </a:xfrm>
          <a:prstGeom prst="rect">
            <a:avLst/>
          </a:prstGeom>
        </p:spPr>
        <p:txBody>
          <a:bodyPr wrap="square">
            <a:spAutoFit/>
          </a:bodyPr>
          <a:lstStyle/>
          <a:p>
            <a:pPr marL="0" lvl="0" indent="0" algn="just">
              <a:buClr>
                <a:schemeClr val="dk1"/>
              </a:buClr>
              <a:buSzPts val="1100"/>
            </a:pPr>
            <a:r>
              <a:rPr lang="vi-VN" sz="2800" dirty="0">
                <a:latin typeface="Times New Roman" pitchFamily="18" charset="0"/>
                <a:cs typeface="Times New Roman" pitchFamily="18" charset="0"/>
              </a:rPr>
              <a:t>Các sản phẩm thủ công phục vụ cuộc sống và mang lại lợi ích kinh tế cho con người.</a:t>
            </a:r>
          </a:p>
        </p:txBody>
      </p:sp>
    </p:spTree>
    <p:extLst>
      <p:ext uri="{BB962C8B-B14F-4D97-AF65-F5344CB8AC3E}">
        <p14:creationId xmlns:p14="http://schemas.microsoft.com/office/powerpoint/2010/main" val="147570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rgbClr val="595959"/>
                </a:solidFill>
                <a:latin typeface="Times New Roman" pitchFamily="18" charset="0"/>
                <a:cs typeface="Times New Roman" pitchFamily="18" charset="0"/>
              </a:endParaRPr>
            </a:p>
          </p:txBody>
        </p:sp>
      </p:grpSp>
      <p:sp>
        <p:nvSpPr>
          <p:cNvPr id="2" name="Rectangle 1"/>
          <p:cNvSpPr/>
          <p:nvPr/>
        </p:nvSpPr>
        <p:spPr>
          <a:xfrm>
            <a:off x="2265598" y="368070"/>
            <a:ext cx="6221178" cy="1200329"/>
          </a:xfrm>
          <a:prstGeom prst="rect">
            <a:avLst/>
          </a:prstGeom>
        </p:spPr>
        <p:txBody>
          <a:bodyPr wrap="square">
            <a:spAutoFit/>
          </a:bodyPr>
          <a:lstStyle/>
          <a:p>
            <a:pPr lvl="0" algn="just"/>
            <a:r>
              <a:rPr lang="vi-VN" sz="2400" dirty="0">
                <a:latin typeface="Times New Roman" panose="02020603050405020304" pitchFamily="18" charset="0"/>
                <a:cs typeface="Times New Roman" panose="02020603050405020304" pitchFamily="18" charset="0"/>
              </a:rPr>
              <a:t>Câu 3: Kể tên một số sản phẩm của hoạt động sản xuất thủ công ?</a:t>
            </a:r>
          </a:p>
          <a:p>
            <a:pPr algn="just"/>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757648" y="2343805"/>
            <a:ext cx="6707300" cy="954107"/>
          </a:xfrm>
          <a:prstGeom prst="rect">
            <a:avLst/>
          </a:prstGeom>
        </p:spPr>
        <p:txBody>
          <a:bodyPr wrap="square">
            <a:spAutoFit/>
          </a:bodyPr>
          <a:lstStyle/>
          <a:p>
            <a:pPr marL="0" lvl="0" indent="0" algn="just">
              <a:buClr>
                <a:schemeClr val="dk1"/>
              </a:buClr>
              <a:buSzPts val="1100"/>
            </a:pPr>
            <a:r>
              <a:rPr lang="vi-VN" sz="2800" dirty="0">
                <a:latin typeface="+mj-lt"/>
              </a:rPr>
              <a:t>Đồ gốm sứ, các sản phẩm từ mây tre đan, tranh Đông Hồ, nón</a:t>
            </a:r>
          </a:p>
        </p:txBody>
      </p:sp>
    </p:spTree>
    <p:extLst>
      <p:ext uri="{BB962C8B-B14F-4D97-AF65-F5344CB8AC3E}">
        <p14:creationId xmlns:p14="http://schemas.microsoft.com/office/powerpoint/2010/main" val="317416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idx="2"/>
          </p:nvPr>
        </p:nvSpPr>
        <p:spPr>
          <a:xfrm>
            <a:off x="2441090" y="7663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213" name="Google Shape;213;p33"/>
          <p:cNvPicPr preferRelativeResize="0"/>
          <p:nvPr/>
        </p:nvPicPr>
        <p:blipFill>
          <a:blip r:embed="rId3">
            <a:alphaModFix amt="86000"/>
          </a:blip>
          <a:stretch>
            <a:fillRect/>
          </a:stretch>
        </p:blipFill>
        <p:spPr>
          <a:xfrm rot="1344117">
            <a:off x="2486816" y="779407"/>
            <a:ext cx="1496149" cy="1160650"/>
          </a:xfrm>
          <a:prstGeom prst="rect">
            <a:avLst/>
          </a:prstGeom>
          <a:noFill/>
          <a:ln>
            <a:noFill/>
          </a:ln>
        </p:spPr>
      </p:pic>
      <p:pic>
        <p:nvPicPr>
          <p:cNvPr id="214" name="Google Shape;214;p33"/>
          <p:cNvPicPr preferRelativeResize="0"/>
          <p:nvPr/>
        </p:nvPicPr>
        <p:blipFill rotWithShape="1">
          <a:blip r:embed="rId4">
            <a:alphaModFix/>
          </a:blip>
          <a:srcRect t="16970" r="8892" b="21025"/>
          <a:stretch/>
        </p:blipFill>
        <p:spPr>
          <a:xfrm rot="10800000">
            <a:off x="1707734" y="1485667"/>
            <a:ext cx="3512852" cy="1460710"/>
          </a:xfrm>
          <a:prstGeom prst="rect">
            <a:avLst/>
          </a:prstGeom>
          <a:noFill/>
          <a:ln>
            <a:noFill/>
          </a:ln>
        </p:spPr>
      </p:pic>
      <p:sp>
        <p:nvSpPr>
          <p:cNvPr id="216" name="Google Shape;216;p33"/>
          <p:cNvSpPr txBox="1">
            <a:spLocks noGrp="1"/>
          </p:cNvSpPr>
          <p:nvPr>
            <p:ph type="title"/>
          </p:nvPr>
        </p:nvSpPr>
        <p:spPr>
          <a:xfrm>
            <a:off x="3321586" y="952600"/>
            <a:ext cx="3798000"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KHÁM PHÁ</a:t>
            </a:r>
            <a:endParaRPr dirty="0"/>
          </a:p>
        </p:txBody>
      </p:sp>
      <p:sp>
        <p:nvSpPr>
          <p:cNvPr id="217" name="Google Shape;217;p33"/>
          <p:cNvSpPr txBox="1">
            <a:spLocks noGrp="1"/>
          </p:cNvSpPr>
          <p:nvPr>
            <p:ph type="subTitle" idx="1"/>
          </p:nvPr>
        </p:nvSpPr>
        <p:spPr>
          <a:xfrm>
            <a:off x="2322107" y="2019604"/>
            <a:ext cx="2228478" cy="44391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dirty="0"/>
              <a:t>HOẠT ĐỘNG 1</a:t>
            </a:r>
          </a:p>
        </p:txBody>
      </p:sp>
      <p:sp>
        <p:nvSpPr>
          <p:cNvPr id="8" name="Google Shape;217;p33">
            <a:extLst>
              <a:ext uri="{FF2B5EF4-FFF2-40B4-BE49-F238E27FC236}">
                <a16:creationId xmlns:a16="http://schemas.microsoft.com/office/drawing/2014/main" id="{FD24A80C-876C-4065-87F2-A0B92A5028EB}"/>
              </a:ext>
            </a:extLst>
          </p:cNvPr>
          <p:cNvSpPr txBox="1">
            <a:spLocks/>
          </p:cNvSpPr>
          <p:nvPr/>
        </p:nvSpPr>
        <p:spPr>
          <a:xfrm>
            <a:off x="2441090" y="2775497"/>
            <a:ext cx="4210494" cy="44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600"/>
              <a:buFont typeface="Roboto Mono Medium"/>
              <a:buNone/>
              <a:defRPr sz="16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lvl="0" indent="0">
              <a:lnSpc>
                <a:spcPct val="100000"/>
              </a:lnSpc>
              <a:buClr>
                <a:schemeClr val="dk1"/>
              </a:buClr>
              <a:buSzPts val="1100"/>
            </a:pPr>
            <a:r>
              <a:rPr lang="en-US" sz="2400" dirty="0">
                <a:ln w="0">
                  <a:solidFill>
                    <a:schemeClr val="accent2">
                      <a:lumMod val="40000"/>
                      <a:lumOff val="60000"/>
                    </a:schemeClr>
                  </a:solidFill>
                </a:ln>
                <a:solidFill>
                  <a:schemeClr val="accent4"/>
                </a:solidFill>
                <a:effectLst>
                  <a:outerShdw blurRad="38100" dist="19050" dir="2700000" algn="tl" rotWithShape="0">
                    <a:schemeClr val="dk1">
                      <a:alpha val="40000"/>
                    </a:schemeClr>
                  </a:outerShdw>
                  <a:reflection blurRad="6350" stA="55000" endA="50" endPos="85000" dist="60007" dir="5400000" sy="-100000" algn="bl" rotWithShape="0"/>
                </a:effectLst>
              </a:rPr>
              <a:t>HOẠT ĐỘNG SẢN XUẤT CÔNG NGHIỆP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4"/>
          <p:cNvSpPr txBox="1">
            <a:spLocks noGrp="1"/>
          </p:cNvSpPr>
          <p:nvPr>
            <p:ph type="title"/>
          </p:nvPr>
        </p:nvSpPr>
        <p:spPr>
          <a:xfrm rot="21359454">
            <a:off x="498081" y="399220"/>
            <a:ext cx="3110944" cy="851251"/>
          </a:xfrm>
          <a:prstGeom prst="rect">
            <a:avLst/>
          </a:prstGeom>
        </p:spPr>
        <p:txBody>
          <a:bodyPr spcFirstLastPara="1" wrap="square" lIns="91425" tIns="91425" rIns="91425" bIns="91425" anchor="t" anchorCtr="0">
            <a:noAutofit/>
          </a:bodyPr>
          <a:lstStyle/>
          <a:p>
            <a:r>
              <a:rPr lang="nl-NL" sz="1800" i="1" dirty="0">
                <a:solidFill>
                  <a:schemeClr val="accent4">
                    <a:lumMod val="75000"/>
                  </a:schemeClr>
                </a:solidFill>
                <a:latin typeface="Times New Roman" panose="02020603050405020304" pitchFamily="18" charset="0"/>
                <a:cs typeface="Times New Roman" panose="02020603050405020304" pitchFamily="18" charset="0"/>
              </a:rPr>
              <a:t>Nói tên hoạt động sản xuất công nghiệp trong mỗi hình và cho biết hoạt động đó làm ra sản phẩm gì</a:t>
            </a:r>
            <a:br>
              <a:rPr lang="en-US" sz="1800" dirty="0">
                <a:solidFill>
                  <a:schemeClr val="accent4">
                    <a:lumMod val="75000"/>
                  </a:schemeClr>
                </a:solidFill>
                <a:latin typeface="Times New Roman" panose="02020603050405020304" pitchFamily="18" charset="0"/>
                <a:cs typeface="Times New Roman" panose="02020603050405020304" pitchFamily="18" charset="0"/>
              </a:rPr>
            </a:br>
            <a:endParaRPr sz="1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49784B-2BB2-4C9B-B889-E27E8F230EA5}"/>
              </a:ext>
            </a:extLst>
          </p:cNvPr>
          <p:cNvPicPr>
            <a:picLocks noChangeAspect="1"/>
          </p:cNvPicPr>
          <p:nvPr/>
        </p:nvPicPr>
        <p:blipFill>
          <a:blip r:embed="rId3"/>
          <a:stretch>
            <a:fillRect/>
          </a:stretch>
        </p:blipFill>
        <p:spPr>
          <a:xfrm>
            <a:off x="486233" y="1598362"/>
            <a:ext cx="1653564" cy="1216612"/>
          </a:xfrm>
          <a:prstGeom prst="rect">
            <a:avLst/>
          </a:prstGeom>
        </p:spPr>
      </p:pic>
      <p:pic>
        <p:nvPicPr>
          <p:cNvPr id="5" name="Picture 4">
            <a:extLst>
              <a:ext uri="{FF2B5EF4-FFF2-40B4-BE49-F238E27FC236}">
                <a16:creationId xmlns:a16="http://schemas.microsoft.com/office/drawing/2014/main" id="{85A30611-41CF-48C4-A588-0A4298F557D9}"/>
              </a:ext>
            </a:extLst>
          </p:cNvPr>
          <p:cNvPicPr>
            <a:picLocks noChangeAspect="1"/>
          </p:cNvPicPr>
          <p:nvPr/>
        </p:nvPicPr>
        <p:blipFill>
          <a:blip r:embed="rId4"/>
          <a:stretch>
            <a:fillRect/>
          </a:stretch>
        </p:blipFill>
        <p:spPr>
          <a:xfrm>
            <a:off x="2653673" y="1573971"/>
            <a:ext cx="1657848" cy="1212328"/>
          </a:xfrm>
          <a:prstGeom prst="rect">
            <a:avLst/>
          </a:prstGeom>
        </p:spPr>
      </p:pic>
      <p:pic>
        <p:nvPicPr>
          <p:cNvPr id="7" name="Picture 6">
            <a:extLst>
              <a:ext uri="{FF2B5EF4-FFF2-40B4-BE49-F238E27FC236}">
                <a16:creationId xmlns:a16="http://schemas.microsoft.com/office/drawing/2014/main" id="{0287D0E4-C5C4-42CA-A24A-8D7EFFA7508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16504" y="3040230"/>
            <a:ext cx="1640712" cy="1199476"/>
          </a:xfrm>
          <a:prstGeom prst="rect">
            <a:avLst/>
          </a:prstGeom>
        </p:spPr>
      </p:pic>
      <p:pic>
        <p:nvPicPr>
          <p:cNvPr id="9" name="Picture 8">
            <a:extLst>
              <a:ext uri="{FF2B5EF4-FFF2-40B4-BE49-F238E27FC236}">
                <a16:creationId xmlns:a16="http://schemas.microsoft.com/office/drawing/2014/main" id="{8C1F31E0-B3A6-4AE7-BC08-328BBD7409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2689293" y="3023094"/>
            <a:ext cx="1649280" cy="1216612"/>
          </a:xfrm>
          <a:prstGeom prst="rect">
            <a:avLst/>
          </a:prstGeom>
        </p:spPr>
      </p:pic>
      <p:pic>
        <p:nvPicPr>
          <p:cNvPr id="19" name="Google Shape;230;p34">
            <a:extLst>
              <a:ext uri="{FF2B5EF4-FFF2-40B4-BE49-F238E27FC236}">
                <a16:creationId xmlns:a16="http://schemas.microsoft.com/office/drawing/2014/main" id="{0CB29429-9873-4713-8F44-12821424AFA2}"/>
              </a:ext>
            </a:extLst>
          </p:cNvPr>
          <p:cNvPicPr preferRelativeResize="0"/>
          <p:nvPr/>
        </p:nvPicPr>
        <p:blipFill>
          <a:blip r:embed="rId9">
            <a:alphaModFix amt="80000"/>
          </a:blip>
          <a:stretch>
            <a:fillRect/>
          </a:stretch>
        </p:blipFill>
        <p:spPr>
          <a:xfrm rot="10530753" flipH="1">
            <a:off x="1797267" y="1360352"/>
            <a:ext cx="1342382" cy="446169"/>
          </a:xfrm>
          <a:prstGeom prst="rect">
            <a:avLst/>
          </a:prstGeom>
          <a:noFill/>
          <a:ln>
            <a:noFill/>
          </a:ln>
        </p:spPr>
      </p:pic>
      <p:pic>
        <p:nvPicPr>
          <p:cNvPr id="20" name="Google Shape;230;p34">
            <a:extLst>
              <a:ext uri="{FF2B5EF4-FFF2-40B4-BE49-F238E27FC236}">
                <a16:creationId xmlns:a16="http://schemas.microsoft.com/office/drawing/2014/main" id="{554A5FE7-BDBF-4998-9CA9-5D4D53CC563F}"/>
              </a:ext>
            </a:extLst>
          </p:cNvPr>
          <p:cNvPicPr preferRelativeResize="0"/>
          <p:nvPr/>
        </p:nvPicPr>
        <p:blipFill>
          <a:blip r:embed="rId9">
            <a:alphaModFix amt="80000"/>
          </a:blip>
          <a:stretch>
            <a:fillRect/>
          </a:stretch>
        </p:blipFill>
        <p:spPr>
          <a:xfrm rot="262318" flipH="1">
            <a:off x="1948592" y="3915861"/>
            <a:ext cx="940179" cy="514013"/>
          </a:xfrm>
          <a:prstGeom prst="rect">
            <a:avLst/>
          </a:prstGeom>
          <a:noFill/>
          <a:ln>
            <a:noFill/>
          </a:ln>
        </p:spPr>
      </p:pic>
      <p:graphicFrame>
        <p:nvGraphicFramePr>
          <p:cNvPr id="10" name="Table 9">
            <a:extLst>
              <a:ext uri="{FF2B5EF4-FFF2-40B4-BE49-F238E27FC236}">
                <a16:creationId xmlns:a16="http://schemas.microsoft.com/office/drawing/2014/main" id="{39514EC0-CA18-48C0-923B-27EA3E346E05}"/>
              </a:ext>
            </a:extLst>
          </p:cNvPr>
          <p:cNvGraphicFramePr>
            <a:graphicFrameLocks noGrp="1"/>
          </p:cNvGraphicFramePr>
          <p:nvPr>
            <p:extLst>
              <p:ext uri="{D42A27DB-BD31-4B8C-83A1-F6EECF244321}">
                <p14:modId xmlns:p14="http://schemas.microsoft.com/office/powerpoint/2010/main" val="3300470548"/>
              </p:ext>
            </p:extLst>
          </p:nvPr>
        </p:nvGraphicFramePr>
        <p:xfrm>
          <a:off x="4870650" y="572060"/>
          <a:ext cx="3662296" cy="3629497"/>
        </p:xfrm>
        <a:graphic>
          <a:graphicData uri="http://schemas.openxmlformats.org/drawingml/2006/table">
            <a:tbl>
              <a:tblPr firstRow="1" firstCol="1" bandRow="1">
                <a:tableStyleId>{5940675A-B579-460E-94D1-54222C63F5DA}</a:tableStyleId>
              </a:tblPr>
              <a:tblGrid>
                <a:gridCol w="797706">
                  <a:extLst>
                    <a:ext uri="{9D8B030D-6E8A-4147-A177-3AD203B41FA5}">
                      <a16:colId xmlns:a16="http://schemas.microsoft.com/office/drawing/2014/main" val="21069104"/>
                    </a:ext>
                  </a:extLst>
                </a:gridCol>
                <a:gridCol w="1389669">
                  <a:extLst>
                    <a:ext uri="{9D8B030D-6E8A-4147-A177-3AD203B41FA5}">
                      <a16:colId xmlns:a16="http://schemas.microsoft.com/office/drawing/2014/main" val="1441270604"/>
                    </a:ext>
                  </a:extLst>
                </a:gridCol>
                <a:gridCol w="1474921">
                  <a:extLst>
                    <a:ext uri="{9D8B030D-6E8A-4147-A177-3AD203B41FA5}">
                      <a16:colId xmlns:a16="http://schemas.microsoft.com/office/drawing/2014/main" val="876786859"/>
                    </a:ext>
                  </a:extLst>
                </a:gridCol>
              </a:tblGrid>
              <a:tr h="961465">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9783681"/>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5145778"/>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46683"/>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6640750"/>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5683397"/>
                  </a:ext>
                </a:extLst>
              </a:tr>
            </a:tbl>
          </a:graphicData>
        </a:graphic>
      </p:graphicFrame>
      <p:sp>
        <p:nvSpPr>
          <p:cNvPr id="13" name="TextBox 12">
            <a:extLst>
              <a:ext uri="{FF2B5EF4-FFF2-40B4-BE49-F238E27FC236}">
                <a16:creationId xmlns:a16="http://schemas.microsoft.com/office/drawing/2014/main" id="{2EC0093B-B6BB-438C-B07D-6D074E5CEF7B}"/>
              </a:ext>
            </a:extLst>
          </p:cNvPr>
          <p:cNvSpPr txBox="1"/>
          <p:nvPr/>
        </p:nvSpPr>
        <p:spPr>
          <a:xfrm>
            <a:off x="5788629" y="1573971"/>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Chế biến thực phẩm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4B6B6FF-6E42-4D01-A2F0-98D9FA825373}"/>
              </a:ext>
            </a:extLst>
          </p:cNvPr>
          <p:cNvSpPr txBox="1"/>
          <p:nvPr/>
        </p:nvSpPr>
        <p:spPr>
          <a:xfrm>
            <a:off x="5006295" y="1574327"/>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12</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25C20A4-BEF3-4EBC-8DAD-EF24AF2E2C3D}"/>
              </a:ext>
            </a:extLst>
          </p:cNvPr>
          <p:cNvSpPr txBox="1"/>
          <p:nvPr/>
        </p:nvSpPr>
        <p:spPr>
          <a:xfrm>
            <a:off x="5005184" y="2304492"/>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13</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41929F9-E77B-4D31-ABD8-7A51FF39A4A9}"/>
              </a:ext>
            </a:extLst>
          </p:cNvPr>
          <p:cNvSpPr txBox="1"/>
          <p:nvPr/>
        </p:nvSpPr>
        <p:spPr>
          <a:xfrm>
            <a:off x="5005184" y="2999059"/>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14</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68E9C83-1855-4FD6-86C5-2AD143ED9070}"/>
              </a:ext>
            </a:extLst>
          </p:cNvPr>
          <p:cNvSpPr txBox="1"/>
          <p:nvPr/>
        </p:nvSpPr>
        <p:spPr>
          <a:xfrm>
            <a:off x="5005184" y="3675214"/>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15</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4BE083B-7075-4716-BEC5-794307B1C23D}"/>
              </a:ext>
            </a:extLst>
          </p:cNvPr>
          <p:cNvSpPr txBox="1"/>
          <p:nvPr/>
        </p:nvSpPr>
        <p:spPr>
          <a:xfrm>
            <a:off x="4818697" y="836074"/>
            <a:ext cx="804454" cy="400110"/>
          </a:xfrm>
          <a:prstGeom prst="rect">
            <a:avLst/>
          </a:prstGeom>
          <a:noFill/>
        </p:spPr>
        <p:txBody>
          <a:bodyPr wrap="square" rtlCol="0">
            <a:spAutoFit/>
          </a:bodyPr>
          <a:lstStyle/>
          <a:p>
            <a:pPr algn="ctr"/>
            <a:r>
              <a:rPr lang="nl-NL" sz="2000" b="1" dirty="0">
                <a:solidFill>
                  <a:srgbClr val="002060"/>
                </a:solidFill>
                <a:latin typeface="Times New Roman" panose="02020603050405020304" pitchFamily="18" charset="0"/>
                <a:cs typeface="Times New Roman" panose="02020603050405020304" pitchFamily="18" charset="0"/>
              </a:rPr>
              <a:t>Hình</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B089E03-C717-476F-ADD0-E8268E4FD086}"/>
              </a:ext>
            </a:extLst>
          </p:cNvPr>
          <p:cNvSpPr txBox="1"/>
          <p:nvPr/>
        </p:nvSpPr>
        <p:spPr>
          <a:xfrm>
            <a:off x="5565266" y="595086"/>
            <a:ext cx="1477108" cy="923330"/>
          </a:xfrm>
          <a:prstGeom prst="rect">
            <a:avLst/>
          </a:prstGeom>
          <a:noFill/>
        </p:spPr>
        <p:txBody>
          <a:bodyPr wrap="square" rtlCol="0">
            <a:spAutoFit/>
          </a:bodyPr>
          <a:lstStyle/>
          <a:p>
            <a:pPr algn="ctr"/>
            <a:r>
              <a:rPr lang="nl-NL" sz="1800" b="1" dirty="0">
                <a:solidFill>
                  <a:srgbClr val="002060"/>
                </a:solidFill>
                <a:latin typeface="Times New Roman" panose="02020603050405020304" pitchFamily="18" charset="0"/>
                <a:cs typeface="Times New Roman" panose="02020603050405020304" pitchFamily="18" charset="0"/>
              </a:rPr>
              <a:t>Tên </a:t>
            </a:r>
          </a:p>
          <a:p>
            <a:pPr algn="ctr"/>
            <a:r>
              <a:rPr lang="nl-NL" sz="1800" b="1" dirty="0">
                <a:solidFill>
                  <a:srgbClr val="002060"/>
                </a:solidFill>
                <a:latin typeface="Times New Roman" panose="02020603050405020304" pitchFamily="18" charset="0"/>
                <a:cs typeface="Times New Roman" panose="02020603050405020304" pitchFamily="18" charset="0"/>
              </a:rPr>
              <a:t>hoạt động công nghiệp</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F7611ABA-A6FA-4D5B-900C-F7D17893C71F}"/>
              </a:ext>
            </a:extLst>
          </p:cNvPr>
          <p:cNvSpPr txBox="1"/>
          <p:nvPr/>
        </p:nvSpPr>
        <p:spPr>
          <a:xfrm>
            <a:off x="7172325" y="862821"/>
            <a:ext cx="1374473" cy="400110"/>
          </a:xfrm>
          <a:prstGeom prst="rect">
            <a:avLst/>
          </a:prstGeom>
          <a:noFill/>
        </p:spPr>
        <p:txBody>
          <a:bodyPr wrap="square" rtlCol="0">
            <a:spAutoFit/>
          </a:bodyPr>
          <a:lstStyle/>
          <a:p>
            <a:r>
              <a:rPr lang="nl-NL" sz="2000" b="1" dirty="0">
                <a:solidFill>
                  <a:srgbClr val="002060"/>
                </a:solidFill>
                <a:latin typeface="Times New Roman" panose="02020603050405020304" pitchFamily="18" charset="0"/>
                <a:cs typeface="Times New Roman" panose="02020603050405020304" pitchFamily="18" charset="0"/>
              </a:rPr>
              <a:t>Sản phẩm</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BF83683-9571-4706-914F-D92965EAAB06}"/>
              </a:ext>
            </a:extLst>
          </p:cNvPr>
          <p:cNvSpPr txBox="1"/>
          <p:nvPr/>
        </p:nvSpPr>
        <p:spPr>
          <a:xfrm>
            <a:off x="7042374" y="1489020"/>
            <a:ext cx="1615392" cy="738664"/>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Thực phẩm đóng hộp (thịt hộp, cá hộp,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3BCD6A7-0B2F-45F1-AEB4-15D3FB539607}"/>
              </a:ext>
            </a:extLst>
          </p:cNvPr>
          <p:cNvSpPr txBox="1"/>
          <p:nvPr/>
        </p:nvSpPr>
        <p:spPr>
          <a:xfrm>
            <a:off x="5788629" y="2291754"/>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Sản xuất gang thép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C133B42-0C5C-42DB-90C8-1ACDAB07531E}"/>
              </a:ext>
            </a:extLst>
          </p:cNvPr>
          <p:cNvSpPr txBox="1"/>
          <p:nvPr/>
        </p:nvSpPr>
        <p:spPr>
          <a:xfrm>
            <a:off x="5788629" y="3023094"/>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Dệt may</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DB40B91-3775-4DF6-A808-187A57703B48}"/>
              </a:ext>
            </a:extLst>
          </p:cNvPr>
          <p:cNvSpPr txBox="1"/>
          <p:nvPr/>
        </p:nvSpPr>
        <p:spPr>
          <a:xfrm>
            <a:off x="5788629" y="3639968"/>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Khai thác dầu thô</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C08BA22-B7EB-4025-A759-CA597496A99F}"/>
              </a:ext>
            </a:extLst>
          </p:cNvPr>
          <p:cNvSpPr txBox="1"/>
          <p:nvPr/>
        </p:nvSpPr>
        <p:spPr>
          <a:xfrm>
            <a:off x="7172318" y="2336074"/>
            <a:ext cx="1360628"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Gang, thép, sắt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41E726CE-986C-4A77-A9B1-8F41CDD9F361}"/>
              </a:ext>
            </a:extLst>
          </p:cNvPr>
          <p:cNvSpPr txBox="1"/>
          <p:nvPr/>
        </p:nvSpPr>
        <p:spPr>
          <a:xfrm>
            <a:off x="7172318" y="2988976"/>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Vải, quần áo</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7BEBDB6-683F-47FB-A84C-957E6D91F2C5}"/>
              </a:ext>
            </a:extLst>
          </p:cNvPr>
          <p:cNvSpPr txBox="1"/>
          <p:nvPr/>
        </p:nvSpPr>
        <p:spPr>
          <a:xfrm>
            <a:off x="7190072" y="3619163"/>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Dầu thô</a:t>
            </a:r>
            <a:endParaRPr lang="en-US"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 calcmode="lin" valueType="num">
                                      <p:cBhvr additive="base">
                                        <p:cTn id="1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Effect transition="in" filter="fade">
                                      <p:cBhvr>
                                        <p:cTn id="29" dur="1000"/>
                                        <p:tgtEl>
                                          <p:spTgt spid="34">
                                            <p:txEl>
                                              <p:pRg st="0" end="0"/>
                                            </p:txEl>
                                          </p:spTgt>
                                        </p:tgtEl>
                                      </p:cBhvr>
                                    </p:animEffect>
                                    <p:anim calcmode="lin" valueType="num">
                                      <p:cBhvr>
                                        <p:cTn id="30"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3FDC5-A8DF-4181-BAA4-0C287FB4DA1C}"/>
              </a:ext>
            </a:extLst>
          </p:cNvPr>
          <p:cNvSpPr>
            <a:spLocks noGrp="1"/>
          </p:cNvSpPr>
          <p:nvPr>
            <p:ph type="title"/>
          </p:nvPr>
        </p:nvSpPr>
        <p:spPr>
          <a:xfrm>
            <a:off x="514350" y="438574"/>
            <a:ext cx="3750166" cy="1580725"/>
          </a:xfrm>
        </p:spPr>
        <p:txBody>
          <a:bodyPr/>
          <a:lstStyle/>
          <a:p>
            <a:pPr algn="just"/>
            <a:r>
              <a:rPr lang="en-US" dirty="0">
                <a:latin typeface="Times New Roman" panose="02020603050405020304" pitchFamily="18" charset="0"/>
                <a:cs typeface="Times New Roman" panose="02020603050405020304" pitchFamily="18" charset="0"/>
              </a:rPr>
              <a:t>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F209C0-1530-40BC-9FE2-584C3B3B8631}"/>
              </a:ext>
            </a:extLst>
          </p:cNvPr>
          <p:cNvPicPr>
            <a:picLocks noChangeAspect="1"/>
          </p:cNvPicPr>
          <p:nvPr/>
        </p:nvPicPr>
        <p:blipFill>
          <a:blip r:embed="rId2"/>
          <a:stretch>
            <a:fillRect/>
          </a:stretch>
        </p:blipFill>
        <p:spPr>
          <a:xfrm>
            <a:off x="604959" y="1989002"/>
            <a:ext cx="3750166" cy="2270400"/>
          </a:xfrm>
          <a:prstGeom prst="rect">
            <a:avLst/>
          </a:prstGeom>
        </p:spPr>
      </p:pic>
      <p:graphicFrame>
        <p:nvGraphicFramePr>
          <p:cNvPr id="6" name="Table 5">
            <a:extLst>
              <a:ext uri="{FF2B5EF4-FFF2-40B4-BE49-F238E27FC236}">
                <a16:creationId xmlns:a16="http://schemas.microsoft.com/office/drawing/2014/main" id="{A4CF653B-3922-4C22-8366-F9D75E1AE92E}"/>
              </a:ext>
            </a:extLst>
          </p:cNvPr>
          <p:cNvGraphicFramePr>
            <a:graphicFrameLocks noGrp="1"/>
          </p:cNvGraphicFramePr>
          <p:nvPr>
            <p:extLst>
              <p:ext uri="{D42A27DB-BD31-4B8C-83A1-F6EECF244321}">
                <p14:modId xmlns:p14="http://schemas.microsoft.com/office/powerpoint/2010/main" val="4114798359"/>
              </p:ext>
            </p:extLst>
          </p:nvPr>
        </p:nvGraphicFramePr>
        <p:xfrm>
          <a:off x="4879486" y="722788"/>
          <a:ext cx="3540614" cy="3620610"/>
        </p:xfrm>
        <a:graphic>
          <a:graphicData uri="http://schemas.openxmlformats.org/drawingml/2006/table">
            <a:tbl>
              <a:tblPr firstRow="1" firstCol="1" bandRow="1">
                <a:tableStyleId>{FE436817-7EFB-4835-9F94-1183E4F01D26}</a:tableStyleId>
              </a:tblPr>
              <a:tblGrid>
                <a:gridCol w="1054589">
                  <a:extLst>
                    <a:ext uri="{9D8B030D-6E8A-4147-A177-3AD203B41FA5}">
                      <a16:colId xmlns:a16="http://schemas.microsoft.com/office/drawing/2014/main" val="2752060950"/>
                    </a:ext>
                  </a:extLst>
                </a:gridCol>
                <a:gridCol w="2486025">
                  <a:extLst>
                    <a:ext uri="{9D8B030D-6E8A-4147-A177-3AD203B41FA5}">
                      <a16:colId xmlns:a16="http://schemas.microsoft.com/office/drawing/2014/main" val="2280282126"/>
                    </a:ext>
                  </a:extLst>
                </a:gridCol>
              </a:tblGrid>
              <a:tr h="724122">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H</a:t>
                      </a:r>
                      <a:r>
                        <a:rPr lang="en-US" sz="1800" b="1" dirty="0" err="1">
                          <a:effectLst/>
                          <a:latin typeface="Times New Roman" panose="02020603050405020304" pitchFamily="18" charset="0"/>
                          <a:cs typeface="Times New Roman" panose="02020603050405020304" pitchFamily="18" charset="0"/>
                        </a:rPr>
                        <a:t>ình</a:t>
                      </a:r>
                      <a:r>
                        <a:rPr lang="en-US" sz="1800" b="1" dirty="0">
                          <a:effectLst/>
                          <a:latin typeface="Times New Roman" panose="02020603050405020304" pitchFamily="18" charset="0"/>
                          <a:cs typeface="Times New Roman" panose="02020603050405020304" pitchFamily="18" charset="0"/>
                        </a:rPr>
                        <a:t> 16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Lợi ích của sản phẩm</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66071953"/>
                  </a:ext>
                </a:extLst>
              </a:tr>
              <a:tr h="724122">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3497321"/>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4556657"/>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9970678"/>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530461"/>
                  </a:ext>
                </a:extLst>
              </a:tr>
            </a:tbl>
          </a:graphicData>
        </a:graphic>
      </p:graphicFrame>
      <p:sp>
        <p:nvSpPr>
          <p:cNvPr id="2" name="TextBox 1"/>
          <p:cNvSpPr txBox="1"/>
          <p:nvPr/>
        </p:nvSpPr>
        <p:spPr>
          <a:xfrm>
            <a:off x="4848224" y="1504950"/>
            <a:ext cx="1104901" cy="523220"/>
          </a:xfrm>
          <a:prstGeom prst="rect">
            <a:avLst/>
          </a:prstGeom>
          <a:noFill/>
        </p:spPr>
        <p:txBody>
          <a:bodyPr wrap="square" rtlCol="0">
            <a:spAutoFit/>
          </a:bodyPr>
          <a:lstStyle/>
          <a:p>
            <a:pPr algn="ctr"/>
            <a:r>
              <a:rPr lang="en-US" b="1" dirty="0" err="1">
                <a:solidFill>
                  <a:srgbClr val="FF0000"/>
                </a:solidFill>
                <a:latin typeface="Times New Roman" pitchFamily="18" charset="0"/>
                <a:cs typeface="Times New Roman" pitchFamily="18" charset="0"/>
              </a:rPr>
              <a:t>Dùng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đồ</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ăn</a:t>
            </a:r>
            <a:endParaRPr lang="vi-VN" b="1" dirty="0">
              <a:solidFill>
                <a:srgbClr val="FF0000"/>
              </a:solidFill>
              <a:latin typeface="Times New Roman" pitchFamily="18" charset="0"/>
              <a:cs typeface="Times New Roman" pitchFamily="18" charset="0"/>
            </a:endParaRPr>
          </a:p>
        </p:txBody>
      </p:sp>
      <p:sp>
        <p:nvSpPr>
          <p:cNvPr id="4" name="TextBox 3"/>
          <p:cNvSpPr txBox="1"/>
          <p:nvPr/>
        </p:nvSpPr>
        <p:spPr>
          <a:xfrm>
            <a:off x="5953125" y="1397228"/>
            <a:ext cx="2819400" cy="738664"/>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ăn</a:t>
            </a:r>
            <a:endParaRPr lang="en-US" b="1" dirty="0">
              <a:solidFill>
                <a:srgbClr val="FF0000"/>
              </a:solidFill>
              <a:latin typeface="Times New Roman" pitchFamily="18" charset="0"/>
              <a:cs typeface="Times New Roman" pitchFamily="18" charset="0"/>
            </a:endParaRPr>
          </a:p>
          <a:p>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khẩu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nguồn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7" name="TextBox 6"/>
          <p:cNvSpPr txBox="1"/>
          <p:nvPr/>
        </p:nvSpPr>
        <p:spPr>
          <a:xfrm>
            <a:off x="4729161" y="2221617"/>
            <a:ext cx="1343026" cy="523220"/>
          </a:xfrm>
          <a:prstGeom prst="rect">
            <a:avLst/>
          </a:prstGeom>
          <a:noFill/>
        </p:spPr>
        <p:txBody>
          <a:bodyPr wrap="square" rtlCol="0">
            <a:spAutoFit/>
          </a:bodyPr>
          <a:lstStyle/>
          <a:p>
            <a:pPr algn="ctr"/>
            <a:r>
              <a:rPr lang="en-US" b="1" dirty="0" err="1">
                <a:solidFill>
                  <a:srgbClr val="FF0000"/>
                </a:solidFill>
                <a:latin typeface="Times New Roman" pitchFamily="18" charset="0"/>
                <a:cs typeface="Times New Roman" pitchFamily="18" charset="0"/>
              </a:rPr>
              <a:t>Cửa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quần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áo</a:t>
            </a:r>
            <a:endParaRPr lang="vi-VN" b="1" dirty="0">
              <a:solidFill>
                <a:srgbClr val="FF0000"/>
              </a:solidFill>
              <a:latin typeface="Times New Roman" pitchFamily="18" charset="0"/>
              <a:cs typeface="Times New Roman" pitchFamily="18" charset="0"/>
            </a:endParaRPr>
          </a:p>
        </p:txBody>
      </p:sp>
      <p:sp>
        <p:nvSpPr>
          <p:cNvPr id="9" name="TextBox 8"/>
          <p:cNvSpPr txBox="1"/>
          <p:nvPr/>
        </p:nvSpPr>
        <p:spPr>
          <a:xfrm>
            <a:off x="6019799" y="2135892"/>
            <a:ext cx="2409826" cy="738664"/>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Quần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áo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mặc</a:t>
            </a:r>
            <a:endParaRPr lang="en-US" b="1" dirty="0">
              <a:solidFill>
                <a:srgbClr val="FF0000"/>
              </a:solidFill>
              <a:latin typeface="Times New Roman" pitchFamily="18" charset="0"/>
              <a:cs typeface="Times New Roman" pitchFamily="18" charset="0"/>
            </a:endParaRPr>
          </a:p>
          <a:p>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khẩu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nguồn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10" name="TextBox 9"/>
          <p:cNvSpPr txBox="1"/>
          <p:nvPr/>
        </p:nvSpPr>
        <p:spPr>
          <a:xfrm>
            <a:off x="4848224" y="3050292"/>
            <a:ext cx="1343026" cy="307777"/>
          </a:xfrm>
          <a:prstGeom prst="rect">
            <a:avLst/>
          </a:prstGeom>
          <a:noFill/>
        </p:spPr>
        <p:txBody>
          <a:bodyPr wrap="square" rtlCol="0">
            <a:spAutoFit/>
          </a:bodyPr>
          <a:lstStyle/>
          <a:p>
            <a:pPr algn="ctr"/>
            <a:r>
              <a:rPr lang="en-US" b="1" dirty="0" err="1">
                <a:solidFill>
                  <a:srgbClr val="FF0000"/>
                </a:solidFill>
                <a:latin typeface="Times New Roman" pitchFamily="18" charset="0"/>
                <a:cs typeface="Times New Roman" pitchFamily="18" charset="0"/>
              </a:rPr>
              <a:t>Dầu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thô</a:t>
            </a:r>
            <a:endParaRPr lang="vi-VN" b="1" dirty="0">
              <a:solidFill>
                <a:srgbClr val="FF0000"/>
              </a:solidFill>
              <a:latin typeface="Times New Roman" pitchFamily="18" charset="0"/>
              <a:cs typeface="Times New Roman" pitchFamily="18" charset="0"/>
            </a:endParaRPr>
          </a:p>
        </p:txBody>
      </p:sp>
      <p:sp>
        <p:nvSpPr>
          <p:cNvPr id="11" name="TextBox 10"/>
          <p:cNvSpPr txBox="1"/>
          <p:nvPr/>
        </p:nvSpPr>
        <p:spPr>
          <a:xfrm>
            <a:off x="6019799" y="2905423"/>
            <a:ext cx="2409826" cy="738664"/>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Dùng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sản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dầu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hỏa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dầu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điezel</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xăng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nhiên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liệu</a:t>
            </a:r>
            <a:r>
              <a:rPr lang="en-US" b="1" dirty="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
        <p:nvSpPr>
          <p:cNvPr id="12" name="TextBox 11"/>
          <p:cNvSpPr txBox="1"/>
          <p:nvPr/>
        </p:nvSpPr>
        <p:spPr>
          <a:xfrm>
            <a:off x="4800598" y="3840867"/>
            <a:ext cx="1152527" cy="523220"/>
          </a:xfrm>
          <a:prstGeom prst="rect">
            <a:avLst/>
          </a:prstGeom>
          <a:noFill/>
        </p:spPr>
        <p:txBody>
          <a:bodyPr wrap="square" rtlCol="0">
            <a:spAutoFit/>
          </a:bodyPr>
          <a:lstStyle/>
          <a:p>
            <a:pPr algn="ctr"/>
            <a:r>
              <a:rPr lang="en-US" b="1" dirty="0">
                <a:solidFill>
                  <a:srgbClr val="FF0000"/>
                </a:solidFill>
                <a:latin typeface="Times New Roman" pitchFamily="18" charset="0"/>
                <a:cs typeface="Times New Roman" pitchFamily="18" charset="0"/>
              </a:rPr>
              <a:t>Gang, </a:t>
            </a:r>
            <a:r>
              <a:rPr lang="en-US" b="1" dirty="0" err="1">
                <a:solidFill>
                  <a:srgbClr val="FF0000"/>
                </a:solidFill>
                <a:latin typeface="Times New Roman" pitchFamily="18" charset="0"/>
                <a:cs typeface="Times New Roman" pitchFamily="18" charset="0"/>
              </a:rPr>
              <a:t>thép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sắt</a:t>
            </a:r>
            <a:endParaRPr lang="vi-VN" b="1" dirty="0">
              <a:solidFill>
                <a:srgbClr val="FF0000"/>
              </a:solidFill>
              <a:latin typeface="Times New Roman" pitchFamily="18" charset="0"/>
              <a:cs typeface="Times New Roman" pitchFamily="18" charset="0"/>
            </a:endParaRPr>
          </a:p>
        </p:txBody>
      </p:sp>
      <p:sp>
        <p:nvSpPr>
          <p:cNvPr id="13" name="TextBox 12"/>
          <p:cNvSpPr txBox="1"/>
          <p:nvPr/>
        </p:nvSpPr>
        <p:spPr>
          <a:xfrm>
            <a:off x="5953125" y="3655904"/>
            <a:ext cx="2476500" cy="738664"/>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Vật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liệu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giao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sản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đồ</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dùng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nhà</a:t>
            </a:r>
            <a:r>
              <a:rPr lang="en-US" b="1" dirty="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205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753</Words>
  <Application>Microsoft Office PowerPoint</Application>
  <PresentationFormat>On-screen Show (16:9)</PresentationFormat>
  <Paragraphs>96</Paragraphs>
  <Slides>18</Slides>
  <Notes>13</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等线</vt:lpstr>
      <vt:lpstr>iCiel Altus Serif</vt:lpstr>
      <vt:lpstr>VNI-Truck</vt:lpstr>
      <vt:lpstr>Anonymous Pro</vt:lpstr>
      <vt:lpstr>等线 Light</vt:lpstr>
      <vt:lpstr>Sriracha</vt:lpstr>
      <vt:lpstr>Calibri</vt:lpstr>
      <vt:lpstr>Coming Soon</vt:lpstr>
      <vt:lpstr>iCiel Cadena</vt:lpstr>
      <vt:lpstr>iCiel Pony</vt:lpstr>
      <vt:lpstr>Roboto Mono Medium</vt:lpstr>
      <vt:lpstr>Arial</vt:lpstr>
      <vt:lpstr>Times New Roman</vt:lpstr>
      <vt:lpstr>Concert One</vt:lpstr>
      <vt:lpstr>Notebook Lesson by Slidesgo</vt:lpstr>
      <vt:lpstr>office</vt:lpstr>
      <vt:lpstr>TỰ NHIÊN   XÃ HỘI</vt:lpstr>
      <vt:lpstr>Bài 10: HOẠT ĐỘNG SẢN XUẤT  THỦ CÔNG VÀ CÔNG NGHIỆP(Tiết 2)</vt:lpstr>
      <vt:lpstr>PowerPoint Presentation</vt:lpstr>
      <vt:lpstr>PowerPoint Presentation</vt:lpstr>
      <vt:lpstr>PowerPoint Presentation</vt:lpstr>
      <vt:lpstr>PowerPoint Presentation</vt:lpstr>
      <vt:lpstr>02</vt:lpstr>
      <vt:lpstr>Nói tên hoạt động sản xuất công nghiệp trong mỗi hình và cho biết hoạt động đó làm ra sản phẩm gì </vt:lpstr>
      <vt:lpstr>Quan sát các hình và nêu ích lợi của hoạt động sản xuất công nghiệp</vt:lpstr>
      <vt:lpstr>PowerPoint Presentation</vt:lpstr>
      <vt:lpstr>Book Title. P52</vt:lpstr>
      <vt:lpstr>Em sẽ nói gì và làm gì khi gặp tình huống sau? Vì sao?</vt:lpstr>
      <vt:lpstr>Book Title. P52</vt:lpstr>
      <vt:lpstr>PowerPoint Presentation</vt:lpstr>
      <vt:lpstr>02</vt:lpstr>
      <vt:lpstr>Giới thiệu một sản phẩm thủ  công hoặc công nghiệp ở đia phương mà em sưu tầm được.</vt:lpstr>
      <vt:lpstr>31,500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XÃ HỘI</dc:title>
  <dc:creator>Administrator</dc:creator>
  <cp:lastModifiedBy>Admin</cp:lastModifiedBy>
  <cp:revision>19</cp:revision>
  <dcterms:modified xsi:type="dcterms:W3CDTF">2022-11-21T04:56:13Z</dcterms:modified>
</cp:coreProperties>
</file>