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1" r:id="rId7"/>
  </p:sldMasterIdLst>
  <p:notesMasterIdLst>
    <p:notesMasterId r:id="rId28"/>
  </p:notesMasterIdLst>
  <p:sldIdLst>
    <p:sldId id="326" r:id="rId8"/>
    <p:sldId id="282" r:id="rId9"/>
    <p:sldId id="283" r:id="rId10"/>
    <p:sldId id="284" r:id="rId11"/>
    <p:sldId id="285" r:id="rId12"/>
    <p:sldId id="257" r:id="rId13"/>
    <p:sldId id="1568" r:id="rId14"/>
    <p:sldId id="345" r:id="rId15"/>
    <p:sldId id="258" r:id="rId16"/>
    <p:sldId id="2007577501" r:id="rId17"/>
    <p:sldId id="340" r:id="rId18"/>
    <p:sldId id="2007577502" r:id="rId19"/>
    <p:sldId id="2007577498" r:id="rId20"/>
    <p:sldId id="2007577496" r:id="rId21"/>
    <p:sldId id="540" r:id="rId22"/>
    <p:sldId id="2007577497" r:id="rId23"/>
    <p:sldId id="2007577499" r:id="rId24"/>
    <p:sldId id="335" r:id="rId25"/>
    <p:sldId id="334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6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2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7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033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7923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35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73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507" y="2303018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3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-31750" y="2745963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-63500" y="5854993"/>
            <a:ext cx="122555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36233" y="2330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Bốn huyện A, B, C, D có số dân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A: 73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017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B: 78 655 người;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C: 75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400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D: 73 420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57299" y="1926287"/>
            <a:ext cx="79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2B9CA-D084-8144-425A-8F7B544B4748}"/>
              </a:ext>
            </a:extLst>
          </p:cNvPr>
          <p:cNvSpPr txBox="1"/>
          <p:nvPr/>
        </p:nvSpPr>
        <p:spPr>
          <a:xfrm>
            <a:off x="1257299" y="4182689"/>
            <a:ext cx="53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881BF-E21E-26D5-9ECD-BAB2C2870B91}"/>
              </a:ext>
            </a:extLst>
          </p:cNvPr>
          <p:cNvSpPr txBox="1"/>
          <p:nvPr/>
        </p:nvSpPr>
        <p:spPr>
          <a:xfrm>
            <a:off x="1257299" y="3097029"/>
            <a:ext cx="608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jellyfish 8 - 9Slide.vn">
            <a:extLst>
              <a:ext uri="{FF2B5EF4-FFF2-40B4-BE49-F238E27FC236}">
                <a16:creationId xmlns:a16="http://schemas.microsoft.com/office/drawing/2014/main" id="{CFB7EC4F-15A5-91FE-114C-5724584959A8}"/>
              </a:ext>
            </a:extLst>
          </p:cNvPr>
          <p:cNvSpPr/>
          <p:nvPr/>
        </p:nvSpPr>
        <p:spPr>
          <a:xfrm>
            <a:off x="1470148" y="2577206"/>
            <a:ext cx="8167011" cy="449793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92ECCE-64A6-8F60-B9F4-EE478E813A15}"/>
              </a:ext>
            </a:extLst>
          </p:cNvPr>
          <p:cNvSpPr/>
          <p:nvPr/>
        </p:nvSpPr>
        <p:spPr>
          <a:xfrm>
            <a:off x="5878104" y="1172027"/>
            <a:ext cx="85618" cy="105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94403-B7AA-A0CA-0F13-44495C215205}"/>
              </a:ext>
            </a:extLst>
          </p:cNvPr>
          <p:cNvSpPr/>
          <p:nvPr/>
        </p:nvSpPr>
        <p:spPr>
          <a:xfrm>
            <a:off x="5875654" y="1592230"/>
            <a:ext cx="85618" cy="1050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2203C-6D1C-9CEB-9DDE-FDB3F2BC9FB0}"/>
              </a:ext>
            </a:extLst>
          </p:cNvPr>
          <p:cNvSpPr txBox="1"/>
          <p:nvPr/>
        </p:nvSpPr>
        <p:spPr>
          <a:xfrm>
            <a:off x="3375627" y="2549451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6A19B7-3742-9D53-F292-82620C5A4BE7}"/>
              </a:ext>
            </a:extLst>
          </p:cNvPr>
          <p:cNvSpPr txBox="1"/>
          <p:nvPr/>
        </p:nvSpPr>
        <p:spPr>
          <a:xfrm>
            <a:off x="5160016" y="2549451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586344-E11A-921B-1298-95C2943F4E1A}"/>
              </a:ext>
            </a:extLst>
          </p:cNvPr>
          <p:cNvSpPr txBox="1"/>
          <p:nvPr/>
        </p:nvSpPr>
        <p:spPr>
          <a:xfrm>
            <a:off x="6944405" y="2539684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2955568" y="918483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73 017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699164" y="1351606"/>
            <a:ext cx="161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73 420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2991421" y="1353754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75 400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7633238" y="920618"/>
            <a:ext cx="1323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78 655</a:t>
            </a:r>
          </a:p>
        </p:txBody>
      </p:sp>
      <p:sp>
        <p:nvSpPr>
          <p:cNvPr id="29" name="jellyfish 8 - 9Slide.vn">
            <a:extLst>
              <a:ext uri="{FF2B5EF4-FFF2-40B4-BE49-F238E27FC236}">
                <a16:creationId xmlns:a16="http://schemas.microsoft.com/office/drawing/2014/main" id="{98FD07FC-810F-B09B-970D-4A51C909A6DE}"/>
              </a:ext>
            </a:extLst>
          </p:cNvPr>
          <p:cNvSpPr/>
          <p:nvPr/>
        </p:nvSpPr>
        <p:spPr>
          <a:xfrm>
            <a:off x="1431675" y="3649272"/>
            <a:ext cx="5340351" cy="452909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Huyện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FFE699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B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đông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dân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nhất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92B6DD3E-AB2D-11C8-A2BF-228A68DE393F}"/>
              </a:ext>
            </a:extLst>
          </p:cNvPr>
          <p:cNvSpPr/>
          <p:nvPr/>
        </p:nvSpPr>
        <p:spPr>
          <a:xfrm>
            <a:off x="1431675" y="4777847"/>
            <a:ext cx="5458110" cy="452909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Huyện </a:t>
            </a:r>
            <a:r>
              <a:rPr lang="en-US" altLang="zh-CN" sz="2800" dirty="0">
                <a:solidFill>
                  <a:srgbClr val="FFE699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ít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dân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nhất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13715-7241-F0CF-F399-72D43A52AEB0}"/>
              </a:ext>
            </a:extLst>
          </p:cNvPr>
          <p:cNvSpPr txBox="1"/>
          <p:nvPr/>
        </p:nvSpPr>
        <p:spPr>
          <a:xfrm>
            <a:off x="7205470" y="908512"/>
            <a:ext cx="73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AB865B-D5EE-2C5D-A520-81AC68332199}"/>
              </a:ext>
            </a:extLst>
          </p:cNvPr>
          <p:cNvSpPr txBox="1"/>
          <p:nvPr/>
        </p:nvSpPr>
        <p:spPr>
          <a:xfrm>
            <a:off x="2518275" y="929908"/>
            <a:ext cx="73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93563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08269 0.23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32318 0.1766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21094 0.173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139 L -0.0056 0.2370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36679 0.395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00716 0.5541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/>
      <p:bldP spid="28" grpId="0" animBg="1"/>
      <p:bldP spid="28" grpId="1" animBg="1"/>
      <p:bldP spid="10" grpId="0"/>
      <p:bldP spid="10" grpId="1"/>
      <p:bldP spid="32" grpId="0"/>
      <p:bldP spid="32" grpId="1"/>
      <p:bldP spid="33" grpId="0"/>
      <p:bldP spid="33" grpId="1"/>
      <p:bldP spid="34" grpId="0"/>
      <p:bldP spid="34" grpId="1"/>
      <p:bldP spid="29" grpId="0" animBg="1"/>
      <p:bldP spid="29" grpId="1" animBg="1"/>
      <p:bldP spid="30" grpId="0" animBg="1"/>
      <p:bldP spid="30" grpId="1" animBg="1"/>
      <p:bldP spid="23" grpId="0"/>
      <p:bldP spid="23" grpId="1"/>
      <p:bldP spid="24" grpId="0"/>
      <p:bldP spid="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 đây là sức chứa của 1 số sân vận động ở Việt Nam: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11776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Sức chứa (người)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Mỹ Đình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Tray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Thiên Trường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Thống Nhất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90065" y="4125812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 các sân vận động trên:</a:t>
            </a:r>
          </a:p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nào có sức chứa trên 40 000 người?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C9B38-7F0A-44E5-21EF-3C5207A8F597}"/>
              </a:ext>
            </a:extLst>
          </p:cNvPr>
          <p:cNvSpPr txBox="1"/>
          <p:nvPr/>
        </p:nvSpPr>
        <p:spPr>
          <a:xfrm>
            <a:off x="8035930" y="1810186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40 192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11E59-26AA-AF91-7713-1943FBBE9BDD}"/>
              </a:ext>
            </a:extLst>
          </p:cNvPr>
          <p:cNvSpPr txBox="1"/>
          <p:nvPr/>
        </p:nvSpPr>
        <p:spPr>
          <a:xfrm>
            <a:off x="8035929" y="3297792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25 000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3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 đây là sức chứa của 1 số sân vận động ở Việt Nam: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78136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Sức chứa (người)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Tray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Thiên Trường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72C9B38-7F0A-44E5-21EF-3C5207A8F597}"/>
              </a:ext>
            </a:extLst>
          </p:cNvPr>
          <p:cNvSpPr txBox="1"/>
          <p:nvPr/>
        </p:nvSpPr>
        <p:spPr>
          <a:xfrm>
            <a:off x="8035930" y="1810186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40 192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28B45-C6ED-D39D-9D9E-032CB22485DC}"/>
              </a:ext>
            </a:extLst>
          </p:cNvPr>
          <p:cNvSpPr txBox="1"/>
          <p:nvPr/>
        </p:nvSpPr>
        <p:spPr>
          <a:xfrm>
            <a:off x="4409152" y="1853376"/>
            <a:ext cx="1686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9EAB6-4908-84D5-13DD-D7F6FDFCFC32}"/>
              </a:ext>
            </a:extLst>
          </p:cNvPr>
          <p:cNvSpPr txBox="1"/>
          <p:nvPr/>
        </p:nvSpPr>
        <p:spPr>
          <a:xfrm>
            <a:off x="8035929" y="3297792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25 000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78DD8-23C4-C8E0-2A17-A423E6DE15AC}"/>
              </a:ext>
            </a:extLst>
          </p:cNvPr>
          <p:cNvSpPr txBox="1"/>
          <p:nvPr/>
        </p:nvSpPr>
        <p:spPr>
          <a:xfrm>
            <a:off x="4124900" y="3332861"/>
            <a:ext cx="2094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Thống Nhất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68815-9282-DBDF-A167-4A4C52E4ABDF}"/>
              </a:ext>
            </a:extLst>
          </p:cNvPr>
          <p:cNvSpPr txBox="1"/>
          <p:nvPr/>
        </p:nvSpPr>
        <p:spPr>
          <a:xfrm>
            <a:off x="1212857" y="4098202"/>
            <a:ext cx="101536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 các sân vận động trên:</a:t>
            </a:r>
          </a:p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Sân vận động nào có sức chứa lớn nhất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Sân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động nào có sức chứa nhỏ nhất?</a:t>
            </a:r>
          </a:p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nào có sức chứa trên 40 000 người?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1223131" y="5531910"/>
            <a:ext cx="93679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 40 000 người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BB4E33-A870-D229-5C95-A5D880F78D24}"/>
              </a:ext>
            </a:extLst>
          </p:cNvPr>
          <p:cNvSpPr txBox="1"/>
          <p:nvPr/>
        </p:nvSpPr>
        <p:spPr>
          <a:xfrm>
            <a:off x="1177222" y="4608572"/>
            <a:ext cx="10357604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Sân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ân vận 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Thống Nhất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nhỏ nhất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280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A9FE0-F46B-42E7-7EC3-B59EF35EC034}"/>
              </a:ext>
            </a:extLst>
          </p:cNvPr>
          <p:cNvSpPr txBox="1"/>
          <p:nvPr/>
        </p:nvSpPr>
        <p:spPr>
          <a:xfrm>
            <a:off x="1095030" y="4598589"/>
            <a:ext cx="78371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Sân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 nhất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8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14057"/>
            <a:ext cx="11269443" cy="6294656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71837" y="348962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9644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1022300" y="3745353"/>
            <a:ext cx="10111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ea typeface="Cambria" panose="02040503050406030204" pitchFamily="18" charset="0"/>
              </a:rPr>
              <a:t>   </a:t>
            </a:r>
            <a:r>
              <a:rPr lang="vi-VN" sz="2800">
                <a:solidFill>
                  <a:srgbClr val="002060"/>
                </a:solidFill>
                <a:ea typeface="Cambria" panose="02040503050406030204" pitchFamily="18" charset="0"/>
              </a:rPr>
              <a:t>Xe </a:t>
            </a: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</a:rPr>
              <a:t>máy nào đã đi được số ki-lô-mét nhiều nhất? Xe máy nào đã đi được số ki-lô-mét ít nhất?</a:t>
            </a:r>
            <a:endParaRPr lang="en-US" sz="2800" dirty="0">
              <a:solidFill>
                <a:srgbClr val="002060"/>
              </a:solidFill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5" y="4851860"/>
            <a:ext cx="8941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Xe máy </a:t>
            </a:r>
            <a:r>
              <a:rPr lang="vi-VN" sz="2800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đã đi được số ki-lô-mét nhiều nhất.</a:t>
            </a:r>
          </a:p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Xe máy </a:t>
            </a:r>
            <a:r>
              <a:rPr lang="vi-VN" sz="2800" dirty="0">
                <a:solidFill>
                  <a:srgbClr val="FFFF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</a:t>
            </a:r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đã đi được số ki-lô-mét ít nhất.</a:t>
            </a:r>
            <a:endParaRPr lang="en-US" sz="2800" dirty="0">
              <a:solidFill>
                <a:srgbClr val="660066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71A95-AF24-52EF-4442-2CDF6B9DD6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/>
          <a:stretch/>
        </p:blipFill>
        <p:spPr>
          <a:xfrm>
            <a:off x="1670068" y="1284174"/>
            <a:ext cx="8554236" cy="194176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57EF69C9-0CEB-5075-8ED3-AB273ED6FEF3}"/>
              </a:ext>
            </a:extLst>
          </p:cNvPr>
          <p:cNvSpPr txBox="1"/>
          <p:nvPr/>
        </p:nvSpPr>
        <p:spPr>
          <a:xfrm>
            <a:off x="2891564" y="3050210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A</a:t>
            </a: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E3A9597C-9B8E-DEB4-0532-7EA0267F6FAC}"/>
              </a:ext>
            </a:extLst>
          </p:cNvPr>
          <p:cNvSpPr txBox="1"/>
          <p:nvPr/>
        </p:nvSpPr>
        <p:spPr>
          <a:xfrm>
            <a:off x="5736500" y="306391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B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C0136FDB-B4B5-C71D-5B53-123DEA39A7A4}"/>
              </a:ext>
            </a:extLst>
          </p:cNvPr>
          <p:cNvSpPr txBox="1"/>
          <p:nvPr/>
        </p:nvSpPr>
        <p:spPr>
          <a:xfrm>
            <a:off x="8601466" y="3050210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C</a:t>
            </a: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E101AD9E-A543-209F-7B07-343CA25A4F0F}"/>
              </a:ext>
            </a:extLst>
          </p:cNvPr>
          <p:cNvSpPr txBox="1"/>
          <p:nvPr/>
        </p:nvSpPr>
        <p:spPr>
          <a:xfrm>
            <a:off x="2891564" y="3063912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E48C38F4-5CB4-E363-0976-B2E2FA3D1DB3}"/>
              </a:ext>
            </a:extLst>
          </p:cNvPr>
          <p:cNvSpPr txBox="1"/>
          <p:nvPr/>
        </p:nvSpPr>
        <p:spPr>
          <a:xfrm>
            <a:off x="5736500" y="3070758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24153 0.306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1211 0.375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/>
      <p:bldP spid="15" grpId="1"/>
      <p:bldP spid="23" grpId="0" uiExpand="1"/>
      <p:bldP spid="23" grpId="1" uiExpan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0" y="146218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890" y="3760342"/>
            <a:ext cx="2126689" cy="271297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1571945" y="291851"/>
            <a:ext cx="8609745" cy="1495852"/>
          </a:xfrm>
          <a:custGeom>
            <a:avLst/>
            <a:gdLst>
              <a:gd name="connsiteX0" fmla="*/ 0 w 8609745"/>
              <a:gd name="connsiteY0" fmla="*/ 249314 h 1495852"/>
              <a:gd name="connsiteX1" fmla="*/ 249314 w 8609745"/>
              <a:gd name="connsiteY1" fmla="*/ 0 h 1495852"/>
              <a:gd name="connsiteX2" fmla="*/ 5022351 w 8609745"/>
              <a:gd name="connsiteY2" fmla="*/ 0 h 1495852"/>
              <a:gd name="connsiteX3" fmla="*/ 5022351 w 8609745"/>
              <a:gd name="connsiteY3" fmla="*/ 0 h 1495852"/>
              <a:gd name="connsiteX4" fmla="*/ 7174788 w 8609745"/>
              <a:gd name="connsiteY4" fmla="*/ 0 h 1495852"/>
              <a:gd name="connsiteX5" fmla="*/ 8360431 w 8609745"/>
              <a:gd name="connsiteY5" fmla="*/ 0 h 1495852"/>
              <a:gd name="connsiteX6" fmla="*/ 8609745 w 8609745"/>
              <a:gd name="connsiteY6" fmla="*/ 249314 h 1495852"/>
              <a:gd name="connsiteX7" fmla="*/ 8609745 w 8609745"/>
              <a:gd name="connsiteY7" fmla="*/ 872580 h 1495852"/>
              <a:gd name="connsiteX8" fmla="*/ 8609745 w 8609745"/>
              <a:gd name="connsiteY8" fmla="*/ 872580 h 1495852"/>
              <a:gd name="connsiteX9" fmla="*/ 8609745 w 8609745"/>
              <a:gd name="connsiteY9" fmla="*/ 1246543 h 1495852"/>
              <a:gd name="connsiteX10" fmla="*/ 8609745 w 8609745"/>
              <a:gd name="connsiteY10" fmla="*/ 1246538 h 1495852"/>
              <a:gd name="connsiteX11" fmla="*/ 8360431 w 8609745"/>
              <a:gd name="connsiteY11" fmla="*/ 1495852 h 1495852"/>
              <a:gd name="connsiteX12" fmla="*/ 7174788 w 8609745"/>
              <a:gd name="connsiteY12" fmla="*/ 1495852 h 1495852"/>
              <a:gd name="connsiteX13" fmla="*/ 7827550 w 8609745"/>
              <a:gd name="connsiteY13" fmla="*/ 1692571 h 1495852"/>
              <a:gd name="connsiteX14" fmla="*/ 5022351 w 8609745"/>
              <a:gd name="connsiteY14" fmla="*/ 1495852 h 1495852"/>
              <a:gd name="connsiteX15" fmla="*/ 249314 w 8609745"/>
              <a:gd name="connsiteY15" fmla="*/ 1495852 h 1495852"/>
              <a:gd name="connsiteX16" fmla="*/ 0 w 8609745"/>
              <a:gd name="connsiteY16" fmla="*/ 1246538 h 1495852"/>
              <a:gd name="connsiteX17" fmla="*/ 0 w 8609745"/>
              <a:gd name="connsiteY17" fmla="*/ 1246543 h 1495852"/>
              <a:gd name="connsiteX18" fmla="*/ 0 w 8609745"/>
              <a:gd name="connsiteY18" fmla="*/ 872580 h 1495852"/>
              <a:gd name="connsiteX19" fmla="*/ 0 w 8609745"/>
              <a:gd name="connsiteY19" fmla="*/ 872580 h 1495852"/>
              <a:gd name="connsiteX20" fmla="*/ 0 w 8609745"/>
              <a:gd name="connsiteY20" fmla="*/ 249314 h 149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09745" h="1495852" fill="none" extrusionOk="0">
                <a:moveTo>
                  <a:pt x="0" y="249314"/>
                </a:moveTo>
                <a:cubicBezTo>
                  <a:pt x="-8981" y="113870"/>
                  <a:pt x="124580" y="20517"/>
                  <a:pt x="249314" y="0"/>
                </a:cubicBezTo>
                <a:cubicBezTo>
                  <a:pt x="1865275" y="51196"/>
                  <a:pt x="4081699" y="76270"/>
                  <a:pt x="5022351" y="0"/>
                </a:cubicBezTo>
                <a:lnTo>
                  <a:pt x="5022351" y="0"/>
                </a:lnTo>
                <a:cubicBezTo>
                  <a:pt x="5510560" y="111373"/>
                  <a:pt x="6320275" y="-39871"/>
                  <a:pt x="7174788" y="0"/>
                </a:cubicBezTo>
                <a:cubicBezTo>
                  <a:pt x="7309671" y="61320"/>
                  <a:pt x="8093616" y="-13455"/>
                  <a:pt x="8360431" y="0"/>
                </a:cubicBezTo>
                <a:cubicBezTo>
                  <a:pt x="8503035" y="-10416"/>
                  <a:pt x="8617847" y="112354"/>
                  <a:pt x="8609745" y="249314"/>
                </a:cubicBezTo>
                <a:cubicBezTo>
                  <a:pt x="8662420" y="488648"/>
                  <a:pt x="8612970" y="800949"/>
                  <a:pt x="8609745" y="872580"/>
                </a:cubicBezTo>
                <a:lnTo>
                  <a:pt x="8609745" y="872580"/>
                </a:lnTo>
                <a:cubicBezTo>
                  <a:pt x="8617208" y="915164"/>
                  <a:pt x="8605055" y="1192521"/>
                  <a:pt x="8609745" y="1246543"/>
                </a:cubicBezTo>
                <a:lnTo>
                  <a:pt x="8609745" y="1246538"/>
                </a:lnTo>
                <a:cubicBezTo>
                  <a:pt x="8626527" y="1392028"/>
                  <a:pt x="8501251" y="1510719"/>
                  <a:pt x="8360431" y="1495852"/>
                </a:cubicBezTo>
                <a:cubicBezTo>
                  <a:pt x="7793615" y="1398205"/>
                  <a:pt x="7444548" y="1552316"/>
                  <a:pt x="7174788" y="1495852"/>
                </a:cubicBezTo>
                <a:cubicBezTo>
                  <a:pt x="7438009" y="1517531"/>
                  <a:pt x="7692778" y="1678368"/>
                  <a:pt x="7827550" y="1692571"/>
                </a:cubicBezTo>
                <a:cubicBezTo>
                  <a:pt x="6438792" y="1435069"/>
                  <a:pt x="6024077" y="1506522"/>
                  <a:pt x="5022351" y="1495852"/>
                </a:cubicBezTo>
                <a:cubicBezTo>
                  <a:pt x="3128748" y="1371101"/>
                  <a:pt x="1338500" y="1347564"/>
                  <a:pt x="249314" y="1495852"/>
                </a:cubicBezTo>
                <a:cubicBezTo>
                  <a:pt x="118370" y="1496250"/>
                  <a:pt x="-15072" y="1375213"/>
                  <a:pt x="0" y="1246538"/>
                </a:cubicBezTo>
                <a:lnTo>
                  <a:pt x="0" y="1246543"/>
                </a:lnTo>
                <a:cubicBezTo>
                  <a:pt x="-19395" y="1204666"/>
                  <a:pt x="-28210" y="1050597"/>
                  <a:pt x="0" y="872580"/>
                </a:cubicBezTo>
                <a:lnTo>
                  <a:pt x="0" y="872580"/>
                </a:lnTo>
                <a:cubicBezTo>
                  <a:pt x="-4398" y="576964"/>
                  <a:pt x="-54966" y="340088"/>
                  <a:pt x="0" y="249314"/>
                </a:cubicBezTo>
                <a:close/>
              </a:path>
              <a:path w="8609745" h="1495852" stroke="0" extrusionOk="0">
                <a:moveTo>
                  <a:pt x="0" y="249314"/>
                </a:moveTo>
                <a:cubicBezTo>
                  <a:pt x="2714" y="110044"/>
                  <a:pt x="119506" y="7637"/>
                  <a:pt x="249314" y="0"/>
                </a:cubicBezTo>
                <a:cubicBezTo>
                  <a:pt x="2226544" y="-61479"/>
                  <a:pt x="3591606" y="-79008"/>
                  <a:pt x="5022351" y="0"/>
                </a:cubicBezTo>
                <a:lnTo>
                  <a:pt x="5022351" y="0"/>
                </a:lnTo>
                <a:cubicBezTo>
                  <a:pt x="5463729" y="89057"/>
                  <a:pt x="6948946" y="41310"/>
                  <a:pt x="7174788" y="0"/>
                </a:cubicBezTo>
                <a:cubicBezTo>
                  <a:pt x="7378867" y="8782"/>
                  <a:pt x="7939187" y="-63313"/>
                  <a:pt x="8360431" y="0"/>
                </a:cubicBezTo>
                <a:cubicBezTo>
                  <a:pt x="8490551" y="-753"/>
                  <a:pt x="8602954" y="131973"/>
                  <a:pt x="8609745" y="249314"/>
                </a:cubicBezTo>
                <a:cubicBezTo>
                  <a:pt x="8577993" y="464793"/>
                  <a:pt x="8583321" y="765564"/>
                  <a:pt x="8609745" y="872580"/>
                </a:cubicBezTo>
                <a:lnTo>
                  <a:pt x="8609745" y="872580"/>
                </a:lnTo>
                <a:cubicBezTo>
                  <a:pt x="8604322" y="1050481"/>
                  <a:pt x="8635102" y="1124030"/>
                  <a:pt x="8609745" y="1246543"/>
                </a:cubicBezTo>
                <a:lnTo>
                  <a:pt x="8609745" y="1246538"/>
                </a:lnTo>
                <a:cubicBezTo>
                  <a:pt x="8618494" y="1391094"/>
                  <a:pt x="8492051" y="1498722"/>
                  <a:pt x="8360431" y="1495852"/>
                </a:cubicBezTo>
                <a:cubicBezTo>
                  <a:pt x="7815122" y="1436501"/>
                  <a:pt x="7406360" y="1562867"/>
                  <a:pt x="7174788" y="1495852"/>
                </a:cubicBezTo>
                <a:cubicBezTo>
                  <a:pt x="7503598" y="1564719"/>
                  <a:pt x="7614390" y="1589879"/>
                  <a:pt x="7827550" y="1692571"/>
                </a:cubicBezTo>
                <a:cubicBezTo>
                  <a:pt x="6460197" y="1573871"/>
                  <a:pt x="5495572" y="1455758"/>
                  <a:pt x="5022351" y="1495852"/>
                </a:cubicBezTo>
                <a:cubicBezTo>
                  <a:pt x="2713864" y="1495294"/>
                  <a:pt x="1296151" y="1406206"/>
                  <a:pt x="249314" y="1495852"/>
                </a:cubicBezTo>
                <a:cubicBezTo>
                  <a:pt x="111255" y="1498539"/>
                  <a:pt x="3436" y="1382280"/>
                  <a:pt x="0" y="1246538"/>
                </a:cubicBezTo>
                <a:lnTo>
                  <a:pt x="0" y="1246543"/>
                </a:lnTo>
                <a:cubicBezTo>
                  <a:pt x="-22890" y="1127751"/>
                  <a:pt x="-29345" y="1049956"/>
                  <a:pt x="0" y="872580"/>
                </a:cubicBezTo>
                <a:lnTo>
                  <a:pt x="0" y="872580"/>
                </a:lnTo>
                <a:cubicBezTo>
                  <a:pt x="52256" y="730711"/>
                  <a:pt x="14620" y="392368"/>
                  <a:pt x="0" y="24931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tơ-mét là ruột dụng cụ tự động đo số ki-lô-mét phương tiện đó đã đi được.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40" y="2128034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31777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417355" y="720569"/>
            <a:ext cx="460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endParaRPr kumimoji="0" lang="pt-BR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1563164" y="1701069"/>
            <a:ext cx="4316341" cy="584775"/>
            <a:chOff x="1119758" y="1498312"/>
            <a:chExt cx="4316341" cy="5847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1119758" y="1498312"/>
              <a:ext cx="4316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452949" y="1701068"/>
            <a:ext cx="4667250" cy="584775"/>
            <a:chOff x="628650" y="1457325"/>
            <a:chExt cx="4667250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b) 50 826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&lt; 50      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423512" y="1512079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14519" y="2811439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a)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1 &gt; 0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nên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cần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điền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dấu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?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0.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986617" y="1700476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52619" y="3821089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b)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8 &lt; 9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nên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cần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điền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dấu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?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9.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209532" y="1719877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</a:t>
              </a: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</a:t>
              </a: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255649" cy="981529"/>
            <a:chOff x="1178806" y="475819"/>
            <a:chExt cx="10241425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652128" y="593300"/>
              <a:ext cx="8768103" cy="1092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50 000 + 2 000 + 700 + 50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188" y="900400"/>
            <a:ext cx="4352961" cy="18223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2916" y="2134431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433317" y="3822413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76A2A-65CA-BFC8-0163-F5D6E02F8472}"/>
              </a:ext>
            </a:extLst>
          </p:cNvPr>
          <p:cNvSpPr/>
          <p:nvPr/>
        </p:nvSpPr>
        <p:spPr>
          <a:xfrm>
            <a:off x="1253447" y="955497"/>
            <a:ext cx="9945384" cy="4510355"/>
          </a:xfrm>
          <a:prstGeom prst="round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680874" y="4044626"/>
            <a:ext cx="7654928" cy="63336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Biết biểu diễn các số có năm chữ số trên tia số</a:t>
            </a:r>
            <a:r>
              <a:rPr lang="vi-VN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.</a:t>
            </a:r>
            <a:endParaRPr lang="vi-VN" sz="2600" dirty="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45" y="2370189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87" y="3614598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680874" y="2494291"/>
            <a:ext cx="7274784" cy="112030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600" b="1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1.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Biết cách đọc, viết các số có năm chữ số; số 100 000. </a:t>
            </a:r>
            <a:endParaRPr lang="vi-VN" sz="260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013247">
            <a:off x="359322" y="1036537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551" y="1190319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6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-31750" y="2745963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-63500" y="5854993"/>
            <a:ext cx="122555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Bốn huyện A, B, C, D có số dân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A: 73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017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B: 78 655 người;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C: 75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400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D: 73 420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57299" y="1926287"/>
            <a:ext cx="79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2B9CA-D084-8144-425A-8F7B544B4748}"/>
              </a:ext>
            </a:extLst>
          </p:cNvPr>
          <p:cNvSpPr txBox="1"/>
          <p:nvPr/>
        </p:nvSpPr>
        <p:spPr>
          <a:xfrm>
            <a:off x="1257299" y="3027285"/>
            <a:ext cx="53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881BF-E21E-26D5-9ECD-BAB2C2870B91}"/>
              </a:ext>
            </a:extLst>
          </p:cNvPr>
          <p:cNvSpPr txBox="1"/>
          <p:nvPr/>
        </p:nvSpPr>
        <p:spPr>
          <a:xfrm>
            <a:off x="1257299" y="2481795"/>
            <a:ext cx="608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92ECCE-64A6-8F60-B9F4-EE478E813A15}"/>
              </a:ext>
            </a:extLst>
          </p:cNvPr>
          <p:cNvSpPr/>
          <p:nvPr/>
        </p:nvSpPr>
        <p:spPr>
          <a:xfrm>
            <a:off x="5878104" y="1172027"/>
            <a:ext cx="85618" cy="105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94403-B7AA-A0CA-0F13-44495C215205}"/>
              </a:ext>
            </a:extLst>
          </p:cNvPr>
          <p:cNvSpPr/>
          <p:nvPr/>
        </p:nvSpPr>
        <p:spPr>
          <a:xfrm>
            <a:off x="5875654" y="1592230"/>
            <a:ext cx="85618" cy="1050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FFFBF8"/>
    </a:dk1>
    <a:lt1>
      <a:srgbClr val="FCD19B"/>
    </a:lt1>
    <a:dk2>
      <a:srgbClr val="434343"/>
    </a:dk2>
    <a:lt2>
      <a:srgbClr val="4DADE2"/>
    </a:lt2>
    <a:accent1>
      <a:srgbClr val="3B9ACF"/>
    </a:accent1>
    <a:accent2>
      <a:srgbClr val="9900FF"/>
    </a:accent2>
    <a:accent3>
      <a:srgbClr val="00FFFF"/>
    </a:accent3>
    <a:accent4>
      <a:srgbClr val="00FF00"/>
    </a:accent4>
    <a:accent5>
      <a:srgbClr val="FFFF00"/>
    </a:accent5>
    <a:accent6>
      <a:srgbClr val="0000FF"/>
    </a:accent6>
    <a:hlink>
      <a:srgbClr val="000000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2BC7B3"/>
    </a:dk1>
    <a:lt1>
      <a:srgbClr val="2E8B76"/>
    </a:lt1>
    <a:dk2>
      <a:srgbClr val="475353"/>
    </a:dk2>
    <a:lt2>
      <a:srgbClr val="FFFFFF"/>
    </a:lt2>
    <a:accent1>
      <a:srgbClr val="2BC7B3"/>
    </a:accent1>
    <a:accent2>
      <a:srgbClr val="2E8B76"/>
    </a:accent2>
    <a:accent3>
      <a:srgbClr val="FFFFFF"/>
    </a:accent3>
    <a:accent4>
      <a:srgbClr val="475353"/>
    </a:accent4>
    <a:accent5>
      <a:srgbClr val="2BC7B3"/>
    </a:accent5>
    <a:accent6>
      <a:srgbClr val="2E8B76"/>
    </a:accent6>
    <a:hlink>
      <a:srgbClr val="475353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734</Words>
  <Application>Microsoft Office PowerPoint</Application>
  <PresentationFormat>Widescreen</PresentationFormat>
  <Paragraphs>124</Paragraphs>
  <Slides>20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#9Slide03 Arima Madurai Black</vt:lpstr>
      <vt:lpstr>#9Slide03 Arima Madurai ExtraBo</vt:lpstr>
      <vt:lpstr>Arial</vt:lpstr>
      <vt:lpstr>Calibri</vt:lpstr>
      <vt:lpstr>Cambria</vt:lpstr>
      <vt:lpstr>DM Sans</vt:lpstr>
      <vt:lpstr>HanaMinB</vt:lpstr>
      <vt:lpstr>ITC Avant Garde Std Bk</vt:lpstr>
      <vt:lpstr>Merienda One</vt:lpstr>
      <vt:lpstr>UTM Avo</vt:lpstr>
      <vt:lpstr>Office 主题</vt:lpstr>
      <vt:lpstr>SlidesMania</vt:lpstr>
      <vt:lpstr>1_SlidesMania</vt:lpstr>
      <vt:lpstr>2_SlidesMania</vt:lpstr>
      <vt:lpstr>1_Office Theme</vt:lpstr>
      <vt:lpstr>The Fruit Box Thesis by Slidesgo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Vip855</cp:lastModifiedBy>
  <cp:revision>32</cp:revision>
  <dcterms:created xsi:type="dcterms:W3CDTF">2022-12-26T09:26:55Z</dcterms:created>
  <dcterms:modified xsi:type="dcterms:W3CDTF">2023-03-15T15:40:36Z</dcterms:modified>
</cp:coreProperties>
</file>